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74" r:id="rId10"/>
    <p:sldId id="269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860C3-B20A-4E10-A839-6C5A225E05BF}" type="datetimeFigureOut">
              <a:rPr lang="sk-SK" smtClean="0"/>
              <a:t>10. 5. 2016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DB9B-ADD7-427F-8142-7B1180CA33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2844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DB9B-ADD7-427F-8142-7B1180CA3390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939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5400" dirty="0" err="1" smtClean="0"/>
              <a:t>Genetic</a:t>
            </a:r>
            <a:r>
              <a:rPr lang="sk-SK" sz="5400" dirty="0" smtClean="0"/>
              <a:t> </a:t>
            </a:r>
            <a:r>
              <a:rPr lang="sk-SK" sz="5400" dirty="0" err="1" smtClean="0"/>
              <a:t>manipulations</a:t>
            </a:r>
            <a:r>
              <a:rPr lang="sk-SK" sz="5400" dirty="0" smtClean="0"/>
              <a:t>,</a:t>
            </a:r>
            <a:br>
              <a:rPr lang="sk-SK" sz="5400" dirty="0" smtClean="0"/>
            </a:br>
            <a:r>
              <a:rPr lang="sk-SK" sz="5400" dirty="0" err="1" smtClean="0"/>
              <a:t>Gene</a:t>
            </a:r>
            <a:r>
              <a:rPr lang="sk-SK" sz="5400" dirty="0" smtClean="0"/>
              <a:t> </a:t>
            </a:r>
            <a:r>
              <a:rPr lang="sk-SK" sz="5400" dirty="0" err="1" smtClean="0"/>
              <a:t>therapy</a:t>
            </a:r>
            <a:r>
              <a:rPr lang="sk-SK" sz="5400" dirty="0" smtClean="0"/>
              <a:t/>
            </a:r>
            <a:br>
              <a:rPr lang="sk-SK" sz="5400" dirty="0" smtClean="0"/>
            </a:br>
            <a:r>
              <a:rPr lang="sk-SK" sz="5400" dirty="0" smtClean="0"/>
              <a:t>CRISPR </a:t>
            </a:r>
            <a:r>
              <a:rPr lang="sk-SK" sz="5400" dirty="0" err="1" smtClean="0"/>
              <a:t>revolution</a:t>
            </a:r>
            <a:endParaRPr lang="sk-SK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Oliver Rácz, 2016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sk-SK" smtClean="0"/>
              <a:t>4/7/2016</a:t>
            </a:r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 smtClean="0"/>
              <a:t>crispr</a:t>
            </a:r>
            <a:endParaRPr lang="cs-CZ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1AFA-6448-4E26-93F6-6389C9F2834F}" type="slidenum">
              <a:rPr lang="cs-CZ" altLang="sk-SK"/>
              <a:pPr/>
              <a:t>10</a:t>
            </a:fld>
            <a:endParaRPr lang="cs-CZ" altLang="sk-SK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Gen</a:t>
            </a:r>
            <a:r>
              <a:rPr lang="en-US" dirty="0"/>
              <a:t>e</a:t>
            </a:r>
            <a:r>
              <a:rPr lang="sk-SK" dirty="0"/>
              <a:t> </a:t>
            </a:r>
            <a:r>
              <a:rPr lang="en-US" dirty="0"/>
              <a:t>therapy</a:t>
            </a:r>
            <a:endParaRPr lang="cs-CZ" altLang="sk-SK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642" y="1853248"/>
            <a:ext cx="9161211" cy="4395151"/>
          </a:xfrm>
        </p:spPr>
        <p:txBody>
          <a:bodyPr>
            <a:normAutofit lnSpcReduction="10000"/>
          </a:bodyPr>
          <a:lstStyle/>
          <a:p>
            <a:pPr>
              <a:buFont typeface="Monotype Sorts" pitchFamily="2" charset="2"/>
              <a:buChar char="n"/>
            </a:pPr>
            <a:r>
              <a:rPr lang="en-US" altLang="sk-SK" sz="2800" b="1" dirty="0" smtClean="0">
                <a:solidFill>
                  <a:srgbClr val="66FFFF"/>
                </a:solidFill>
              </a:rPr>
              <a:t>C</a:t>
            </a:r>
            <a:r>
              <a:rPr lang="sk-SK" altLang="sk-SK" sz="2800" b="1" dirty="0" err="1" smtClean="0">
                <a:solidFill>
                  <a:srgbClr val="66FFFF"/>
                </a:solidFill>
              </a:rPr>
              <a:t>linic</a:t>
            </a:r>
            <a:r>
              <a:rPr lang="en-US" altLang="sk-SK" sz="2800" b="1" dirty="0" smtClean="0">
                <a:solidFill>
                  <a:srgbClr val="66FFFF"/>
                </a:solidFill>
              </a:rPr>
              <a:t>al</a:t>
            </a:r>
            <a:r>
              <a:rPr lang="sk-SK" altLang="sk-SK" sz="2800" b="1" dirty="0" smtClean="0">
                <a:solidFill>
                  <a:srgbClr val="66FFFF"/>
                </a:solidFill>
              </a:rPr>
              <a:t> </a:t>
            </a:r>
            <a:r>
              <a:rPr lang="sk-SK" altLang="sk-SK" sz="2800" b="1" dirty="0" err="1" smtClean="0">
                <a:solidFill>
                  <a:srgbClr val="66FFFF"/>
                </a:solidFill>
              </a:rPr>
              <a:t>proto</a:t>
            </a:r>
            <a:r>
              <a:rPr lang="en-US" altLang="sk-SK" sz="2800" b="1" dirty="0" smtClean="0">
                <a:solidFill>
                  <a:srgbClr val="66FFFF"/>
                </a:solidFill>
              </a:rPr>
              <a:t>cols</a:t>
            </a:r>
            <a:endParaRPr lang="sk-SK" altLang="sk-SK" sz="2800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 err="1" smtClean="0">
                <a:solidFill>
                  <a:srgbClr val="66FFFF"/>
                </a:solidFill>
              </a:rPr>
              <a:t>Malign</a:t>
            </a:r>
            <a:r>
              <a:rPr lang="en-US" altLang="sk-SK" sz="2000" dirty="0" smtClean="0">
                <a:solidFill>
                  <a:srgbClr val="66FFFF"/>
                </a:solidFill>
              </a:rPr>
              <a:t>ant </a:t>
            </a:r>
            <a:r>
              <a:rPr lang="en-US" altLang="sk-SK" sz="2000" dirty="0" err="1" smtClean="0">
                <a:solidFill>
                  <a:srgbClr val="66FFFF"/>
                </a:solidFill>
              </a:rPr>
              <a:t>tumours</a:t>
            </a:r>
            <a:r>
              <a:rPr lang="sk-SK" altLang="sk-SK" sz="2000" dirty="0" smtClean="0">
                <a:solidFill>
                  <a:srgbClr val="66FFFF"/>
                </a:solidFill>
              </a:rPr>
              <a:t>y</a:t>
            </a:r>
            <a:r>
              <a:rPr lang="sk-SK" altLang="sk-SK" sz="2000" dirty="0">
                <a:solidFill>
                  <a:srgbClr val="66FFFF"/>
                </a:solidFill>
              </a:rPr>
              <a:t>	</a:t>
            </a:r>
            <a:r>
              <a:rPr lang="sk-SK" altLang="sk-SK" sz="2000" dirty="0" smtClean="0">
                <a:solidFill>
                  <a:srgbClr val="66FFFF"/>
                </a:solidFill>
              </a:rPr>
              <a:t>	</a:t>
            </a:r>
            <a:r>
              <a:rPr lang="sk-SK" altLang="sk-SK" sz="2000" dirty="0">
                <a:solidFill>
                  <a:srgbClr val="66FFFF"/>
                </a:solidFill>
              </a:rPr>
              <a:t>	216 (</a:t>
            </a:r>
            <a:r>
              <a:rPr lang="sk-SK" altLang="sk-SK" sz="2000" dirty="0" smtClean="0">
                <a:solidFill>
                  <a:srgbClr val="66FFFF"/>
                </a:solidFill>
              </a:rPr>
              <a:t>s</a:t>
            </a:r>
            <a:r>
              <a:rPr lang="en-US" altLang="sk-SK" sz="2000" dirty="0" err="1" smtClean="0">
                <a:solidFill>
                  <a:srgbClr val="66FFFF"/>
                </a:solidFill>
              </a:rPr>
              <a:t>uicidial</a:t>
            </a:r>
            <a:r>
              <a:rPr lang="en-US" altLang="sk-SK" sz="2000" dirty="0" smtClean="0">
                <a:solidFill>
                  <a:srgbClr val="66FFFF"/>
                </a:solidFill>
              </a:rPr>
              <a:t> genes</a:t>
            </a:r>
            <a:r>
              <a:rPr lang="sk-SK" altLang="sk-SK" sz="2000" dirty="0" smtClean="0">
                <a:solidFill>
                  <a:srgbClr val="66FFFF"/>
                </a:solidFill>
              </a:rPr>
              <a:t>)</a:t>
            </a:r>
            <a:endParaRPr lang="sk-SK" altLang="sk-SK" sz="2000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 err="1" smtClean="0">
                <a:solidFill>
                  <a:srgbClr val="66FFFF"/>
                </a:solidFill>
              </a:rPr>
              <a:t>Monogen</a:t>
            </a:r>
            <a:r>
              <a:rPr lang="en-US" altLang="sk-SK" sz="2000" dirty="0" err="1" smtClean="0">
                <a:solidFill>
                  <a:srgbClr val="66FFFF"/>
                </a:solidFill>
              </a:rPr>
              <a:t>ic</a:t>
            </a:r>
            <a:r>
              <a:rPr lang="en-US" altLang="sk-SK" sz="2000" dirty="0" smtClean="0">
                <a:solidFill>
                  <a:srgbClr val="66FFFF"/>
                </a:solidFill>
              </a:rPr>
              <a:t> diseases</a:t>
            </a:r>
            <a:r>
              <a:rPr lang="sk-SK" altLang="sk-SK" sz="2000" dirty="0">
                <a:solidFill>
                  <a:srgbClr val="66FFFF"/>
                </a:solidFill>
              </a:rPr>
              <a:t>	  	</a:t>
            </a:r>
            <a:r>
              <a:rPr lang="sk-SK" altLang="sk-SK" sz="2000" dirty="0" smtClean="0">
                <a:solidFill>
                  <a:srgbClr val="66FFFF"/>
                </a:solidFill>
              </a:rPr>
              <a:t>49 </a:t>
            </a:r>
            <a:r>
              <a:rPr lang="sk-SK" altLang="sk-SK" sz="2000" dirty="0">
                <a:solidFill>
                  <a:srgbClr val="66FFFF"/>
                </a:solidFill>
              </a:rPr>
              <a:t>(SCID ADA </a:t>
            </a:r>
            <a:r>
              <a:rPr lang="sk-SK" altLang="sk-SK" sz="2000" dirty="0" err="1">
                <a:solidFill>
                  <a:srgbClr val="66FFFF"/>
                </a:solidFill>
              </a:rPr>
              <a:t>def</a:t>
            </a:r>
            <a:r>
              <a:rPr lang="sk-SK" altLang="sk-SK" sz="2000" dirty="0">
                <a:solidFill>
                  <a:srgbClr val="66FFFF"/>
                </a:solidFill>
              </a:rPr>
              <a:t>.)</a:t>
            </a: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 err="1" smtClean="0">
                <a:solidFill>
                  <a:srgbClr val="66FFFF"/>
                </a:solidFill>
              </a:rPr>
              <a:t>Infe</a:t>
            </a:r>
            <a:r>
              <a:rPr lang="en-US" altLang="sk-SK" sz="2000" dirty="0" err="1" smtClean="0">
                <a:solidFill>
                  <a:srgbClr val="66FFFF"/>
                </a:solidFill>
              </a:rPr>
              <a:t>ctious</a:t>
            </a:r>
            <a:r>
              <a:rPr lang="en-US" altLang="sk-SK" sz="2000" dirty="0" smtClean="0">
                <a:solidFill>
                  <a:srgbClr val="66FFFF"/>
                </a:solidFill>
              </a:rPr>
              <a:t> diseases</a:t>
            </a:r>
            <a:r>
              <a:rPr lang="sk-SK" altLang="sk-SK" sz="2000" dirty="0" smtClean="0">
                <a:solidFill>
                  <a:srgbClr val="66FFFF"/>
                </a:solidFill>
              </a:rPr>
              <a:t>		  </a:t>
            </a:r>
            <a:r>
              <a:rPr lang="sk-SK" altLang="sk-SK" sz="2000" dirty="0" smtClean="0">
                <a:solidFill>
                  <a:srgbClr val="66FFFF"/>
                </a:solidFill>
              </a:rPr>
              <a:t>	24</a:t>
            </a:r>
            <a:endParaRPr lang="sk-SK" altLang="sk-SK" sz="2000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 smtClean="0">
                <a:solidFill>
                  <a:srgbClr val="66FFFF"/>
                </a:solidFill>
              </a:rPr>
              <a:t>C</a:t>
            </a:r>
            <a:r>
              <a:rPr lang="en-US" altLang="sk-SK" sz="2000" dirty="0" err="1" smtClean="0">
                <a:solidFill>
                  <a:srgbClr val="66FFFF"/>
                </a:solidFill>
              </a:rPr>
              <a:t>ardiovascular</a:t>
            </a:r>
            <a:r>
              <a:rPr lang="sk-SK" altLang="sk-SK" sz="2000" dirty="0">
                <a:solidFill>
                  <a:srgbClr val="66FFFF"/>
                </a:solidFill>
              </a:rPr>
              <a:t>	</a:t>
            </a:r>
            <a:r>
              <a:rPr lang="sk-SK" altLang="sk-SK" sz="2000" dirty="0" smtClean="0">
                <a:solidFill>
                  <a:srgbClr val="66FFFF"/>
                </a:solidFill>
              </a:rPr>
              <a:t>		    </a:t>
            </a:r>
            <a:r>
              <a:rPr lang="sk-SK" altLang="sk-SK" sz="2000" dirty="0" smtClean="0">
                <a:solidFill>
                  <a:srgbClr val="66FFFF"/>
                </a:solidFill>
              </a:rPr>
              <a:t>	8</a:t>
            </a:r>
            <a:endParaRPr lang="sk-SK" altLang="sk-SK" sz="2000" dirty="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Char char="n"/>
            </a:pPr>
            <a:r>
              <a:rPr lang="sk-SK" altLang="sk-SK" sz="2400" dirty="0" err="1" smtClean="0">
                <a:solidFill>
                  <a:srgbClr val="66FFFF"/>
                </a:solidFill>
              </a:rPr>
              <a:t>Ve</a:t>
            </a:r>
            <a:r>
              <a:rPr lang="en-US" altLang="sk-SK" sz="2400" dirty="0">
                <a:solidFill>
                  <a:srgbClr val="66FFFF"/>
                </a:solidFill>
              </a:rPr>
              <a:t>c</a:t>
            </a:r>
            <a:r>
              <a:rPr lang="sk-SK" altLang="sk-SK" sz="2400" dirty="0" err="1" smtClean="0">
                <a:solidFill>
                  <a:srgbClr val="66FFFF"/>
                </a:solidFill>
              </a:rPr>
              <a:t>tor</a:t>
            </a:r>
            <a:r>
              <a:rPr lang="en-US" altLang="sk-SK" sz="2400" dirty="0" smtClean="0">
                <a:solidFill>
                  <a:srgbClr val="66FFFF"/>
                </a:solidFill>
              </a:rPr>
              <a:t>s</a:t>
            </a:r>
            <a:r>
              <a:rPr lang="sk-SK" altLang="sk-SK" sz="2400" dirty="0" smtClean="0">
                <a:solidFill>
                  <a:srgbClr val="66FFFF"/>
                </a:solidFill>
              </a:rPr>
              <a:t>: </a:t>
            </a:r>
            <a:r>
              <a:rPr lang="en-US" altLang="sk-SK" sz="2400" dirty="0" smtClean="0">
                <a:solidFill>
                  <a:srgbClr val="66FFFF"/>
                </a:solidFill>
              </a:rPr>
              <a:t>mostly</a:t>
            </a:r>
            <a:r>
              <a:rPr lang="sk-SK" altLang="sk-SK" sz="2400" dirty="0" smtClean="0">
                <a:solidFill>
                  <a:srgbClr val="66FFFF"/>
                </a:solidFill>
              </a:rPr>
              <a:t> </a:t>
            </a:r>
            <a:r>
              <a:rPr lang="sk-SK" altLang="sk-SK" sz="2400" dirty="0" err="1">
                <a:solidFill>
                  <a:srgbClr val="66FFFF"/>
                </a:solidFill>
              </a:rPr>
              <a:t>retro</a:t>
            </a:r>
            <a:r>
              <a:rPr lang="sk-SK" altLang="sk-SK" sz="2400" dirty="0">
                <a:solidFill>
                  <a:srgbClr val="66FFFF"/>
                </a:solidFill>
              </a:rPr>
              <a:t>- </a:t>
            </a:r>
            <a:r>
              <a:rPr lang="sk-SK" altLang="sk-SK" sz="2400" dirty="0" smtClean="0">
                <a:solidFill>
                  <a:srgbClr val="66FFFF"/>
                </a:solidFill>
              </a:rPr>
              <a:t>or </a:t>
            </a:r>
            <a:r>
              <a:rPr lang="sk-SK" altLang="sk-SK" sz="2400" dirty="0" err="1" smtClean="0">
                <a:solidFill>
                  <a:srgbClr val="66FFFF"/>
                </a:solidFill>
              </a:rPr>
              <a:t>adenoviru</a:t>
            </a:r>
            <a:r>
              <a:rPr lang="en-US" altLang="sk-SK" sz="2400" dirty="0" err="1" smtClean="0">
                <a:solidFill>
                  <a:srgbClr val="66FFFF"/>
                </a:solidFill>
              </a:rPr>
              <a:t>ses</a:t>
            </a:r>
            <a:endParaRPr lang="en-US" altLang="sk-SK" sz="2400" dirty="0" smtClean="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Char char="n"/>
            </a:pPr>
            <a:r>
              <a:rPr lang="en-US" altLang="sk-SK" sz="2400" dirty="0" smtClean="0">
                <a:solidFill>
                  <a:srgbClr val="66FFFF"/>
                </a:solidFill>
              </a:rPr>
              <a:t>Switching on and off the genes (expression regulation)</a:t>
            </a:r>
            <a:r>
              <a:rPr lang="sk-SK" altLang="sk-SK" sz="2400" dirty="0" smtClean="0">
                <a:solidFill>
                  <a:srgbClr val="66FFFF"/>
                </a:solidFill>
              </a:rPr>
              <a:t> </a:t>
            </a:r>
            <a:r>
              <a:rPr lang="sk-SK" altLang="sk-SK" sz="2400" dirty="0" err="1" smtClean="0">
                <a:solidFill>
                  <a:srgbClr val="66FFFF"/>
                </a:solidFill>
              </a:rPr>
              <a:t>is</a:t>
            </a:r>
            <a:r>
              <a:rPr lang="sk-SK" altLang="sk-SK" sz="2400" dirty="0" smtClean="0">
                <a:solidFill>
                  <a:srgbClr val="66FFFF"/>
                </a:solidFill>
              </a:rPr>
              <a:t> a </a:t>
            </a:r>
            <a:r>
              <a:rPr lang="sk-SK" altLang="sk-SK" sz="2400" dirty="0" err="1" smtClean="0">
                <a:solidFill>
                  <a:srgbClr val="66FFFF"/>
                </a:solidFill>
              </a:rPr>
              <a:t>problem</a:t>
            </a:r>
            <a:endParaRPr lang="sk-SK" altLang="sk-SK" sz="2400" dirty="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Char char="n"/>
            </a:pPr>
            <a:r>
              <a:rPr lang="sk-SK" altLang="sk-SK" sz="2400" dirty="0" err="1" smtClean="0">
                <a:solidFill>
                  <a:srgbClr val="66FFFF"/>
                </a:solidFill>
              </a:rPr>
              <a:t>Probl</a:t>
            </a:r>
            <a:r>
              <a:rPr lang="en-US" altLang="sk-SK" sz="2400" dirty="0" smtClean="0">
                <a:solidFill>
                  <a:srgbClr val="66FFFF"/>
                </a:solidFill>
              </a:rPr>
              <a:t>e</a:t>
            </a:r>
            <a:r>
              <a:rPr lang="sk-SK" altLang="sk-SK" sz="2400" dirty="0" smtClean="0">
                <a:solidFill>
                  <a:srgbClr val="66FFFF"/>
                </a:solidFill>
              </a:rPr>
              <a:t>m</a:t>
            </a:r>
            <a:r>
              <a:rPr lang="en-US" altLang="sk-SK" sz="2400" dirty="0" smtClean="0">
                <a:solidFill>
                  <a:srgbClr val="66FFFF"/>
                </a:solidFill>
              </a:rPr>
              <a:t>s</a:t>
            </a:r>
            <a:r>
              <a:rPr lang="sk-SK" altLang="sk-SK" sz="2400" dirty="0" smtClean="0">
                <a:solidFill>
                  <a:srgbClr val="66FFFF"/>
                </a:solidFill>
              </a:rPr>
              <a:t> </a:t>
            </a:r>
            <a:r>
              <a:rPr lang="sk-SK" altLang="sk-SK" sz="2400" dirty="0">
                <a:solidFill>
                  <a:srgbClr val="66FFFF"/>
                </a:solidFill>
              </a:rPr>
              <a:t>– 700 </a:t>
            </a:r>
            <a:r>
              <a:rPr lang="en-US" altLang="sk-SK" sz="2400" dirty="0" smtClean="0">
                <a:solidFill>
                  <a:srgbClr val="66FFFF"/>
                </a:solidFill>
              </a:rPr>
              <a:t>side effects, some fatalities. Lack of informed consent. Falsified </a:t>
            </a:r>
            <a:r>
              <a:rPr lang="en-US" altLang="sk-SK" sz="2400" dirty="0" smtClean="0">
                <a:solidFill>
                  <a:srgbClr val="66FFFF"/>
                </a:solidFill>
              </a:rPr>
              <a:t>results</a:t>
            </a:r>
            <a:r>
              <a:rPr lang="sk-SK" altLang="sk-SK" sz="2400" dirty="0" smtClean="0">
                <a:solidFill>
                  <a:srgbClr val="66FFFF"/>
                </a:solidFill>
              </a:rPr>
              <a:t>!</a:t>
            </a:r>
            <a:endParaRPr lang="cs-CZ" altLang="sk-SK" sz="2400" dirty="0"/>
          </a:p>
        </p:txBody>
      </p:sp>
    </p:spTree>
    <p:extLst>
      <p:ext uri="{BB962C8B-B14F-4D97-AF65-F5344CB8AC3E}">
        <p14:creationId xmlns:p14="http://schemas.microsoft.com/office/powerpoint/2010/main" val="2265074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CRISPR-Cas9</a:t>
            </a:r>
            <a:r>
              <a:rPr lang="en-US" dirty="0" smtClean="0"/>
              <a:t> r</a:t>
            </a:r>
            <a:r>
              <a:rPr lang="sk-SK" dirty="0" err="1" smtClean="0"/>
              <a:t>evol</a:t>
            </a:r>
            <a:r>
              <a:rPr lang="en-US" dirty="0" err="1"/>
              <a:t>ut</a:t>
            </a:r>
            <a:r>
              <a:rPr lang="sk-SK" dirty="0"/>
              <a:t>i</a:t>
            </a:r>
            <a:r>
              <a:rPr lang="en-US" dirty="0"/>
              <a:t>on</a:t>
            </a:r>
            <a:r>
              <a:rPr lang="sk-SK" dirty="0"/>
              <a:t>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it</a:t>
            </a:r>
            <a:r>
              <a:rPr lang="sk-SK" dirty="0" smtClean="0"/>
              <a:t>? </a:t>
            </a:r>
          </a:p>
          <a:p>
            <a:r>
              <a:rPr lang="sk-SK" b="1" dirty="0" err="1" smtClean="0"/>
              <a:t>Clustered</a:t>
            </a:r>
            <a:r>
              <a:rPr lang="sk-SK" b="1" dirty="0" smtClean="0"/>
              <a:t> </a:t>
            </a:r>
            <a:r>
              <a:rPr lang="sk-SK" b="1" dirty="0" err="1" smtClean="0"/>
              <a:t>regularly</a:t>
            </a:r>
            <a:r>
              <a:rPr lang="sk-SK" b="1" dirty="0" smtClean="0"/>
              <a:t> </a:t>
            </a:r>
            <a:r>
              <a:rPr lang="sk-SK" b="1" dirty="0" err="1" smtClean="0"/>
              <a:t>interspaced</a:t>
            </a:r>
            <a:r>
              <a:rPr lang="sk-SK" b="1" dirty="0" smtClean="0"/>
              <a:t> </a:t>
            </a:r>
            <a:r>
              <a:rPr lang="sk-SK" b="1" dirty="0" err="1" smtClean="0"/>
              <a:t>short</a:t>
            </a:r>
            <a:r>
              <a:rPr lang="sk-SK" b="1" dirty="0" smtClean="0"/>
              <a:t> </a:t>
            </a:r>
            <a:r>
              <a:rPr lang="sk-SK" b="1" dirty="0" err="1" smtClean="0"/>
              <a:t>palindromic</a:t>
            </a:r>
            <a:r>
              <a:rPr lang="sk-SK" b="1" dirty="0" smtClean="0"/>
              <a:t> </a:t>
            </a:r>
            <a:r>
              <a:rPr lang="sk-SK" b="1" dirty="0" err="1" smtClean="0"/>
              <a:t>repeats</a:t>
            </a:r>
            <a:endParaRPr lang="sk-SK" b="1" dirty="0" smtClean="0"/>
          </a:p>
          <a:p>
            <a:r>
              <a:rPr lang="en-US" dirty="0" smtClean="0"/>
              <a:t>A defense </a:t>
            </a:r>
            <a:r>
              <a:rPr lang="sk-SK" dirty="0" err="1" smtClean="0"/>
              <a:t>mechani</a:t>
            </a:r>
            <a:r>
              <a:rPr lang="en-US" dirty="0" err="1" smtClean="0"/>
              <a:t>sm</a:t>
            </a:r>
            <a:r>
              <a:rPr lang="en-US" dirty="0" smtClean="0"/>
              <a:t> of</a:t>
            </a:r>
            <a:r>
              <a:rPr lang="sk-SK" dirty="0" smtClean="0"/>
              <a:t> ba</a:t>
            </a:r>
            <a:r>
              <a:rPr lang="en-US" dirty="0" smtClean="0"/>
              <a:t>c</a:t>
            </a:r>
            <a:r>
              <a:rPr lang="sk-SK" dirty="0" smtClean="0"/>
              <a:t>t</a:t>
            </a:r>
            <a:r>
              <a:rPr lang="en-US" dirty="0" err="1" smtClean="0"/>
              <a:t>eria</a:t>
            </a:r>
            <a:r>
              <a:rPr lang="en-US" dirty="0" smtClean="0"/>
              <a:t> against</a:t>
            </a:r>
            <a:r>
              <a:rPr lang="sk-SK" dirty="0" smtClean="0"/>
              <a:t> </a:t>
            </a:r>
            <a:r>
              <a:rPr lang="sk-SK" dirty="0" err="1" smtClean="0"/>
              <a:t>virus</a:t>
            </a:r>
            <a:r>
              <a:rPr lang="en-US" dirty="0" err="1" smtClean="0"/>
              <a:t>es</a:t>
            </a:r>
            <a:r>
              <a:rPr lang="en-US" dirty="0" smtClean="0"/>
              <a:t> (recognition of viral genes through complementarity)</a:t>
            </a:r>
            <a:endParaRPr lang="sk-SK" dirty="0" smtClean="0"/>
          </a:p>
          <a:p>
            <a:r>
              <a:rPr lang="sk-SK" b="1" dirty="0"/>
              <a:t>Cas9 </a:t>
            </a:r>
            <a:r>
              <a:rPr lang="en-US" b="1" dirty="0" smtClean="0"/>
              <a:t>= </a:t>
            </a:r>
            <a:r>
              <a:rPr lang="sk-SK" b="1" dirty="0" err="1" smtClean="0"/>
              <a:t>enz</a:t>
            </a:r>
            <a:r>
              <a:rPr lang="en-US" b="1" dirty="0" smtClean="0"/>
              <a:t>y</a:t>
            </a:r>
            <a:r>
              <a:rPr lang="sk-SK" b="1" dirty="0" smtClean="0"/>
              <a:t>m</a:t>
            </a:r>
            <a:r>
              <a:rPr lang="en-US" b="1" dirty="0" smtClean="0"/>
              <a:t>e cutting both chains of DNA</a:t>
            </a:r>
            <a:endParaRPr lang="sk-SK" b="1" dirty="0"/>
          </a:p>
          <a:p>
            <a:r>
              <a:rPr lang="en-US" dirty="0" smtClean="0"/>
              <a:t>How can we use it in human biology and medicine?</a:t>
            </a:r>
            <a:endParaRPr lang="sk-SK" dirty="0" smtClean="0"/>
          </a:p>
          <a:p>
            <a:r>
              <a:rPr lang="en-US" dirty="0" smtClean="0"/>
              <a:t>Exactly directed cuts of </a:t>
            </a:r>
            <a:r>
              <a:rPr lang="sk-SK" dirty="0" smtClean="0"/>
              <a:t>DNA, </a:t>
            </a:r>
            <a:r>
              <a:rPr lang="en-US" dirty="0" smtClean="0"/>
              <a:t>simple manipulation</a:t>
            </a:r>
            <a:endParaRPr lang="sk-SK" dirty="0" smtClean="0"/>
          </a:p>
          <a:p>
            <a:r>
              <a:rPr lang="en-US" b="1" dirty="0" smtClean="0"/>
              <a:t>The possibility </a:t>
            </a:r>
            <a:r>
              <a:rPr lang="sk-SK" b="1" dirty="0" smtClean="0"/>
              <a:t>of </a:t>
            </a:r>
            <a:r>
              <a:rPr lang="en-US" b="1" dirty="0" smtClean="0"/>
              <a:t>gene </a:t>
            </a:r>
            <a:r>
              <a:rPr lang="sk-SK" b="1" dirty="0" err="1" smtClean="0"/>
              <a:t>edit</a:t>
            </a:r>
            <a:r>
              <a:rPr lang="en-US" b="1" dirty="0" err="1" smtClean="0"/>
              <a:t>ing</a:t>
            </a:r>
            <a:r>
              <a:rPr lang="sk-SK" b="1" dirty="0" smtClean="0"/>
              <a:t> (</a:t>
            </a:r>
            <a:r>
              <a:rPr lang="en-US" b="1" dirty="0" smtClean="0"/>
              <a:t>mutation repair</a:t>
            </a:r>
            <a:r>
              <a:rPr lang="sk-SK" b="1" dirty="0" smtClean="0"/>
              <a:t>)</a:t>
            </a:r>
          </a:p>
          <a:p>
            <a:r>
              <a:rPr lang="sk-SK" b="1" i="1" dirty="0" smtClean="0"/>
              <a:t>SOMATIC</a:t>
            </a:r>
            <a:r>
              <a:rPr lang="en-US" b="1" i="1" dirty="0" smtClean="0"/>
              <a:t>:</a:t>
            </a:r>
            <a:r>
              <a:rPr lang="sk-SK" b="1" i="1" dirty="0" smtClean="0"/>
              <a:t> OK – GAMETIC ?</a:t>
            </a:r>
            <a:r>
              <a:rPr lang="en-US" b="1" i="1" dirty="0" smtClean="0"/>
              <a:t>??</a:t>
            </a:r>
          </a:p>
          <a:p>
            <a:r>
              <a:rPr lang="en-US" b="1" i="1" dirty="0" smtClean="0"/>
              <a:t>OLD METHODS – SCISSORS; CRISPR: INTELLIGENT SCISSORS!</a:t>
            </a:r>
            <a:endParaRPr lang="sk-SK" i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73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hands</a:t>
            </a:r>
            <a:r>
              <a:rPr lang="sk-SK" dirty="0" smtClean="0"/>
              <a:t> on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desk</a:t>
            </a:r>
            <a:r>
              <a:rPr lang="en-US" dirty="0" smtClean="0"/>
              <a:t>”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01520" y="1738651"/>
            <a:ext cx="9033403" cy="4327301"/>
          </a:xfrm>
        </p:spPr>
        <p:txBody>
          <a:bodyPr>
            <a:normAutofit/>
          </a:bodyPr>
          <a:lstStyle/>
          <a:p>
            <a:r>
              <a:rPr lang="sk-SK" dirty="0" smtClean="0"/>
              <a:t>ADDGENE – </a:t>
            </a:r>
            <a:r>
              <a:rPr lang="en-US" dirty="0" smtClean="0"/>
              <a:t>FROM</a:t>
            </a:r>
            <a:r>
              <a:rPr lang="sk-SK" dirty="0" smtClean="0"/>
              <a:t> 2013 60 000 </a:t>
            </a:r>
            <a:r>
              <a:rPr lang="en-US" dirty="0" smtClean="0"/>
              <a:t>ORDERS OF ASSAY</a:t>
            </a:r>
            <a:r>
              <a:rPr lang="sk-SK" dirty="0" smtClean="0"/>
              <a:t> KIT</a:t>
            </a:r>
            <a:r>
              <a:rPr lang="en-US" dirty="0" smtClean="0"/>
              <a:t>S</a:t>
            </a:r>
            <a:endParaRPr lang="sk-SK" dirty="0" smtClean="0"/>
          </a:p>
          <a:p>
            <a:r>
              <a:rPr lang="en-US" dirty="0" smtClean="0"/>
              <a:t>GENE </a:t>
            </a:r>
            <a:r>
              <a:rPr lang="sk-SK" dirty="0" smtClean="0"/>
              <a:t>EDIT</a:t>
            </a:r>
            <a:r>
              <a:rPr lang="en-US" dirty="0" smtClean="0"/>
              <a:t>ING AS A CURE OF THALASSEMIA (EXPERIMENTAL)</a:t>
            </a:r>
            <a:endParaRPr lang="sk-SK" dirty="0" smtClean="0"/>
          </a:p>
          <a:p>
            <a:r>
              <a:rPr lang="sk-SK" dirty="0" smtClean="0"/>
              <a:t>OTHER POSSIBILITIES:</a:t>
            </a:r>
            <a:endParaRPr lang="sk-SK" dirty="0" smtClean="0"/>
          </a:p>
          <a:p>
            <a:pPr lvl="1"/>
            <a:r>
              <a:rPr lang="sk-SK" dirty="0" smtClean="0"/>
              <a:t>BROKEN SCISSORS – CAS9 </a:t>
            </a:r>
            <a:r>
              <a:rPr lang="en-US" dirty="0" smtClean="0"/>
              <a:t>DOES NOT CUT BUT </a:t>
            </a:r>
            <a:r>
              <a:rPr lang="en-US" u="sng" dirty="0" smtClean="0"/>
              <a:t>BLOCKS</a:t>
            </a:r>
            <a:r>
              <a:rPr lang="en-US" dirty="0" smtClean="0"/>
              <a:t> THE GENE EXPRESSION. STUDY OF</a:t>
            </a:r>
            <a:r>
              <a:rPr lang="sk-SK" dirty="0" smtClean="0"/>
              <a:t> ALZHEIMER</a:t>
            </a:r>
            <a:r>
              <a:rPr lang="en-US" dirty="0" smtClean="0"/>
              <a:t> AND OTHER DISEASES</a:t>
            </a:r>
            <a:r>
              <a:rPr lang="sk-SK" dirty="0" smtClean="0"/>
              <a:t> </a:t>
            </a:r>
          </a:p>
          <a:p>
            <a:pPr lvl="1"/>
            <a:r>
              <a:rPr lang="sk-SK" dirty="0" smtClean="0"/>
              <a:t>CRISPR </a:t>
            </a:r>
            <a:r>
              <a:rPr lang="en-US" dirty="0" smtClean="0"/>
              <a:t>AND GENE </a:t>
            </a:r>
            <a:r>
              <a:rPr lang="en-US" u="sng" dirty="0" smtClean="0"/>
              <a:t>ACTIVATION</a:t>
            </a:r>
            <a:endParaRPr lang="sk-SK" u="sng" dirty="0" smtClean="0"/>
          </a:p>
          <a:p>
            <a:pPr lvl="1"/>
            <a:r>
              <a:rPr lang="sk-SK" dirty="0" smtClean="0"/>
              <a:t>CRISPR </a:t>
            </a:r>
            <a:r>
              <a:rPr lang="en-US" dirty="0" smtClean="0"/>
              <a:t>AND BLOCK OR ACTIVATION OF </a:t>
            </a:r>
            <a:r>
              <a:rPr lang="en-US" u="sng" dirty="0" smtClean="0"/>
              <a:t>EPIGENETIC</a:t>
            </a:r>
            <a:r>
              <a:rPr lang="en-US" dirty="0" smtClean="0"/>
              <a:t> FACTORS</a:t>
            </a:r>
            <a:endParaRPr lang="sk-SK" dirty="0" smtClean="0"/>
          </a:p>
          <a:p>
            <a:pPr lvl="1"/>
            <a:r>
              <a:rPr lang="sk-SK" dirty="0" smtClean="0"/>
              <a:t>CRISPR </a:t>
            </a:r>
            <a:r>
              <a:rPr lang="sk-SK" dirty="0" smtClean="0"/>
              <a:t>AND </a:t>
            </a:r>
            <a:r>
              <a:rPr lang="sk-SK" dirty="0" smtClean="0"/>
              <a:t>OPTOGENETI</a:t>
            </a:r>
            <a:r>
              <a:rPr lang="en-US" dirty="0" smtClean="0"/>
              <a:t>CS</a:t>
            </a:r>
            <a:r>
              <a:rPr lang="sk-SK" dirty="0" smtClean="0"/>
              <a:t> – </a:t>
            </a:r>
            <a:r>
              <a:rPr lang="en-US" dirty="0" smtClean="0"/>
              <a:t>GENE SWITCH WITH LIGHT </a:t>
            </a:r>
            <a:r>
              <a:rPr lang="en-US" dirty="0" smtClean="0"/>
              <a:t>IMPULSES</a:t>
            </a:r>
            <a:endParaRPr lang="sk-SK" dirty="0" smtClean="0"/>
          </a:p>
          <a:p>
            <a:pPr lvl="1"/>
            <a:r>
              <a:rPr lang="en-US" dirty="0" smtClean="0"/>
              <a:t>STUDY OF NONCODING REGIONS</a:t>
            </a:r>
          </a:p>
          <a:p>
            <a:r>
              <a:rPr lang="en-US" dirty="0" smtClean="0"/>
              <a:t>NEGOTIATIONS ON ETHICAL ISSUES (GAMETIC GENE REPAIR)</a:t>
            </a:r>
            <a:endParaRPr lang="sk-SK" dirty="0" smtClean="0"/>
          </a:p>
          <a:p>
            <a:pPr lvl="1"/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9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CRISPR ZOO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EGG </a:t>
            </a:r>
            <a:r>
              <a:rPr lang="sk-SK" dirty="0" smtClean="0"/>
              <a:t>ALERG</a:t>
            </a:r>
            <a:r>
              <a:rPr lang="en-US" dirty="0" smtClean="0"/>
              <a:t>Y</a:t>
            </a:r>
            <a:r>
              <a:rPr lang="sk-SK" dirty="0" smtClean="0"/>
              <a:t> – </a:t>
            </a:r>
            <a:r>
              <a:rPr lang="en-US" dirty="0" smtClean="0"/>
              <a:t>BLOCK OF EGG PROTEIN EXPRESSION IN CHICKEN</a:t>
            </a:r>
            <a:endParaRPr lang="sk-SK" dirty="0" smtClean="0"/>
          </a:p>
          <a:p>
            <a:r>
              <a:rPr lang="en-US" dirty="0" smtClean="0"/>
              <a:t>DIFFERENT </a:t>
            </a:r>
            <a:r>
              <a:rPr lang="sk-SK" dirty="0" smtClean="0"/>
              <a:t>„</a:t>
            </a:r>
            <a:r>
              <a:rPr lang="en-US" dirty="0" smtClean="0"/>
              <a:t>IMPROVEMENTS</a:t>
            </a:r>
            <a:r>
              <a:rPr lang="sk-SK" dirty="0" smtClean="0"/>
              <a:t>“ </a:t>
            </a:r>
            <a:r>
              <a:rPr lang="en-US" dirty="0" smtClean="0"/>
              <a:t>OF DOMESTIC ANIMALS (MORE MEAT)</a:t>
            </a:r>
            <a:r>
              <a:rPr lang="sk-SK" dirty="0" smtClean="0"/>
              <a:t>???</a:t>
            </a:r>
            <a:endParaRPr lang="en-US" dirty="0" smtClean="0"/>
          </a:p>
          <a:p>
            <a:r>
              <a:rPr lang="en-US" dirty="0" smtClean="0"/>
              <a:t>BULLS WITHOUT HORNS???</a:t>
            </a:r>
            <a:endParaRPr lang="sk-SK" dirty="0" smtClean="0"/>
          </a:p>
          <a:p>
            <a:r>
              <a:rPr lang="en-US" dirty="0" smtClean="0"/>
              <a:t>DIEASE RESISTANT BEES</a:t>
            </a:r>
            <a:endParaRPr lang="sk-SK" dirty="0" smtClean="0"/>
          </a:p>
          <a:p>
            <a:r>
              <a:rPr lang="en-US" dirty="0" smtClean="0"/>
              <a:t>MALARIA OR ZIKA RESISTANT </a:t>
            </a:r>
            <a:r>
              <a:rPr lang="en-US" dirty="0" smtClean="0"/>
              <a:t>MOSQ</a:t>
            </a:r>
            <a:r>
              <a:rPr lang="sk-SK" dirty="0" smtClean="0"/>
              <a:t>I</a:t>
            </a:r>
            <a:r>
              <a:rPr lang="en-US" dirty="0" smtClean="0"/>
              <a:t>TOES</a:t>
            </a:r>
            <a:endParaRPr lang="sk-SK" dirty="0" smtClean="0"/>
          </a:p>
          <a:p>
            <a:r>
              <a:rPr lang="sk-SK" dirty="0" smtClean="0"/>
              <a:t>DE-EXTINC</a:t>
            </a:r>
            <a:r>
              <a:rPr lang="en-US" dirty="0" smtClean="0"/>
              <a:t>T</a:t>
            </a:r>
            <a:r>
              <a:rPr lang="sk-SK" dirty="0" smtClean="0"/>
              <a:t>I</a:t>
            </a:r>
            <a:r>
              <a:rPr lang="en-US" dirty="0" smtClean="0"/>
              <a:t>ON OF MAMMOOTHS</a:t>
            </a:r>
            <a:r>
              <a:rPr lang="sk-SK" dirty="0" smtClean="0"/>
              <a:t>?</a:t>
            </a:r>
          </a:p>
          <a:p>
            <a:r>
              <a:rPr lang="en-US" dirty="0" smtClean="0"/>
              <a:t>MUSHROOMS WITH SLOW DECAY </a:t>
            </a:r>
            <a:r>
              <a:rPr lang="sk-SK" dirty="0" smtClean="0"/>
              <a:t>– ALREADY APPROVED</a:t>
            </a:r>
            <a:endParaRPr lang="en-US" dirty="0" smtClean="0"/>
          </a:p>
          <a:p>
            <a:r>
              <a:rPr lang="en-US" b="1" dirty="0" smtClean="0"/>
              <a:t>ANIMAL MODELS OF HUMAN DISEASES</a:t>
            </a:r>
            <a:endParaRPr lang="sk-SK" b="1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0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err="1" smtClean="0"/>
              <a:t>Gene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manipulations</a:t>
            </a:r>
            <a:r>
              <a:rPr lang="sk-SK" altLang="sk-SK" dirty="0" smtClean="0"/>
              <a:t> – </a:t>
            </a:r>
            <a:r>
              <a:rPr lang="sk-SK" altLang="sk-SK" dirty="0" err="1" smtClean="0"/>
              <a:t>the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beginnings</a:t>
            </a:r>
            <a:r>
              <a:rPr lang="sk-SK" altLang="sk-SK" dirty="0" smtClean="0"/>
              <a:t>?</a:t>
            </a:r>
            <a:endParaRPr lang="sk-SK" altLang="sk-S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k-SK" altLang="sk-SK" sz="2800" dirty="0" err="1" smtClean="0"/>
              <a:t>Agriculture</a:t>
            </a:r>
            <a:r>
              <a:rPr lang="sk-SK" altLang="sk-SK" sz="2800" dirty="0" smtClean="0"/>
              <a:t> more </a:t>
            </a:r>
            <a:r>
              <a:rPr lang="sk-SK" altLang="sk-SK" sz="2800" dirty="0" err="1" smtClean="0"/>
              <a:t>than</a:t>
            </a:r>
            <a:r>
              <a:rPr lang="sk-SK" altLang="sk-SK" sz="2800" dirty="0" smtClean="0"/>
              <a:t> 12 000 </a:t>
            </a:r>
            <a:r>
              <a:rPr lang="sk-SK" altLang="sk-SK" sz="2800" dirty="0" err="1" smtClean="0"/>
              <a:t>years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ago</a:t>
            </a:r>
            <a:r>
              <a:rPr lang="sk-SK" altLang="sk-SK" sz="2800" dirty="0" smtClean="0"/>
              <a:t> </a:t>
            </a:r>
            <a:r>
              <a:rPr lang="sk-SK" altLang="sk-SK" sz="2800" dirty="0"/>
              <a:t>– </a:t>
            </a:r>
            <a:r>
              <a:rPr lang="sk-SK" altLang="sk-SK" sz="2800" dirty="0" err="1" smtClean="0"/>
              <a:t>Mesopotamia</a:t>
            </a:r>
            <a:r>
              <a:rPr lang="sk-SK" altLang="sk-SK" sz="2800" dirty="0"/>
              <a:t>, </a:t>
            </a:r>
            <a:r>
              <a:rPr lang="sk-SK" altLang="sk-SK" sz="2800" dirty="0" err="1" smtClean="0"/>
              <a:t>Europe</a:t>
            </a:r>
            <a:endParaRPr lang="sk-SK" altLang="sk-SK" sz="2800" dirty="0"/>
          </a:p>
          <a:p>
            <a:r>
              <a:rPr lang="sk-SK" altLang="sk-SK" sz="2800" dirty="0" err="1" smtClean="0"/>
              <a:t>Breeding</a:t>
            </a:r>
            <a:r>
              <a:rPr lang="sk-SK" altLang="sk-SK" sz="2800" dirty="0" smtClean="0"/>
              <a:t>, </a:t>
            </a:r>
            <a:r>
              <a:rPr lang="sk-SK" altLang="sk-SK" sz="2800" dirty="0" err="1" smtClean="0"/>
              <a:t>crossing</a:t>
            </a:r>
            <a:r>
              <a:rPr lang="sk-SK" altLang="sk-SK" sz="2800" dirty="0" smtClean="0"/>
              <a:t> of </a:t>
            </a:r>
            <a:r>
              <a:rPr lang="sk-SK" altLang="sk-SK" sz="2800" dirty="0" err="1" smtClean="0"/>
              <a:t>plants</a:t>
            </a:r>
            <a:r>
              <a:rPr lang="sk-SK" altLang="sk-SK" sz="2800" dirty="0" smtClean="0"/>
              <a:t>, </a:t>
            </a:r>
            <a:r>
              <a:rPr lang="sk-SK" altLang="sk-SK" sz="2800" dirty="0" err="1" smtClean="0"/>
              <a:t>animals</a:t>
            </a:r>
            <a:endParaRPr lang="sk-SK" altLang="sk-SK" sz="2800" dirty="0"/>
          </a:p>
          <a:p>
            <a:r>
              <a:rPr lang="sk-SK" altLang="sk-SK" sz="2800" dirty="0" err="1" smtClean="0"/>
              <a:t>The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current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maize</a:t>
            </a:r>
            <a:r>
              <a:rPr lang="sk-SK" altLang="sk-SK" sz="2800" dirty="0" smtClean="0"/>
              <a:t>, </a:t>
            </a:r>
            <a:r>
              <a:rPr lang="sk-SK" altLang="sk-SK" sz="2800" dirty="0" err="1" smtClean="0"/>
              <a:t>corn</a:t>
            </a:r>
            <a:r>
              <a:rPr lang="sk-SK" altLang="sk-SK" sz="2800" dirty="0" smtClean="0"/>
              <a:t>, </a:t>
            </a:r>
            <a:r>
              <a:rPr lang="sk-SK" altLang="sk-SK" sz="2800" dirty="0" err="1" smtClean="0"/>
              <a:t>rice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is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very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different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from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the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original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natural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types</a:t>
            </a:r>
            <a:r>
              <a:rPr lang="sk-SK" altLang="sk-SK" sz="2800" dirty="0" smtClean="0"/>
              <a:t>. </a:t>
            </a:r>
            <a:r>
              <a:rPr lang="sk-SK" altLang="sk-SK" sz="2800" dirty="0" err="1" smtClean="0"/>
              <a:t>High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yield</a:t>
            </a:r>
            <a:r>
              <a:rPr lang="sk-SK" altLang="sk-SK" sz="2800" dirty="0" smtClean="0"/>
              <a:t>, </a:t>
            </a:r>
            <a:r>
              <a:rPr lang="sk-SK" altLang="sk-SK" sz="2800" dirty="0" err="1" smtClean="0"/>
              <a:t>some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negative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characteristics</a:t>
            </a:r>
            <a:endParaRPr lang="sk-SK" altLang="sk-SK" sz="2800" dirty="0"/>
          </a:p>
          <a:p>
            <a:r>
              <a:rPr lang="sk-SK" altLang="sk-SK" sz="2800" dirty="0" err="1" smtClean="0"/>
              <a:t>The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same</a:t>
            </a:r>
            <a:r>
              <a:rPr lang="sk-SK" altLang="sk-SK" sz="2800" dirty="0" smtClean="0"/>
              <a:t> in </a:t>
            </a:r>
            <a:r>
              <a:rPr lang="sk-SK" altLang="sk-SK" sz="2800" dirty="0" err="1" smtClean="0"/>
              <a:t>domestic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animals</a:t>
            </a:r>
            <a:r>
              <a:rPr lang="sk-SK" altLang="sk-SK" sz="2800" dirty="0" smtClean="0"/>
              <a:t> </a:t>
            </a:r>
            <a:r>
              <a:rPr lang="en-US" altLang="sk-SK" sz="2800" dirty="0" smtClean="0"/>
              <a:t>(dogs, cats, horses, pigs, cows, poultry)</a:t>
            </a:r>
          </a:p>
          <a:p>
            <a:r>
              <a:rPr lang="en-US" altLang="sk-SK" sz="2800" i="1" dirty="0" smtClean="0"/>
              <a:t>SLOW GENETIC MANIPULATION</a:t>
            </a:r>
            <a:endParaRPr lang="sk-SK" altLang="sk-SK" sz="2800" i="1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14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 dirty="0" smtClean="0"/>
              <a:t>Direct gene manipulation </a:t>
            </a:r>
            <a:br>
              <a:rPr lang="en-US" altLang="sk-SK" dirty="0" smtClean="0"/>
            </a:br>
            <a:r>
              <a:rPr lang="en-US" altLang="sk-SK" dirty="0" smtClean="0"/>
              <a:t>from 1</a:t>
            </a:r>
            <a:r>
              <a:rPr lang="sk-SK" altLang="sk-SK" dirty="0" smtClean="0"/>
              <a:t>970</a:t>
            </a:r>
            <a:endParaRPr lang="sk-SK" altLang="sk-S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altLang="sk-SK" sz="3200" dirty="0" smtClean="0"/>
              <a:t>Re</a:t>
            </a:r>
            <a:r>
              <a:rPr lang="en-US" altLang="sk-SK" sz="3200" dirty="0" smtClean="0"/>
              <a:t>c</a:t>
            </a:r>
            <a:r>
              <a:rPr lang="sk-SK" altLang="sk-SK" sz="3200" dirty="0" err="1" smtClean="0"/>
              <a:t>ombinant</a:t>
            </a:r>
            <a:r>
              <a:rPr lang="sk-SK" altLang="sk-SK" sz="3200" dirty="0" smtClean="0"/>
              <a:t> </a:t>
            </a:r>
            <a:r>
              <a:rPr lang="sk-SK" altLang="sk-SK" sz="3200" dirty="0"/>
              <a:t>DNA </a:t>
            </a:r>
            <a:r>
              <a:rPr lang="sk-SK" altLang="sk-SK" sz="3200" dirty="0" err="1" smtClean="0"/>
              <a:t>technolo</a:t>
            </a:r>
            <a:r>
              <a:rPr lang="en-US" altLang="sk-SK" sz="3200" dirty="0" err="1" smtClean="0"/>
              <a:t>gy</a:t>
            </a:r>
            <a:r>
              <a:rPr lang="sk-SK" altLang="sk-SK" sz="3200" dirty="0" smtClean="0"/>
              <a:t> </a:t>
            </a:r>
            <a:r>
              <a:rPr lang="sk-SK" altLang="sk-SK" sz="3200" dirty="0"/>
              <a:t>– </a:t>
            </a:r>
            <a:r>
              <a:rPr lang="sk-SK" altLang="sk-SK" sz="3200" dirty="0" smtClean="0"/>
              <a:t>re</a:t>
            </a:r>
            <a:r>
              <a:rPr lang="en-US" altLang="sk-SK" sz="3200" dirty="0" smtClean="0"/>
              <a:t>s</a:t>
            </a:r>
            <a:r>
              <a:rPr lang="sk-SK" altLang="sk-SK" sz="3200" dirty="0" smtClean="0"/>
              <a:t>tri</a:t>
            </a:r>
            <a:r>
              <a:rPr lang="en-US" altLang="sk-SK" sz="3200" dirty="0" err="1" smtClean="0"/>
              <a:t>ction</a:t>
            </a:r>
            <a:r>
              <a:rPr lang="sk-SK" altLang="sk-SK" sz="3200" dirty="0" smtClean="0"/>
              <a:t> </a:t>
            </a:r>
            <a:r>
              <a:rPr lang="sk-SK" altLang="sk-SK" sz="3200" dirty="0" err="1" smtClean="0"/>
              <a:t>enz</a:t>
            </a:r>
            <a:r>
              <a:rPr lang="en-US" altLang="sk-SK" sz="3200" dirty="0" smtClean="0"/>
              <a:t>y</a:t>
            </a:r>
            <a:r>
              <a:rPr lang="sk-SK" altLang="sk-SK" sz="3200" dirty="0" smtClean="0"/>
              <a:t>m</a:t>
            </a:r>
            <a:r>
              <a:rPr lang="en-US" altLang="sk-SK" sz="3200" dirty="0" err="1" smtClean="0"/>
              <a:t>es</a:t>
            </a:r>
            <a:r>
              <a:rPr lang="en-US" altLang="sk-SK" sz="3200" dirty="0" smtClean="0"/>
              <a:t> from bacteria</a:t>
            </a:r>
            <a:endParaRPr lang="sk-SK" altLang="sk-SK" sz="3200" dirty="0"/>
          </a:p>
          <a:p>
            <a:pPr lvl="1"/>
            <a:r>
              <a:rPr lang="en-US" altLang="sk-SK" sz="2800" dirty="0" smtClean="0"/>
              <a:t>Cutting out genes from different species</a:t>
            </a:r>
            <a:endParaRPr lang="sk-SK" altLang="sk-SK" sz="2800" dirty="0"/>
          </a:p>
          <a:p>
            <a:pPr lvl="1"/>
            <a:r>
              <a:rPr lang="en-US" altLang="sk-SK" sz="2800" dirty="0" smtClean="0"/>
              <a:t>Insertion of genes into the </a:t>
            </a:r>
            <a:r>
              <a:rPr lang="sk-SK" altLang="sk-SK" sz="2800" dirty="0" err="1" smtClean="0"/>
              <a:t>genom</a:t>
            </a:r>
            <a:r>
              <a:rPr lang="en-US" altLang="sk-SK" sz="2800" dirty="0" smtClean="0"/>
              <a:t>e of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virus</a:t>
            </a:r>
            <a:r>
              <a:rPr lang="en-US" altLang="sk-SK" sz="2800" dirty="0" err="1" smtClean="0"/>
              <a:t>es</a:t>
            </a:r>
            <a:r>
              <a:rPr lang="sk-SK" altLang="sk-SK" sz="2800" dirty="0" smtClean="0"/>
              <a:t>, ba</a:t>
            </a:r>
            <a:r>
              <a:rPr lang="en-US" altLang="sk-SK" sz="2800" dirty="0" smtClean="0"/>
              <a:t>c</a:t>
            </a:r>
            <a:r>
              <a:rPr lang="sk-SK" altLang="sk-SK" sz="2800" dirty="0" smtClean="0"/>
              <a:t>t</a:t>
            </a:r>
            <a:r>
              <a:rPr lang="en-US" altLang="sk-SK" sz="2800" dirty="0" err="1" smtClean="0"/>
              <a:t>eria</a:t>
            </a:r>
            <a:r>
              <a:rPr lang="en-US" altLang="sk-SK" sz="2800" dirty="0" smtClean="0"/>
              <a:t>, yeast</a:t>
            </a:r>
            <a:endParaRPr lang="sk-SK" altLang="sk-SK" sz="2800" dirty="0"/>
          </a:p>
          <a:p>
            <a:pPr lvl="1"/>
            <a:r>
              <a:rPr lang="en-US" altLang="sk-SK" sz="2800" dirty="0" smtClean="0"/>
              <a:t>Infection of the target with the virus – gene transfer – small probability of success and temporary effect</a:t>
            </a:r>
          </a:p>
          <a:p>
            <a:pPr lvl="1"/>
            <a:r>
              <a:rPr lang="en-US" altLang="sk-SK" sz="2800" dirty="0" smtClean="0"/>
              <a:t>OR: Production of proteins from inserted genes in vitro</a:t>
            </a:r>
            <a:endParaRPr lang="sk-SK" altLang="sk-SK" sz="2800" dirty="0" smtClean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 dirty="0" smtClean="0"/>
              <a:t>20</a:t>
            </a:r>
            <a:r>
              <a:rPr lang="en-US" altLang="sk-SK" baseline="30000" dirty="0" smtClean="0"/>
              <a:t>th</a:t>
            </a:r>
            <a:r>
              <a:rPr lang="en-US" altLang="sk-SK" dirty="0" smtClean="0"/>
              <a:t> Century</a:t>
            </a:r>
            <a:endParaRPr lang="sk-SK" altLang="sk-SK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sk-SK" sz="2800" dirty="0" smtClean="0"/>
              <a:t>Drug production in yeast and bacteria</a:t>
            </a:r>
            <a:endParaRPr lang="sk-SK" altLang="sk-SK" sz="2800" dirty="0" smtClean="0"/>
          </a:p>
          <a:p>
            <a:pPr lvl="1"/>
            <a:r>
              <a:rPr lang="en-US" altLang="sk-SK" sz="2600" dirty="0" smtClean="0"/>
              <a:t>Human </a:t>
            </a:r>
            <a:r>
              <a:rPr lang="sk-SK" altLang="sk-SK" sz="2600" dirty="0" smtClean="0"/>
              <a:t>in</a:t>
            </a:r>
            <a:r>
              <a:rPr lang="en-US" altLang="sk-SK" sz="2600" dirty="0" smtClean="0"/>
              <a:t>s</a:t>
            </a:r>
            <a:r>
              <a:rPr lang="sk-SK" altLang="sk-SK" sz="2600" dirty="0" err="1" smtClean="0"/>
              <a:t>ulin</a:t>
            </a:r>
            <a:r>
              <a:rPr lang="sk-SK" altLang="sk-SK" sz="2600" dirty="0"/>
              <a:t>, </a:t>
            </a:r>
            <a:r>
              <a:rPr lang="en-US" altLang="sk-SK" sz="2600" dirty="0" smtClean="0"/>
              <a:t>growth</a:t>
            </a:r>
            <a:r>
              <a:rPr lang="sk-SK" altLang="sk-SK" sz="2600" dirty="0" smtClean="0"/>
              <a:t> </a:t>
            </a:r>
            <a:r>
              <a:rPr lang="sk-SK" altLang="sk-SK" sz="2600" dirty="0" err="1" smtClean="0"/>
              <a:t>hormon</a:t>
            </a:r>
            <a:r>
              <a:rPr lang="en-US" altLang="sk-SK" sz="2600" dirty="0" smtClean="0"/>
              <a:t>e</a:t>
            </a:r>
            <a:r>
              <a:rPr lang="sk-SK" altLang="sk-SK" sz="2600" dirty="0" smtClean="0"/>
              <a:t>, </a:t>
            </a:r>
            <a:r>
              <a:rPr lang="sk-SK" altLang="sk-SK" sz="2600" dirty="0" err="1" smtClean="0"/>
              <a:t>eryt</a:t>
            </a:r>
            <a:r>
              <a:rPr lang="en-US" altLang="sk-SK" sz="2600" dirty="0" smtClean="0"/>
              <a:t>h</a:t>
            </a:r>
            <a:r>
              <a:rPr lang="sk-SK" altLang="sk-SK" sz="2600" dirty="0" err="1" smtClean="0"/>
              <a:t>ropoetin</a:t>
            </a:r>
            <a:endParaRPr lang="sk-SK" altLang="sk-SK" sz="2600" dirty="0"/>
          </a:p>
          <a:p>
            <a:pPr lvl="1"/>
            <a:r>
              <a:rPr lang="en-US" altLang="sk-SK" sz="2400" dirty="0" smtClean="0"/>
              <a:t>Some products from milk or urine of domestic animals</a:t>
            </a:r>
            <a:endParaRPr lang="sk-SK" altLang="sk-SK" sz="2400" dirty="0"/>
          </a:p>
          <a:p>
            <a:r>
              <a:rPr lang="sk-SK" altLang="sk-SK" sz="2800" dirty="0" err="1" smtClean="0"/>
              <a:t>Gen</a:t>
            </a:r>
            <a:r>
              <a:rPr lang="en-US" altLang="sk-SK" sz="2800" dirty="0" smtClean="0"/>
              <a:t>e</a:t>
            </a:r>
            <a:r>
              <a:rPr lang="sk-SK" altLang="sk-SK" sz="2800" dirty="0" smtClean="0"/>
              <a:t> t</a:t>
            </a:r>
            <a:r>
              <a:rPr lang="en-US" altLang="sk-SK" sz="2800" dirty="0" smtClean="0"/>
              <a:t>h</a:t>
            </a:r>
            <a:r>
              <a:rPr lang="sk-SK" altLang="sk-SK" sz="2800" dirty="0" err="1" smtClean="0"/>
              <a:t>erap</a:t>
            </a:r>
            <a:r>
              <a:rPr lang="en-US" altLang="sk-SK" sz="2800" dirty="0" smtClean="0"/>
              <a:t>y</a:t>
            </a:r>
            <a:r>
              <a:rPr lang="sk-SK" altLang="sk-SK" sz="2800" dirty="0" smtClean="0"/>
              <a:t> </a:t>
            </a:r>
            <a:r>
              <a:rPr lang="sk-SK" altLang="sk-SK" sz="2800" dirty="0"/>
              <a:t>– </a:t>
            </a:r>
            <a:r>
              <a:rPr lang="en-US" altLang="sk-SK" sz="2800" dirty="0" smtClean="0"/>
              <a:t>only “</a:t>
            </a:r>
            <a:r>
              <a:rPr lang="sk-SK" altLang="sk-SK" sz="2800" dirty="0" err="1" smtClean="0"/>
              <a:t>somatic</a:t>
            </a:r>
            <a:r>
              <a:rPr lang="en-US" altLang="sk-SK" sz="2800" dirty="0" smtClean="0"/>
              <a:t>”</a:t>
            </a:r>
            <a:r>
              <a:rPr lang="sk-SK" altLang="sk-SK" sz="2800" dirty="0" smtClean="0"/>
              <a:t>, </a:t>
            </a:r>
            <a:r>
              <a:rPr lang="en-US" altLang="sk-SK" sz="2800" dirty="0" smtClean="0"/>
              <a:t>not very successful (cystic fibrosis, </a:t>
            </a:r>
            <a:r>
              <a:rPr lang="en-US" altLang="sk-SK" sz="2800" dirty="0" err="1" smtClean="0"/>
              <a:t>immunodeficiencies</a:t>
            </a:r>
            <a:r>
              <a:rPr lang="en-US" altLang="sk-SK" sz="2800" dirty="0" smtClean="0"/>
              <a:t>)</a:t>
            </a:r>
          </a:p>
          <a:p>
            <a:r>
              <a:rPr lang="sk-SK" altLang="sk-SK" sz="2800" dirty="0" err="1" smtClean="0"/>
              <a:t>Gen</a:t>
            </a:r>
            <a:r>
              <a:rPr lang="en-US" altLang="sk-SK" sz="2800" dirty="0" smtClean="0"/>
              <a:t>e M</a:t>
            </a:r>
            <a:r>
              <a:rPr lang="sk-SK" altLang="sk-SK" sz="2800" dirty="0" err="1" smtClean="0"/>
              <a:t>odifi</a:t>
            </a:r>
            <a:r>
              <a:rPr lang="en-US" altLang="sk-SK" sz="2800" dirty="0" err="1" smtClean="0"/>
              <a:t>ed</a:t>
            </a:r>
            <a:r>
              <a:rPr lang="en-US" altLang="sk-SK" sz="2800" dirty="0" smtClean="0"/>
              <a:t> Organisms (GMO) = agricultural products and food</a:t>
            </a:r>
            <a:endParaRPr lang="sk-SK" altLang="sk-SK" sz="2800" dirty="0" smtClean="0"/>
          </a:p>
          <a:p>
            <a:pPr lvl="1"/>
            <a:r>
              <a:rPr lang="en-US" altLang="sk-SK" sz="2600" dirty="0" smtClean="0"/>
              <a:t>Anxiety and fear of lay (not educated) people</a:t>
            </a:r>
            <a:endParaRPr lang="sk-SK" altLang="sk-SK" sz="2600" dirty="0" smtClean="0"/>
          </a:p>
          <a:p>
            <a:pPr lvl="1"/>
            <a:r>
              <a:rPr lang="sk-SK" altLang="sk-SK" sz="2600" dirty="0" smtClean="0"/>
              <a:t>Business a</a:t>
            </a:r>
            <a:r>
              <a:rPr lang="en-US" altLang="sk-SK" sz="2600" dirty="0" err="1" smtClean="0"/>
              <a:t>nd</a:t>
            </a:r>
            <a:r>
              <a:rPr lang="sk-SK" altLang="sk-SK" sz="2600" dirty="0" smtClean="0"/>
              <a:t> </a:t>
            </a:r>
            <a:r>
              <a:rPr lang="sk-SK" altLang="sk-SK" sz="2600" dirty="0" err="1" smtClean="0"/>
              <a:t>polit</a:t>
            </a:r>
            <a:r>
              <a:rPr lang="en-US" altLang="sk-SK" sz="2600" dirty="0" err="1" smtClean="0"/>
              <a:t>ics</a:t>
            </a:r>
            <a:endParaRPr lang="sk-SK" altLang="sk-SK" sz="2600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94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 dirty="0" smtClean="0"/>
              <a:t>Most widespread in</a:t>
            </a:r>
            <a:r>
              <a:rPr lang="sk-SK" altLang="sk-SK" dirty="0" smtClean="0"/>
              <a:t> </a:t>
            </a:r>
            <a:r>
              <a:rPr lang="sk-SK" altLang="sk-SK" dirty="0"/>
              <a:t>USA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altLang="sk-SK" sz="2800" dirty="0" smtClean="0"/>
              <a:t>So</a:t>
            </a:r>
            <a:r>
              <a:rPr lang="en-US" altLang="sk-SK" sz="2800" dirty="0"/>
              <a:t>y</a:t>
            </a:r>
            <a:r>
              <a:rPr lang="sk-SK" altLang="sk-SK" sz="2800" dirty="0" smtClean="0"/>
              <a:t>a </a:t>
            </a:r>
            <a:r>
              <a:rPr lang="sk-SK" altLang="sk-SK" sz="2800" dirty="0"/>
              <a:t>89 </a:t>
            </a:r>
            <a:r>
              <a:rPr lang="en-US" altLang="sk-SK" sz="2800" dirty="0"/>
              <a:t>%</a:t>
            </a:r>
          </a:p>
          <a:p>
            <a:pPr>
              <a:lnSpc>
                <a:spcPct val="90000"/>
              </a:lnSpc>
            </a:pPr>
            <a:r>
              <a:rPr lang="en-US" altLang="sk-SK" sz="2800" dirty="0" smtClean="0"/>
              <a:t>Maize </a:t>
            </a:r>
            <a:r>
              <a:rPr lang="en-US" altLang="sk-SK" sz="2800" dirty="0"/>
              <a:t>61 %</a:t>
            </a:r>
          </a:p>
          <a:p>
            <a:pPr>
              <a:lnSpc>
                <a:spcPct val="90000"/>
              </a:lnSpc>
            </a:pPr>
            <a:r>
              <a:rPr lang="en-US" altLang="sk-SK" sz="2800" dirty="0" smtClean="0"/>
              <a:t>Corn </a:t>
            </a:r>
            <a:r>
              <a:rPr lang="en-US" altLang="sk-SK" sz="2800" dirty="0"/>
              <a:t>– </a:t>
            </a:r>
            <a:r>
              <a:rPr lang="en-US" altLang="sk-SK" sz="2800" dirty="0" smtClean="0"/>
              <a:t>increasing</a:t>
            </a:r>
            <a:endParaRPr lang="en-US" altLang="sk-SK" sz="2800" dirty="0"/>
          </a:p>
          <a:p>
            <a:pPr>
              <a:lnSpc>
                <a:spcPct val="90000"/>
              </a:lnSpc>
            </a:pPr>
            <a:r>
              <a:rPr lang="en-US" altLang="sk-SK" sz="2800" dirty="0" smtClean="0"/>
              <a:t>And also in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Argentina</a:t>
            </a:r>
            <a:r>
              <a:rPr lang="sk-SK" altLang="sk-SK" sz="2800" dirty="0"/>
              <a:t>, </a:t>
            </a:r>
            <a:r>
              <a:rPr lang="sk-SK" altLang="sk-SK" sz="2800" dirty="0" err="1" smtClean="0"/>
              <a:t>Brazilia</a:t>
            </a:r>
            <a:r>
              <a:rPr lang="sk-SK" altLang="sk-SK" sz="2800" dirty="0"/>
              <a:t>, </a:t>
            </a:r>
            <a:r>
              <a:rPr lang="en-US" altLang="sk-SK" sz="2800" dirty="0" smtClean="0"/>
              <a:t>C</a:t>
            </a:r>
            <a:r>
              <a:rPr lang="sk-SK" altLang="sk-SK" sz="2800" dirty="0" err="1" smtClean="0"/>
              <a:t>anada</a:t>
            </a:r>
            <a:r>
              <a:rPr lang="sk-SK" altLang="sk-SK" sz="2800" dirty="0"/>
              <a:t>, </a:t>
            </a:r>
            <a:r>
              <a:rPr lang="en-US" altLang="sk-SK" sz="2800" dirty="0" err="1" smtClean="0"/>
              <a:t>Ch</a:t>
            </a:r>
            <a:r>
              <a:rPr lang="sk-SK" altLang="sk-SK" sz="2800" dirty="0" err="1" smtClean="0"/>
              <a:t>ina</a:t>
            </a:r>
            <a:r>
              <a:rPr lang="sk-SK" altLang="sk-SK" sz="2800" dirty="0"/>
              <a:t>, India – </a:t>
            </a:r>
            <a:r>
              <a:rPr lang="en-US" altLang="sk-SK" sz="2800" dirty="0" smtClean="0"/>
              <a:t>together</a:t>
            </a:r>
            <a:r>
              <a:rPr lang="sk-SK" altLang="sk-SK" sz="2800" dirty="0" smtClean="0"/>
              <a:t> </a:t>
            </a:r>
            <a:r>
              <a:rPr lang="sk-SK" altLang="sk-SK" sz="2800" dirty="0"/>
              <a:t>114 mil. ha.</a:t>
            </a:r>
          </a:p>
          <a:p>
            <a:pPr>
              <a:lnSpc>
                <a:spcPct val="90000"/>
              </a:lnSpc>
            </a:pPr>
            <a:r>
              <a:rPr lang="en-US" altLang="sk-SK" sz="2800" dirty="0" smtClean="0"/>
              <a:t>Estimated increase to </a:t>
            </a:r>
            <a:r>
              <a:rPr lang="sk-SK" altLang="sk-SK" sz="2800" dirty="0" smtClean="0"/>
              <a:t>2025 </a:t>
            </a:r>
            <a:r>
              <a:rPr lang="en-US" altLang="sk-SK" sz="2800" dirty="0" err="1" smtClean="0"/>
              <a:t>cca</a:t>
            </a:r>
            <a:r>
              <a:rPr lang="en-US" altLang="sk-SK" sz="2800" dirty="0" smtClean="0"/>
              <a:t> </a:t>
            </a:r>
            <a:r>
              <a:rPr lang="en-US" altLang="sk-SK" sz="2800" dirty="0" smtClean="0"/>
              <a:t>tenfold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but</a:t>
            </a:r>
            <a:r>
              <a:rPr lang="sk-SK" altLang="sk-SK" sz="2800" dirty="0" smtClean="0"/>
              <a:t> in 2016 a </a:t>
            </a:r>
            <a:r>
              <a:rPr lang="sk-SK" altLang="sk-SK" sz="2800" dirty="0" err="1" smtClean="0"/>
              <a:t>small</a:t>
            </a:r>
            <a:r>
              <a:rPr lang="sk-SK" altLang="sk-SK" sz="2800" dirty="0" smtClean="0"/>
              <a:t> </a:t>
            </a:r>
            <a:r>
              <a:rPr lang="sk-SK" altLang="sk-SK" sz="2800" dirty="0" err="1" smtClean="0"/>
              <a:t>decrease</a:t>
            </a:r>
            <a:endParaRPr lang="sk-SK" altLang="sk-SK" sz="2800" dirty="0"/>
          </a:p>
          <a:p>
            <a:pPr>
              <a:lnSpc>
                <a:spcPct val="90000"/>
              </a:lnSpc>
            </a:pPr>
            <a:r>
              <a:rPr lang="en-US" altLang="sk-SK" sz="2800" dirty="0" smtClean="0"/>
              <a:t>The solution of starvation in developing countries? Where is </a:t>
            </a:r>
            <a:r>
              <a:rPr lang="sk-SK" altLang="sk-SK" sz="2800" dirty="0" err="1" smtClean="0"/>
              <a:t>Afri</a:t>
            </a:r>
            <a:r>
              <a:rPr lang="en-US" altLang="sk-SK" sz="2800" dirty="0" smtClean="0"/>
              <a:t>c</a:t>
            </a:r>
            <a:r>
              <a:rPr lang="sk-SK" altLang="sk-SK" sz="2800" dirty="0" smtClean="0"/>
              <a:t>a</a:t>
            </a:r>
            <a:r>
              <a:rPr lang="sk-SK" altLang="sk-SK" sz="2800" dirty="0"/>
              <a:t>?</a:t>
            </a:r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0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 dirty="0" smtClean="0"/>
              <a:t>The p</a:t>
            </a:r>
            <a:r>
              <a:rPr lang="sk-SK" altLang="sk-SK" dirty="0" err="1" smtClean="0"/>
              <a:t>robl</a:t>
            </a:r>
            <a:r>
              <a:rPr lang="en-US" altLang="sk-SK" dirty="0" smtClean="0"/>
              <a:t>e</a:t>
            </a:r>
            <a:r>
              <a:rPr lang="sk-SK" altLang="sk-SK" dirty="0" smtClean="0"/>
              <a:t>m</a:t>
            </a:r>
            <a:r>
              <a:rPr lang="en-US" altLang="sk-SK" dirty="0" smtClean="0"/>
              <a:t>s – 1</a:t>
            </a:r>
            <a:endParaRPr lang="sk-SK" altLang="sk-SK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280" y="1576590"/>
            <a:ext cx="9123554" cy="4437845"/>
          </a:xfrm>
        </p:spPr>
        <p:txBody>
          <a:bodyPr>
            <a:normAutofit/>
          </a:bodyPr>
          <a:lstStyle/>
          <a:p>
            <a:r>
              <a:rPr lang="en-US" altLang="sk-SK" sz="2800" dirty="0" smtClean="0"/>
              <a:t>In the first years no “improved” products but </a:t>
            </a:r>
            <a:r>
              <a:rPr lang="en-US" altLang="sk-SK" sz="2800" dirty="0" smtClean="0"/>
              <a:t>resist</a:t>
            </a:r>
            <a:r>
              <a:rPr lang="sk-SK" altLang="sk-SK" sz="2800" dirty="0" smtClean="0"/>
              <a:t>a</a:t>
            </a:r>
            <a:r>
              <a:rPr lang="en-US" altLang="sk-SK" sz="2800" dirty="0" err="1" smtClean="0"/>
              <a:t>nce</a:t>
            </a:r>
            <a:r>
              <a:rPr lang="en-US" altLang="sk-SK" sz="2800" dirty="0" smtClean="0"/>
              <a:t> </a:t>
            </a:r>
            <a:r>
              <a:rPr lang="en-US" altLang="sk-SK" sz="2800" dirty="0" smtClean="0"/>
              <a:t>against chemical pesticides! </a:t>
            </a:r>
            <a:endParaRPr lang="sk-SK" altLang="sk-SK" sz="2800" dirty="0"/>
          </a:p>
          <a:p>
            <a:r>
              <a:rPr lang="en-US" altLang="sk-SK" sz="2800" dirty="0" smtClean="0"/>
              <a:t>Sowing of seeds, strong spraying the fields against weed and pests. The soya is growing… but!</a:t>
            </a:r>
            <a:r>
              <a:rPr lang="sk-SK" altLang="sk-SK" sz="2800" dirty="0" smtClean="0"/>
              <a:t> </a:t>
            </a:r>
            <a:endParaRPr lang="en-US" altLang="sk-SK" sz="2800" dirty="0" smtClean="0"/>
          </a:p>
          <a:p>
            <a:r>
              <a:rPr lang="en-US" altLang="sk-SK" sz="2800" dirty="0" smtClean="0"/>
              <a:t>The second step</a:t>
            </a:r>
            <a:r>
              <a:rPr lang="sk-SK" altLang="sk-SK" sz="2800" dirty="0" smtClean="0"/>
              <a:t> – </a:t>
            </a:r>
            <a:r>
              <a:rPr lang="sk-SK" altLang="sk-SK" sz="2800" dirty="0" err="1" smtClean="0"/>
              <a:t>se</a:t>
            </a:r>
            <a:r>
              <a:rPr lang="en-US" altLang="sk-SK" sz="2800" dirty="0" err="1" smtClean="0"/>
              <a:t>eds</a:t>
            </a:r>
            <a:r>
              <a:rPr lang="en-US" altLang="sk-SK" sz="2800" dirty="0" smtClean="0"/>
              <a:t> resistant against pests but only one generation (</a:t>
            </a:r>
            <a:r>
              <a:rPr lang="en-US" altLang="sk-SK" sz="2800" dirty="0" err="1" smtClean="0"/>
              <a:t>suicidial</a:t>
            </a:r>
            <a:r>
              <a:rPr lang="en-US" altLang="sk-SK" sz="2800" dirty="0" smtClean="0"/>
              <a:t> genes)</a:t>
            </a:r>
            <a:endParaRPr lang="sk-SK" altLang="sk-SK" sz="2800" dirty="0" smtClean="0"/>
          </a:p>
          <a:p>
            <a:r>
              <a:rPr lang="en-US" altLang="sk-SK" sz="2800" dirty="0" smtClean="0"/>
              <a:t>The possibilities of </a:t>
            </a:r>
            <a:r>
              <a:rPr lang="sk-SK" altLang="sk-SK" sz="2800" dirty="0" smtClean="0"/>
              <a:t>horizont</a:t>
            </a:r>
            <a:r>
              <a:rPr lang="en-US" altLang="sk-SK" sz="2800" dirty="0" smtClean="0"/>
              <a:t>a</a:t>
            </a:r>
            <a:r>
              <a:rPr lang="sk-SK" altLang="sk-SK" sz="2800" dirty="0" smtClean="0"/>
              <a:t>l</a:t>
            </a:r>
            <a:r>
              <a:rPr lang="en-US" altLang="sk-SK" sz="2800" dirty="0" smtClean="0"/>
              <a:t> transfer</a:t>
            </a:r>
            <a:r>
              <a:rPr lang="sk-SK" altLang="sk-SK" sz="2800" dirty="0" smtClean="0"/>
              <a:t>?</a:t>
            </a:r>
          </a:p>
          <a:p>
            <a:r>
              <a:rPr lang="en-US" altLang="sk-SK" sz="2800" dirty="0" smtClean="0"/>
              <a:t>Arise of </a:t>
            </a:r>
            <a:r>
              <a:rPr lang="sk-SK" altLang="sk-SK" sz="2800" dirty="0" smtClean="0"/>
              <a:t>re</a:t>
            </a:r>
            <a:r>
              <a:rPr lang="en-US" altLang="sk-SK" sz="2800" dirty="0" smtClean="0"/>
              <a:t>s</a:t>
            </a:r>
            <a:r>
              <a:rPr lang="sk-SK" altLang="sk-SK" sz="2800" dirty="0" err="1" smtClean="0"/>
              <a:t>istent</a:t>
            </a:r>
            <a:r>
              <a:rPr lang="sk-SK" altLang="sk-SK" sz="2800" dirty="0" smtClean="0"/>
              <a:t> </a:t>
            </a:r>
            <a:r>
              <a:rPr lang="en-US" altLang="sk-SK" sz="2800" dirty="0" smtClean="0"/>
              <a:t>weeds</a:t>
            </a:r>
            <a:r>
              <a:rPr lang="sk-SK" altLang="sk-SK" sz="2800" dirty="0" smtClean="0"/>
              <a:t> (</a:t>
            </a:r>
            <a:r>
              <a:rPr lang="en-US" altLang="sk-SK" sz="2800" dirty="0" smtClean="0"/>
              <a:t>they are here anyway)</a:t>
            </a:r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 dirty="0" smtClean="0"/>
              <a:t>The p</a:t>
            </a:r>
            <a:r>
              <a:rPr lang="sk-SK" altLang="sk-SK" dirty="0" err="1" smtClean="0"/>
              <a:t>robl</a:t>
            </a:r>
            <a:r>
              <a:rPr lang="en-US" altLang="sk-SK" dirty="0" smtClean="0"/>
              <a:t>e</a:t>
            </a:r>
            <a:r>
              <a:rPr lang="sk-SK" altLang="sk-SK" dirty="0" smtClean="0"/>
              <a:t>m</a:t>
            </a:r>
            <a:r>
              <a:rPr lang="en-US" altLang="sk-SK" dirty="0" smtClean="0"/>
              <a:t>s –</a:t>
            </a:r>
            <a:r>
              <a:rPr lang="sk-SK" altLang="sk-SK" dirty="0" smtClean="0"/>
              <a:t> 2</a:t>
            </a:r>
            <a:endParaRPr lang="sk-SK" altLang="sk-SK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sk-SK" sz="2800" dirty="0" smtClean="0"/>
              <a:t>Monopoly of some companies</a:t>
            </a:r>
            <a:endParaRPr lang="sk-SK" altLang="sk-SK" sz="2800" dirty="0"/>
          </a:p>
          <a:p>
            <a:r>
              <a:rPr lang="en-US" altLang="sk-SK" sz="2800" dirty="0" smtClean="0"/>
              <a:t>Only for big producers, not for small farms</a:t>
            </a:r>
            <a:endParaRPr lang="sk-SK" altLang="sk-SK" sz="2800" dirty="0"/>
          </a:p>
          <a:p>
            <a:r>
              <a:rPr lang="sk-SK" altLang="sk-SK" sz="2800" dirty="0" err="1" smtClean="0"/>
              <a:t>Mono</a:t>
            </a:r>
            <a:r>
              <a:rPr lang="en-US" altLang="sk-SK" sz="2800" dirty="0" smtClean="0"/>
              <a:t>c</a:t>
            </a:r>
            <a:r>
              <a:rPr lang="sk-SK" altLang="sk-SK" sz="2800" dirty="0" err="1" smtClean="0"/>
              <a:t>ult</a:t>
            </a:r>
            <a:r>
              <a:rPr lang="en-US" altLang="sk-SK" sz="2800" dirty="0" err="1" smtClean="0"/>
              <a:t>ures</a:t>
            </a:r>
            <a:r>
              <a:rPr lang="sk-SK" altLang="sk-SK" sz="2800" dirty="0" smtClean="0"/>
              <a:t> </a:t>
            </a:r>
            <a:r>
              <a:rPr lang="sk-SK" altLang="sk-SK" sz="2800" dirty="0"/>
              <a:t>– </a:t>
            </a:r>
            <a:r>
              <a:rPr lang="sk-SK" altLang="sk-SK" sz="2800" dirty="0" err="1" smtClean="0"/>
              <a:t>biodiver</a:t>
            </a:r>
            <a:r>
              <a:rPr lang="en-US" altLang="sk-SK" sz="2800" dirty="0" smtClean="0"/>
              <a:t>s</a:t>
            </a:r>
            <a:r>
              <a:rPr lang="sk-SK" altLang="sk-SK" sz="2800" dirty="0" err="1" smtClean="0"/>
              <a:t>ity</a:t>
            </a:r>
            <a:r>
              <a:rPr lang="sk-SK" altLang="sk-SK" sz="2800" dirty="0" smtClean="0"/>
              <a:t> </a:t>
            </a:r>
            <a:r>
              <a:rPr lang="en-US" altLang="sk-SK" sz="2800" dirty="0" smtClean="0"/>
              <a:t>violation </a:t>
            </a:r>
            <a:r>
              <a:rPr lang="sk-SK" altLang="sk-SK" sz="2800" dirty="0" smtClean="0"/>
              <a:t>(</a:t>
            </a:r>
            <a:r>
              <a:rPr lang="en-US" altLang="sk-SK" sz="2800" dirty="0" smtClean="0"/>
              <a:t>already present but GMOs increase the danger</a:t>
            </a:r>
            <a:r>
              <a:rPr lang="sk-SK" altLang="sk-SK" sz="2800" dirty="0" smtClean="0"/>
              <a:t>)</a:t>
            </a:r>
            <a:endParaRPr lang="sk-SK" altLang="sk-SK" sz="2800" dirty="0"/>
          </a:p>
          <a:p>
            <a:r>
              <a:rPr lang="en-US" altLang="sk-SK" sz="2800" dirty="0" smtClean="0"/>
              <a:t>Pest spread in association with monocultures</a:t>
            </a:r>
          </a:p>
          <a:p>
            <a:r>
              <a:rPr lang="en-US" altLang="sk-SK" sz="2800" b="1" i="1" dirty="0" smtClean="0"/>
              <a:t>BUT</a:t>
            </a:r>
            <a:endParaRPr lang="en-US" altLang="sk-SK" sz="2800" b="1" i="1" dirty="0"/>
          </a:p>
          <a:p>
            <a:r>
              <a:rPr lang="en-US" altLang="sk-SK" sz="2800" i="1" dirty="0" smtClean="0"/>
              <a:t>NO </a:t>
            </a:r>
            <a:r>
              <a:rPr lang="en-US" altLang="sk-SK" sz="2800" i="1" dirty="0"/>
              <a:t>DANGER OF CONSUMPTION OF FOODS FROM MODIFIED FRUITS OR </a:t>
            </a:r>
            <a:r>
              <a:rPr lang="en-US" altLang="sk-SK" sz="2800" i="1" dirty="0" smtClean="0"/>
              <a:t>VEGETABLES</a:t>
            </a:r>
            <a:endParaRPr lang="sk-SK" altLang="sk-SK" sz="2800" i="1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620000" cy="609600"/>
          </a:xfrm>
        </p:spPr>
        <p:txBody>
          <a:bodyPr/>
          <a:lstStyle/>
          <a:p>
            <a:r>
              <a:rPr lang="en-US" altLang="sk-SK" sz="4000" dirty="0" smtClean="0"/>
              <a:t>The public is against</a:t>
            </a:r>
            <a:endParaRPr lang="sk-SK" altLang="sk-SK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5102" y="1332963"/>
            <a:ext cx="8302904" cy="4724400"/>
          </a:xfrm>
        </p:spPr>
        <p:txBody>
          <a:bodyPr>
            <a:normAutofit/>
          </a:bodyPr>
          <a:lstStyle/>
          <a:p>
            <a:r>
              <a:rPr lang="sk-SK" altLang="sk-SK" sz="2400" dirty="0"/>
              <a:t>USA	55 </a:t>
            </a:r>
            <a:r>
              <a:rPr lang="hu-HU" altLang="sk-SK" sz="2400" dirty="0" smtClean="0"/>
              <a:t>%, CAN</a:t>
            </a:r>
            <a:r>
              <a:rPr lang="hu-HU" altLang="sk-SK" sz="2400" dirty="0"/>
              <a:t>	61 %</a:t>
            </a:r>
          </a:p>
          <a:p>
            <a:r>
              <a:rPr lang="hu-HU" altLang="sk-SK" sz="2400" dirty="0"/>
              <a:t>D		81 </a:t>
            </a:r>
            <a:r>
              <a:rPr lang="hu-HU" altLang="sk-SK" sz="2400" dirty="0" smtClean="0"/>
              <a:t>%, F</a:t>
            </a:r>
            <a:r>
              <a:rPr lang="hu-HU" altLang="sk-SK" sz="2400" dirty="0"/>
              <a:t>		89 %</a:t>
            </a:r>
          </a:p>
          <a:p>
            <a:r>
              <a:rPr lang="hu-HU" altLang="sk-SK" sz="2400" dirty="0"/>
              <a:t>E</a:t>
            </a:r>
            <a:r>
              <a:rPr lang="en-GB" altLang="sk-SK" sz="2400" dirty="0"/>
              <a:t>U</a:t>
            </a:r>
            <a:r>
              <a:rPr lang="hu-HU" altLang="sk-SK" sz="2400" dirty="0"/>
              <a:t> </a:t>
            </a:r>
            <a:r>
              <a:rPr lang="hu-HU" altLang="sk-SK" sz="2400" dirty="0" err="1" smtClean="0"/>
              <a:t>emb</a:t>
            </a:r>
            <a:r>
              <a:rPr lang="en-US" altLang="sk-SK" sz="2400" dirty="0" smtClean="0"/>
              <a:t>a</a:t>
            </a:r>
            <a:r>
              <a:rPr lang="hu-HU" altLang="sk-SK" sz="2400" dirty="0" err="1" smtClean="0"/>
              <a:t>rgo</a:t>
            </a:r>
            <a:r>
              <a:rPr lang="hu-HU" altLang="sk-SK" sz="2400" dirty="0" smtClean="0"/>
              <a:t> </a:t>
            </a:r>
            <a:r>
              <a:rPr lang="hu-HU" altLang="sk-SK" sz="2400" dirty="0"/>
              <a:t>1998 – </a:t>
            </a:r>
            <a:r>
              <a:rPr lang="en-US" altLang="sk-SK" sz="2400" dirty="0" smtClean="0"/>
              <a:t>protection of EU market???</a:t>
            </a:r>
            <a:endParaRPr lang="hu-HU" altLang="sk-SK" sz="2400" dirty="0" smtClean="0"/>
          </a:p>
          <a:p>
            <a:r>
              <a:rPr lang="hu-HU" altLang="sk-SK" sz="2400" dirty="0" smtClean="0"/>
              <a:t>SK</a:t>
            </a:r>
            <a:r>
              <a:rPr lang="hu-HU" altLang="sk-SK" sz="2400" dirty="0"/>
              <a:t>	</a:t>
            </a:r>
            <a:r>
              <a:rPr lang="en-US" altLang="sk-SK" sz="2400" dirty="0" smtClean="0"/>
              <a:t>two thirds of population </a:t>
            </a:r>
            <a:r>
              <a:rPr lang="en-US" altLang="sk-SK" sz="2400" dirty="0" smtClean="0"/>
              <a:t>ha</a:t>
            </a:r>
            <a:r>
              <a:rPr lang="sk-SK" altLang="sk-SK" sz="2400" dirty="0" err="1" smtClean="0"/>
              <a:t>ve</a:t>
            </a:r>
            <a:r>
              <a:rPr lang="en-US" altLang="sk-SK" sz="2400" dirty="0" smtClean="0"/>
              <a:t> </a:t>
            </a:r>
            <a:r>
              <a:rPr lang="en-US" altLang="sk-SK" sz="2400" dirty="0" smtClean="0"/>
              <a:t>no idea about it</a:t>
            </a:r>
            <a:endParaRPr lang="sk-SK" altLang="sk-SK" sz="2400" dirty="0" smtClean="0"/>
          </a:p>
          <a:p>
            <a:r>
              <a:rPr lang="en-US" altLang="sk-SK" dirty="0" smtClean="0"/>
              <a:t>MAIZE </a:t>
            </a:r>
            <a:r>
              <a:rPr lang="sk-SK" altLang="sk-SK" dirty="0" smtClean="0"/>
              <a:t>MON810 </a:t>
            </a:r>
            <a:r>
              <a:rPr lang="en-US" altLang="sk-SK" dirty="0" smtClean="0"/>
              <a:t>IS PERMITTED </a:t>
            </a:r>
            <a:r>
              <a:rPr lang="sk-SK" altLang="sk-SK" dirty="0" smtClean="0"/>
              <a:t>– </a:t>
            </a:r>
            <a:r>
              <a:rPr lang="en-US" altLang="sk-SK" dirty="0" smtClean="0"/>
              <a:t>RESISTAND AGAINS AN IMPORTANT PEST. ONLY FOR ANIMAL FEED</a:t>
            </a:r>
            <a:endParaRPr lang="sk-SK" altLang="sk-SK" dirty="0" smtClean="0"/>
          </a:p>
          <a:p>
            <a:r>
              <a:rPr lang="sk-SK" altLang="sk-SK" dirty="0" smtClean="0"/>
              <a:t>S</a:t>
            </a:r>
            <a:r>
              <a:rPr lang="en-US" altLang="sk-SK" dirty="0" smtClean="0"/>
              <a:t>K</a:t>
            </a:r>
            <a:r>
              <a:rPr lang="sk-SK" altLang="sk-SK" dirty="0" smtClean="0"/>
              <a:t> 1 900 </a:t>
            </a:r>
            <a:r>
              <a:rPr lang="sk-SK" altLang="sk-SK" dirty="0" err="1" smtClean="0"/>
              <a:t>hectares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from</a:t>
            </a:r>
            <a:r>
              <a:rPr lang="sk-SK" altLang="sk-SK" dirty="0" smtClean="0"/>
              <a:t> </a:t>
            </a:r>
            <a:r>
              <a:rPr lang="sk-SK" altLang="sk-SK" dirty="0" smtClean="0"/>
              <a:t>120 000, </a:t>
            </a:r>
            <a:r>
              <a:rPr lang="en-US" altLang="sk-SK" dirty="0" smtClean="0"/>
              <a:t>BETTER YIELDS, </a:t>
            </a:r>
            <a:r>
              <a:rPr lang="sk-SK" altLang="sk-SK" dirty="0" smtClean="0"/>
              <a:t>BUT </a:t>
            </a:r>
            <a:r>
              <a:rPr lang="en-US" altLang="sk-SK" dirty="0" smtClean="0"/>
              <a:t>A </a:t>
            </a:r>
            <a:r>
              <a:rPr lang="en-US" altLang="sk-SK" dirty="0" smtClean="0"/>
              <a:t>LOT OF PAPERWORK</a:t>
            </a:r>
            <a:endParaRPr lang="sk-SK" altLang="sk-SK" dirty="0" smtClean="0"/>
          </a:p>
          <a:p>
            <a:pPr lvl="1"/>
            <a:endParaRPr lang="sk-SK" altLang="sk-SK" dirty="0"/>
          </a:p>
          <a:p>
            <a:r>
              <a:rPr lang="sk-SK" altLang="sk-SK" sz="2400" dirty="0" smtClean="0"/>
              <a:t>N</a:t>
            </a:r>
            <a:r>
              <a:rPr lang="en-US" altLang="sk-SK" sz="2400" dirty="0" err="1" smtClean="0"/>
              <a:t>ew</a:t>
            </a:r>
            <a:r>
              <a:rPr lang="sk-SK" altLang="sk-SK" sz="2400" dirty="0" smtClean="0"/>
              <a:t> trend</a:t>
            </a:r>
            <a:r>
              <a:rPr lang="en-US" altLang="sk-SK" sz="2400" dirty="0" smtClean="0"/>
              <a:t>s</a:t>
            </a:r>
            <a:r>
              <a:rPr lang="sk-SK" altLang="sk-SK" sz="2400" dirty="0" smtClean="0"/>
              <a:t> </a:t>
            </a:r>
            <a:r>
              <a:rPr lang="sk-SK" altLang="sk-SK" sz="2400" dirty="0"/>
              <a:t>– </a:t>
            </a:r>
            <a:r>
              <a:rPr lang="sk-SK" altLang="sk-SK" sz="2400" dirty="0" smtClean="0"/>
              <a:t>Bio</a:t>
            </a:r>
            <a:r>
              <a:rPr lang="en-US" altLang="sk-SK" sz="2400" dirty="0" smtClean="0"/>
              <a:t>foods</a:t>
            </a:r>
            <a:r>
              <a:rPr lang="sk-SK" altLang="sk-SK" sz="2400" dirty="0" smtClean="0"/>
              <a:t>, </a:t>
            </a:r>
            <a:r>
              <a:rPr lang="sk-SK" altLang="sk-SK" sz="2400" dirty="0"/>
              <a:t>fair </a:t>
            </a:r>
            <a:r>
              <a:rPr lang="sk-SK" altLang="sk-SK" sz="2400" dirty="0" err="1" smtClean="0"/>
              <a:t>trade</a:t>
            </a:r>
            <a:r>
              <a:rPr lang="en-US" altLang="sk-SK" sz="2400" dirty="0" smtClean="0"/>
              <a:t>, </a:t>
            </a:r>
            <a:r>
              <a:rPr lang="en-US" altLang="sk-SK" sz="2400" dirty="0" err="1" smtClean="0"/>
              <a:t>etc</a:t>
            </a:r>
            <a:r>
              <a:rPr lang="en-US" altLang="sk-SK" sz="2400" dirty="0" smtClean="0"/>
              <a:t>, </a:t>
            </a:r>
            <a:r>
              <a:rPr lang="en-US" altLang="sk-SK" sz="2400" dirty="0" err="1" smtClean="0"/>
              <a:t>etc</a:t>
            </a:r>
            <a:r>
              <a:rPr lang="en-US" altLang="sk-SK" sz="2400" dirty="0" smtClean="0"/>
              <a:t>…</a:t>
            </a:r>
            <a:r>
              <a:rPr lang="sk-SK" altLang="sk-SK" sz="2400" dirty="0" smtClean="0"/>
              <a:t> </a:t>
            </a:r>
            <a:r>
              <a:rPr lang="en-US" altLang="sk-SK" sz="2400" dirty="0" smtClean="0"/>
              <a:t>Slogan or truth? Only for rich people?</a:t>
            </a:r>
            <a:endParaRPr lang="sk-SK" altLang="sk-SK" sz="2400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4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75896" cy="995082"/>
          </a:xfrm>
        </p:spPr>
        <p:txBody>
          <a:bodyPr/>
          <a:lstStyle/>
          <a:p>
            <a:r>
              <a:rPr lang="sk-SK" dirty="0" err="1" smtClean="0"/>
              <a:t>Gen</a:t>
            </a:r>
            <a:r>
              <a:rPr lang="en-US" dirty="0" smtClean="0"/>
              <a:t>e</a:t>
            </a:r>
            <a:r>
              <a:rPr lang="sk-SK" dirty="0" smtClean="0"/>
              <a:t> </a:t>
            </a:r>
            <a:r>
              <a:rPr lang="en-US" dirty="0" smtClean="0"/>
              <a:t>therapy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Monotype Sorts" pitchFamily="2" charset="2"/>
              <a:buChar char="n"/>
            </a:pPr>
            <a:r>
              <a:rPr lang="sk-SK" altLang="sk-SK" sz="2800" b="1" dirty="0" err="1" smtClean="0">
                <a:solidFill>
                  <a:srgbClr val="66FFFF"/>
                </a:solidFill>
              </a:rPr>
              <a:t>Gen</a:t>
            </a:r>
            <a:r>
              <a:rPr lang="en-US" altLang="sk-SK" sz="2800" b="1" dirty="0" smtClean="0">
                <a:solidFill>
                  <a:srgbClr val="66FFFF"/>
                </a:solidFill>
              </a:rPr>
              <a:t>e</a:t>
            </a:r>
            <a:r>
              <a:rPr lang="sk-SK" altLang="sk-SK" sz="2800" b="1" dirty="0" smtClean="0">
                <a:solidFill>
                  <a:srgbClr val="66FFFF"/>
                </a:solidFill>
              </a:rPr>
              <a:t> t</a:t>
            </a:r>
            <a:r>
              <a:rPr lang="en-US" altLang="sk-SK" sz="2800" b="1" dirty="0" smtClean="0">
                <a:solidFill>
                  <a:srgbClr val="66FFFF"/>
                </a:solidFill>
              </a:rPr>
              <a:t>h</a:t>
            </a:r>
            <a:r>
              <a:rPr lang="sk-SK" altLang="sk-SK" sz="2800" b="1" dirty="0" err="1" smtClean="0">
                <a:solidFill>
                  <a:srgbClr val="66FFFF"/>
                </a:solidFill>
              </a:rPr>
              <a:t>erap</a:t>
            </a:r>
            <a:r>
              <a:rPr lang="en-US" altLang="sk-SK" sz="2800" dirty="0" smtClean="0">
                <a:solidFill>
                  <a:srgbClr val="66FFFF"/>
                </a:solidFill>
              </a:rPr>
              <a:t>y </a:t>
            </a:r>
            <a:r>
              <a:rPr lang="en-US" altLang="sk-SK" sz="2800" dirty="0">
                <a:solidFill>
                  <a:srgbClr val="66FFFF"/>
                </a:solidFill>
              </a:rPr>
              <a:t>= </a:t>
            </a:r>
            <a:r>
              <a:rPr lang="en-US" altLang="sk-SK" sz="2800" dirty="0" smtClean="0">
                <a:solidFill>
                  <a:srgbClr val="66FFFF"/>
                </a:solidFill>
              </a:rPr>
              <a:t>treatment or prevention of diseases through gene</a:t>
            </a:r>
            <a:r>
              <a:rPr lang="sk-SK" altLang="sk-SK" sz="2800" dirty="0" smtClean="0">
                <a:solidFill>
                  <a:srgbClr val="66FFFF"/>
                </a:solidFill>
              </a:rPr>
              <a:t> transfer</a:t>
            </a:r>
            <a:r>
              <a:rPr lang="en-US" altLang="sk-SK" sz="2800" dirty="0" smtClean="0">
                <a:solidFill>
                  <a:srgbClr val="66FFFF"/>
                </a:solidFill>
              </a:rPr>
              <a:t> into</a:t>
            </a:r>
            <a:r>
              <a:rPr lang="sk-SK" altLang="sk-SK" sz="2800" dirty="0" smtClean="0">
                <a:solidFill>
                  <a:srgbClr val="66FFFF"/>
                </a:solidFill>
              </a:rPr>
              <a:t> </a:t>
            </a:r>
            <a:r>
              <a:rPr lang="sk-SK" altLang="sk-SK" sz="2800" b="1" dirty="0" err="1" smtClean="0">
                <a:solidFill>
                  <a:srgbClr val="66FFFF"/>
                </a:solidFill>
              </a:rPr>
              <a:t>somatic</a:t>
            </a:r>
            <a:r>
              <a:rPr lang="sk-SK" altLang="sk-SK" sz="2800" b="1" dirty="0" smtClean="0">
                <a:solidFill>
                  <a:srgbClr val="66FFFF"/>
                </a:solidFill>
              </a:rPr>
              <a:t> </a:t>
            </a:r>
            <a:r>
              <a:rPr lang="en-US" altLang="sk-SK" sz="2800" dirty="0" smtClean="0">
                <a:solidFill>
                  <a:srgbClr val="66FFFF"/>
                </a:solidFill>
              </a:rPr>
              <a:t>cells – not only for </a:t>
            </a:r>
            <a:r>
              <a:rPr lang="en-US" altLang="sk-SK" sz="2800" b="1" dirty="0" smtClean="0">
                <a:solidFill>
                  <a:srgbClr val="66FFFF"/>
                </a:solidFill>
              </a:rPr>
              <a:t>hereditary </a:t>
            </a:r>
            <a:r>
              <a:rPr lang="en-US" altLang="sk-SK" sz="2800" dirty="0" smtClean="0">
                <a:solidFill>
                  <a:srgbClr val="66FFFF"/>
                </a:solidFill>
              </a:rPr>
              <a:t>diseases!</a:t>
            </a:r>
          </a:p>
          <a:p>
            <a:pPr>
              <a:buFont typeface="Monotype Sorts" pitchFamily="2" charset="2"/>
              <a:buChar char="n"/>
            </a:pPr>
            <a:r>
              <a:rPr lang="en-US" altLang="sk-SK" sz="2800" b="1" dirty="0" smtClean="0">
                <a:solidFill>
                  <a:srgbClr val="66FFFF"/>
                </a:solidFill>
              </a:rPr>
              <a:t>First years – big expectations</a:t>
            </a:r>
            <a:endParaRPr lang="sk-SK" altLang="sk-SK" sz="2800" b="1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Font typeface="Monotype Sorts" pitchFamily="2" charset="2"/>
              <a:buChar char="u"/>
            </a:pPr>
            <a:r>
              <a:rPr lang="sk-SK" altLang="sk-SK" sz="2400" dirty="0" smtClean="0">
                <a:solidFill>
                  <a:srgbClr val="66FFFF"/>
                </a:solidFill>
              </a:rPr>
              <a:t>3 </a:t>
            </a:r>
            <a:r>
              <a:rPr lang="en-US" altLang="sk-SK" sz="2400" dirty="0" smtClean="0">
                <a:solidFill>
                  <a:srgbClr val="66FFFF"/>
                </a:solidFill>
              </a:rPr>
              <a:t>scientific </a:t>
            </a:r>
            <a:r>
              <a:rPr lang="en-US" altLang="sk-SK" sz="2400" dirty="0" err="1" smtClean="0">
                <a:solidFill>
                  <a:srgbClr val="66FFFF"/>
                </a:solidFill>
              </a:rPr>
              <a:t>jou</a:t>
            </a:r>
            <a:r>
              <a:rPr lang="sk-SK" altLang="sk-SK" sz="2400" dirty="0">
                <a:solidFill>
                  <a:srgbClr val="66FFFF"/>
                </a:solidFill>
              </a:rPr>
              <a:t>r</a:t>
            </a:r>
            <a:r>
              <a:rPr lang="en-US" altLang="sk-SK" sz="2400" dirty="0" err="1" smtClean="0">
                <a:solidFill>
                  <a:srgbClr val="66FFFF"/>
                </a:solidFill>
              </a:rPr>
              <a:t>nals</a:t>
            </a:r>
            <a:r>
              <a:rPr lang="en-US" altLang="sk-SK" sz="2400" dirty="0" smtClean="0">
                <a:solidFill>
                  <a:srgbClr val="66FFFF"/>
                </a:solidFill>
              </a:rPr>
              <a:t>, </a:t>
            </a:r>
            <a:r>
              <a:rPr lang="sk-SK" altLang="sk-SK" sz="2400" dirty="0" smtClean="0">
                <a:solidFill>
                  <a:srgbClr val="66FFFF"/>
                </a:solidFill>
              </a:rPr>
              <a:t>30 </a:t>
            </a:r>
            <a:r>
              <a:rPr lang="en-US" altLang="sk-SK" sz="2400" dirty="0" smtClean="0">
                <a:solidFill>
                  <a:srgbClr val="66FFFF"/>
                </a:solidFill>
              </a:rPr>
              <a:t>companies</a:t>
            </a:r>
            <a:r>
              <a:rPr lang="sk-SK" altLang="sk-SK" sz="2400" dirty="0" smtClean="0">
                <a:solidFill>
                  <a:srgbClr val="66FFFF"/>
                </a:solidFill>
              </a:rPr>
              <a:t>, </a:t>
            </a:r>
            <a:r>
              <a:rPr lang="sk-SK" altLang="sk-SK" sz="2400" dirty="0">
                <a:solidFill>
                  <a:srgbClr val="66FFFF"/>
                </a:solidFill>
              </a:rPr>
              <a:t>300 </a:t>
            </a:r>
            <a:r>
              <a:rPr lang="sk-SK" altLang="sk-SK" sz="2400" dirty="0" err="1" smtClean="0">
                <a:solidFill>
                  <a:srgbClr val="66FFFF"/>
                </a:solidFill>
              </a:rPr>
              <a:t>proto</a:t>
            </a:r>
            <a:r>
              <a:rPr lang="en-US" altLang="sk-SK" sz="2400" dirty="0" smtClean="0">
                <a:solidFill>
                  <a:srgbClr val="66FFFF"/>
                </a:solidFill>
              </a:rPr>
              <a:t>c</a:t>
            </a:r>
            <a:r>
              <a:rPr lang="sk-SK" altLang="sk-SK" sz="2400" dirty="0" err="1" smtClean="0">
                <a:solidFill>
                  <a:srgbClr val="66FFFF"/>
                </a:solidFill>
              </a:rPr>
              <a:t>ol</a:t>
            </a:r>
            <a:r>
              <a:rPr lang="en-US" altLang="sk-SK" sz="2400" dirty="0" smtClean="0">
                <a:solidFill>
                  <a:srgbClr val="66FFFF"/>
                </a:solidFill>
              </a:rPr>
              <a:t>s and more than</a:t>
            </a:r>
            <a:r>
              <a:rPr lang="sk-SK" altLang="sk-SK" sz="2400" dirty="0" smtClean="0">
                <a:solidFill>
                  <a:srgbClr val="66FFFF"/>
                </a:solidFill>
              </a:rPr>
              <a:t> 3000 </a:t>
            </a:r>
            <a:r>
              <a:rPr lang="sk-SK" altLang="sk-SK" sz="2400" dirty="0" err="1" smtClean="0">
                <a:solidFill>
                  <a:srgbClr val="66FFFF"/>
                </a:solidFill>
              </a:rPr>
              <a:t>proband</a:t>
            </a:r>
            <a:r>
              <a:rPr lang="en-US" altLang="sk-SK" sz="2400" dirty="0" smtClean="0">
                <a:solidFill>
                  <a:srgbClr val="66FFFF"/>
                </a:solidFill>
              </a:rPr>
              <a:t>s</a:t>
            </a:r>
            <a:endParaRPr lang="sk-SK" altLang="sk-SK" sz="2400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Font typeface="Monotype Sorts" pitchFamily="2" charset="2"/>
              <a:buChar char="u"/>
            </a:pPr>
            <a:r>
              <a:rPr lang="sk-SK" altLang="sk-SK" sz="2400" dirty="0">
                <a:solidFill>
                  <a:srgbClr val="66FFFF"/>
                </a:solidFill>
              </a:rPr>
              <a:t>In </a:t>
            </a:r>
            <a:r>
              <a:rPr lang="sk-SK" altLang="sk-SK" sz="2400" dirty="0" err="1">
                <a:solidFill>
                  <a:srgbClr val="66FFFF"/>
                </a:solidFill>
              </a:rPr>
              <a:t>vivo</a:t>
            </a:r>
            <a:r>
              <a:rPr lang="sk-SK" altLang="sk-SK" sz="2400" dirty="0">
                <a:solidFill>
                  <a:srgbClr val="66FFFF"/>
                </a:solidFill>
              </a:rPr>
              <a:t> </a:t>
            </a:r>
            <a:r>
              <a:rPr lang="sk-SK" altLang="sk-SK" sz="2400" dirty="0" smtClean="0">
                <a:solidFill>
                  <a:srgbClr val="66FFFF"/>
                </a:solidFill>
              </a:rPr>
              <a:t>a</a:t>
            </a:r>
            <a:r>
              <a:rPr lang="en-US" altLang="sk-SK" sz="2400" dirty="0" err="1" smtClean="0">
                <a:solidFill>
                  <a:srgbClr val="66FFFF"/>
                </a:solidFill>
              </a:rPr>
              <a:t>nd</a:t>
            </a:r>
            <a:r>
              <a:rPr lang="sk-SK" altLang="sk-SK" sz="2400" dirty="0" smtClean="0">
                <a:solidFill>
                  <a:srgbClr val="66FFFF"/>
                </a:solidFill>
              </a:rPr>
              <a:t> </a:t>
            </a:r>
            <a:r>
              <a:rPr lang="sk-SK" altLang="sk-SK" sz="2400" dirty="0">
                <a:solidFill>
                  <a:srgbClr val="66FFFF"/>
                </a:solidFill>
              </a:rPr>
              <a:t>ex </a:t>
            </a:r>
            <a:r>
              <a:rPr lang="sk-SK" altLang="sk-SK" sz="2400" dirty="0" err="1">
                <a:solidFill>
                  <a:srgbClr val="66FFFF"/>
                </a:solidFill>
              </a:rPr>
              <a:t>vivo</a:t>
            </a:r>
            <a:r>
              <a:rPr lang="sk-SK" altLang="sk-SK" sz="2400" dirty="0">
                <a:solidFill>
                  <a:srgbClr val="66FFFF"/>
                </a:solidFill>
              </a:rPr>
              <a:t> </a:t>
            </a:r>
            <a:r>
              <a:rPr lang="en-US" altLang="sk-SK" sz="2400" dirty="0" smtClean="0">
                <a:solidFill>
                  <a:srgbClr val="66FFFF"/>
                </a:solidFill>
              </a:rPr>
              <a:t>methods</a:t>
            </a:r>
            <a:endParaRPr lang="sk-SK" altLang="sk-SK" sz="2400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Font typeface="Monotype Sorts" pitchFamily="2" charset="2"/>
              <a:buChar char="u"/>
            </a:pPr>
            <a:r>
              <a:rPr lang="en-US" altLang="sk-SK" sz="2400" dirty="0" smtClean="0">
                <a:solidFill>
                  <a:srgbClr val="66FFFF"/>
                </a:solidFill>
              </a:rPr>
              <a:t>Broad scale of vectors and their delivery to the target cells but they were far from perfect</a:t>
            </a:r>
            <a:endParaRPr lang="en-GB" altLang="sk-SK" sz="2400" dirty="0">
              <a:solidFill>
                <a:srgbClr val="66FFFF"/>
              </a:solidFill>
            </a:endParaRPr>
          </a:p>
          <a:p>
            <a:pPr>
              <a:buClr>
                <a:schemeClr val="tx2"/>
              </a:buClr>
              <a:buFont typeface="Monotype Sorts" pitchFamily="2" charset="2"/>
              <a:buChar char="u"/>
            </a:pPr>
            <a:r>
              <a:rPr lang="en-US" altLang="sk-SK" sz="2600" b="1" dirty="0" smtClean="0">
                <a:solidFill>
                  <a:srgbClr val="66FFFF"/>
                </a:solidFill>
              </a:rPr>
              <a:t>Later</a:t>
            </a:r>
            <a:r>
              <a:rPr lang="en-US" altLang="sk-SK" sz="2600" b="1" dirty="0">
                <a:solidFill>
                  <a:srgbClr val="66FFFF"/>
                </a:solidFill>
              </a:rPr>
              <a:t> </a:t>
            </a:r>
            <a:r>
              <a:rPr lang="sk-SK" altLang="sk-SK" sz="2600" b="1" i="1" dirty="0" err="1" smtClean="0">
                <a:solidFill>
                  <a:srgbClr val="66FFFF"/>
                </a:solidFill>
              </a:rPr>
              <a:t>disillusionment</a:t>
            </a:r>
            <a:endParaRPr lang="sk-SK" altLang="sk-SK" sz="2600" b="1" i="1" dirty="0" smtClean="0">
              <a:solidFill>
                <a:srgbClr val="66FFFF"/>
              </a:solidFill>
            </a:endParaRPr>
          </a:p>
          <a:p>
            <a:pPr>
              <a:buClr>
                <a:schemeClr val="tx2"/>
              </a:buClr>
              <a:buFont typeface="Monotype Sorts" pitchFamily="2" charset="2"/>
              <a:buChar char="u"/>
            </a:pPr>
            <a:r>
              <a:rPr lang="en-US" altLang="sk-SK" sz="2600" b="1" dirty="0" smtClean="0">
                <a:solidFill>
                  <a:srgbClr val="66FFFF"/>
                </a:solidFill>
              </a:rPr>
              <a:t>A new start not long ago – better results in some rare diseases, no breakthrough in everyday </a:t>
            </a:r>
            <a:r>
              <a:rPr lang="sk-SK" altLang="sk-SK" sz="2600" b="1" dirty="0" err="1" smtClean="0">
                <a:solidFill>
                  <a:srgbClr val="66FFFF"/>
                </a:solidFill>
              </a:rPr>
              <a:t>medicin</a:t>
            </a:r>
            <a:r>
              <a:rPr lang="en-US" altLang="sk-SK" sz="2600" b="1" dirty="0" smtClean="0">
                <a:solidFill>
                  <a:srgbClr val="66FFFF"/>
                </a:solidFill>
              </a:rPr>
              <a:t>e</a:t>
            </a:r>
            <a:endParaRPr lang="cs-CZ" altLang="sk-SK" sz="2600" b="1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77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186</TotalTime>
  <Words>818</Words>
  <Application>Microsoft Office PowerPoint</Application>
  <PresentationFormat>Širokouhlá</PresentationFormat>
  <Paragraphs>137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Monotype Sorts</vt:lpstr>
      <vt:lpstr>Wingdings</vt:lpstr>
      <vt:lpstr>Wingdings 3</vt:lpstr>
      <vt:lpstr>Ión</vt:lpstr>
      <vt:lpstr>Genetic manipulations, Gene therapy CRISPR revolution</vt:lpstr>
      <vt:lpstr>Gene manipulations – the beginnings?</vt:lpstr>
      <vt:lpstr>Direct gene manipulation  from 1970</vt:lpstr>
      <vt:lpstr>20th Century</vt:lpstr>
      <vt:lpstr>Most widespread in USA</vt:lpstr>
      <vt:lpstr>The problems – 1</vt:lpstr>
      <vt:lpstr>The problems – 2</vt:lpstr>
      <vt:lpstr>The public is against</vt:lpstr>
      <vt:lpstr>Gene therapy</vt:lpstr>
      <vt:lpstr>Gene therapy</vt:lpstr>
      <vt:lpstr>CRISPR-Cas9 revolution </vt:lpstr>
      <vt:lpstr>“All hands on the desk”</vt:lpstr>
      <vt:lpstr>CRISPR ZOO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Génové manipulácie, Génová terapia CRISPR revolúcia</dc:title>
  <dc:creator>Oliver Racz</dc:creator>
  <cp:lastModifiedBy>Oliver Racz</cp:lastModifiedBy>
  <cp:revision>26</cp:revision>
  <dcterms:created xsi:type="dcterms:W3CDTF">2016-04-06T16:33:08Z</dcterms:created>
  <dcterms:modified xsi:type="dcterms:W3CDTF">2016-05-10T07:34:41Z</dcterms:modified>
</cp:coreProperties>
</file>