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71"/>
  </p:notesMasterIdLst>
  <p:sldIdLst>
    <p:sldId id="256" r:id="rId2"/>
    <p:sldId id="336" r:id="rId3"/>
    <p:sldId id="364" r:id="rId4"/>
    <p:sldId id="355" r:id="rId5"/>
    <p:sldId id="318" r:id="rId6"/>
    <p:sldId id="320" r:id="rId7"/>
    <p:sldId id="321" r:id="rId8"/>
    <p:sldId id="298" r:id="rId9"/>
    <p:sldId id="290" r:id="rId10"/>
    <p:sldId id="291" r:id="rId11"/>
    <p:sldId id="292" r:id="rId12"/>
    <p:sldId id="274" r:id="rId13"/>
    <p:sldId id="288" r:id="rId14"/>
    <p:sldId id="316" r:id="rId15"/>
    <p:sldId id="365" r:id="rId16"/>
    <p:sldId id="323" r:id="rId17"/>
    <p:sldId id="258" r:id="rId18"/>
    <p:sldId id="325" r:id="rId19"/>
    <p:sldId id="326" r:id="rId20"/>
    <p:sldId id="327" r:id="rId21"/>
    <p:sldId id="328" r:id="rId22"/>
    <p:sldId id="329" r:id="rId23"/>
    <p:sldId id="367" r:id="rId24"/>
    <p:sldId id="330" r:id="rId25"/>
    <p:sldId id="299" r:id="rId26"/>
    <p:sldId id="300" r:id="rId27"/>
    <p:sldId id="301" r:id="rId28"/>
    <p:sldId id="362" r:id="rId29"/>
    <p:sldId id="366" r:id="rId30"/>
    <p:sldId id="333" r:id="rId31"/>
    <p:sldId id="346" r:id="rId32"/>
    <p:sldId id="356" r:id="rId33"/>
    <p:sldId id="268" r:id="rId34"/>
    <p:sldId id="269" r:id="rId35"/>
    <p:sldId id="270" r:id="rId36"/>
    <p:sldId id="350" r:id="rId37"/>
    <p:sldId id="283" r:id="rId38"/>
    <p:sldId id="282" r:id="rId39"/>
    <p:sldId id="285" r:id="rId40"/>
    <p:sldId id="357" r:id="rId41"/>
    <p:sldId id="278" r:id="rId42"/>
    <p:sldId id="304" r:id="rId43"/>
    <p:sldId id="368" r:id="rId44"/>
    <p:sldId id="341" r:id="rId45"/>
    <p:sldId id="305" r:id="rId46"/>
    <p:sldId id="387" r:id="rId47"/>
    <p:sldId id="369" r:id="rId48"/>
    <p:sldId id="358" r:id="rId49"/>
    <p:sldId id="370" r:id="rId50"/>
    <p:sldId id="371" r:id="rId51"/>
    <p:sldId id="372" r:id="rId52"/>
    <p:sldId id="280" r:id="rId53"/>
    <p:sldId id="307" r:id="rId54"/>
    <p:sldId id="359" r:id="rId55"/>
    <p:sldId id="308" r:id="rId56"/>
    <p:sldId id="309" r:id="rId57"/>
    <p:sldId id="311" r:id="rId58"/>
    <p:sldId id="339" r:id="rId59"/>
    <p:sldId id="313" r:id="rId60"/>
    <p:sldId id="314" r:id="rId61"/>
    <p:sldId id="360" r:id="rId62"/>
    <p:sldId id="379" r:id="rId63"/>
    <p:sldId id="347" r:id="rId64"/>
    <p:sldId id="348" r:id="rId65"/>
    <p:sldId id="381" r:id="rId66"/>
    <p:sldId id="349" r:id="rId67"/>
    <p:sldId id="383" r:id="rId68"/>
    <p:sldId id="353" r:id="rId69"/>
    <p:sldId id="384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53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8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ABB88-7775-4F09-AEAB-E716E68CD220}" type="datetimeFigureOut">
              <a:rPr lang="sk-SK" smtClean="0"/>
              <a:t>28. 2. 2024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F0CD0-52E8-4DB1-9078-F81196B8A3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2926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>
            <a:extLst>
              <a:ext uri="{FF2B5EF4-FFF2-40B4-BE49-F238E27FC236}">
                <a16:creationId xmlns:a16="http://schemas.microsoft.com/office/drawing/2014/main" id="{91BEF345-6D00-4FF8-8C89-31A6ACD08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4675" y="792163"/>
            <a:ext cx="5713413" cy="3214687"/>
          </a:xfrm>
          <a:ln/>
        </p:spPr>
      </p:sp>
      <p:sp>
        <p:nvSpPr>
          <p:cNvPr id="441347" name="Rectangle 3">
            <a:extLst>
              <a:ext uri="{FF2B5EF4-FFF2-40B4-BE49-F238E27FC236}">
                <a16:creationId xmlns:a16="http://schemas.microsoft.com/office/drawing/2014/main" id="{D1F60F5D-09AD-4589-96EB-E192E9625F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22116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>
            <a:extLst>
              <a:ext uri="{FF2B5EF4-FFF2-40B4-BE49-F238E27FC236}">
                <a16:creationId xmlns:a16="http://schemas.microsoft.com/office/drawing/2014/main" id="{F4CD6185-F416-4BD4-96A2-C2F3B779C2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4675" y="793750"/>
            <a:ext cx="5711825" cy="3213100"/>
          </a:xfrm>
          <a:ln/>
        </p:spPr>
      </p:sp>
      <p:sp>
        <p:nvSpPr>
          <p:cNvPr id="447491" name="Rectangle 3">
            <a:extLst>
              <a:ext uri="{FF2B5EF4-FFF2-40B4-BE49-F238E27FC236}">
                <a16:creationId xmlns:a16="http://schemas.microsoft.com/office/drawing/2014/main" id="{7C5E64BA-A2EB-4F4B-85F2-628BE1BFB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2375" cy="4222750"/>
          </a:xfrm>
        </p:spPr>
        <p:txBody>
          <a:bodyPr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obrazu snímky 1">
            <a:extLst>
              <a:ext uri="{FF2B5EF4-FFF2-40B4-BE49-F238E27FC236}">
                <a16:creationId xmlns:a16="http://schemas.microsoft.com/office/drawing/2014/main" id="{F6C904E9-26D0-4CD3-9DFB-BA4939193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Zástupný symbol poznámok 2">
            <a:extLst>
              <a:ext uri="{FF2B5EF4-FFF2-40B4-BE49-F238E27FC236}">
                <a16:creationId xmlns:a16="http://schemas.microsoft.com/office/drawing/2014/main" id="{AFABBA44-D3C1-4FA9-8BA6-B59453562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 altLang="sk-SK"/>
          </a:p>
        </p:txBody>
      </p:sp>
      <p:sp>
        <p:nvSpPr>
          <p:cNvPr id="78852" name="Zástupný symbol čísla snímky 3">
            <a:extLst>
              <a:ext uri="{FF2B5EF4-FFF2-40B4-BE49-F238E27FC236}">
                <a16:creationId xmlns:a16="http://schemas.microsoft.com/office/drawing/2014/main" id="{FDF07EB7-8940-4719-8040-7073C5C25B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4BD44CB-B845-454E-9911-79218B4F31F6}" type="slidenum">
              <a:rPr lang="en-US" altLang="sk-SK" sz="1200">
                <a:latin typeface="Arial" panose="020B0604020202020204" pitchFamily="34" charset="0"/>
              </a:rPr>
              <a:pPr/>
              <a:t>62</a:t>
            </a:fld>
            <a:endParaRPr lang="en-US" altLang="sk-SK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0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2/27/2021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koag21e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8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4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07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alebo organizačná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jektu SmartArt 2"/>
          <p:cNvSpPr>
            <a:spLocks noGrp="1"/>
          </p:cNvSpPr>
          <p:nvPr>
            <p:ph type="dgm" idx="1"/>
          </p:nvPr>
        </p:nvSpPr>
        <p:spPr>
          <a:xfrm>
            <a:off x="914400" y="1828800"/>
            <a:ext cx="10261600" cy="3657600"/>
          </a:xfrm>
        </p:spPr>
        <p:txBody>
          <a:bodyPr/>
          <a:lstStyle/>
          <a:p>
            <a:pPr lvl="0"/>
            <a:endParaRPr lang="sk-SK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D5A1B64-C86B-4A79-9553-224999D421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sk-SK"/>
              <a:t>2/27/2021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4F9FB5-A637-4323-B5EF-6545BD050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sk-SK"/>
              <a:t>koag21e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2227AC0-DE9B-4E64-9F58-EA16630D33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FEFE9A-8E1C-4FB8-BE60-88A16CA8C6BC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691441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ľ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abuľky 2"/>
          <p:cNvSpPr>
            <a:spLocks noGrp="1"/>
          </p:cNvSpPr>
          <p:nvPr>
            <p:ph type="tbl" idx="1"/>
          </p:nvPr>
        </p:nvSpPr>
        <p:spPr>
          <a:xfrm>
            <a:off x="914400" y="1828800"/>
            <a:ext cx="10261600" cy="3657600"/>
          </a:xfrm>
        </p:spPr>
        <p:txBody>
          <a:bodyPr/>
          <a:lstStyle/>
          <a:p>
            <a:pPr lvl="0"/>
            <a:endParaRPr lang="sk-SK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5C9B3A-E52D-45D2-B1AB-AE7B4D1CBB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sk-SK"/>
              <a:t>2/27/2021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E96D21-FEA7-4A29-B4F1-05E365C3FE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sk-SK"/>
              <a:t>koag21e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E0DB1B1-B3FB-4E20-AEC3-C9871F91F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A7725-DFF8-406A-8F52-EE50DD218792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5797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3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2/27/2021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koag21e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9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4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7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3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4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2/27/2021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koag21e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8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2/27/2021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n-US"/>
              <a:t>koag21e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353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2/27/2021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koag21e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5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7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  <p:sldLayoutId id="2147483674" r:id="rId12"/>
    <p:sldLayoutId id="2147483675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4" Type="http://schemas.openxmlformats.org/officeDocument/2006/relationships/oleObject" Target="../embeddings/oleObject5.bin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A04F1100-EB31-4D31-990C-739D28C3C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31" b="11400"/>
          <a:stretch/>
        </p:blipFill>
        <p:spPr>
          <a:xfrm>
            <a:off x="20" y="37334"/>
            <a:ext cx="12191979" cy="6857990"/>
          </a:xfrm>
          <a:prstGeom prst="rect">
            <a:avLst/>
          </a:prstGeom>
        </p:spPr>
      </p:pic>
      <p:sp>
        <p:nvSpPr>
          <p:cNvPr id="1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5B5C4EBC-A0C7-4DD6-9847-81D18D5E5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6" y="1808532"/>
            <a:ext cx="5452527" cy="3240936"/>
          </a:xfrm>
          <a:prstGeom prst="rect">
            <a:avLst/>
          </a:prstGeom>
          <a:solidFill>
            <a:srgbClr val="7D1AD5">
              <a:alpha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sk-S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299E40-B4EE-4600-8D08-7501590FB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293" y="343772"/>
            <a:ext cx="4775075" cy="1630907"/>
          </a:xfrm>
        </p:spPr>
        <p:txBody>
          <a:bodyPr>
            <a:normAutofit/>
          </a:bodyPr>
          <a:lstStyle/>
          <a:p>
            <a:r>
              <a:rPr lang="sk-SK" sz="4400" dirty="0">
                <a:solidFill>
                  <a:schemeClr val="tx1"/>
                </a:solidFill>
              </a:rPr>
              <a:t>DisordErs of haemostasis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2C702-095A-4CAA-A544-56F7AC2A5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5370" y="1993374"/>
            <a:ext cx="4859383" cy="2592749"/>
          </a:xfrm>
        </p:spPr>
        <p:txBody>
          <a:bodyPr>
            <a:normAutofit lnSpcReduction="10000"/>
          </a:bodyPr>
          <a:lstStyle/>
          <a:p>
            <a:r>
              <a:rPr lang="sk-SK" dirty="0">
                <a:solidFill>
                  <a:schemeClr val="tx1"/>
                </a:solidFill>
              </a:rPr>
              <a:t>© Oliver Rácz, 2021</a:t>
            </a:r>
          </a:p>
          <a:p>
            <a:r>
              <a:rPr lang="sk-SK" dirty="0">
                <a:solidFill>
                  <a:schemeClr val="tx1"/>
                </a:solidFill>
              </a:rPr>
              <a:t>In cooperation with</a:t>
            </a:r>
          </a:p>
          <a:p>
            <a:r>
              <a:rPr lang="sk-SK" dirty="0">
                <a:solidFill>
                  <a:schemeClr val="tx1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sk-SK" dirty="0">
                <a:solidFill>
                  <a:schemeClr val="tx1"/>
                </a:solidFill>
              </a:rPr>
              <a:t>Macichova </a:t>
            </a:r>
            <a:r>
              <a:rPr lang="en-US" dirty="0">
                <a:solidFill>
                  <a:schemeClr val="tx1"/>
                </a:solidFill>
              </a:rPr>
              <a:t>&amp; B. </a:t>
            </a:r>
            <a:r>
              <a:rPr lang="en-US" dirty="0" err="1">
                <a:solidFill>
                  <a:schemeClr val="tx1"/>
                </a:solidFill>
              </a:rPr>
              <a:t>Benova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SAFARIK UNIVERSITY</a:t>
            </a:r>
          </a:p>
          <a:p>
            <a:r>
              <a:rPr lang="hu-HU" dirty="0">
                <a:solidFill>
                  <a:schemeClr val="tx1"/>
                </a:solidFill>
              </a:rPr>
              <a:t>MEDICAL SCHOOL</a:t>
            </a:r>
          </a:p>
          <a:p>
            <a:r>
              <a:rPr lang="hu-HU" dirty="0">
                <a:solidFill>
                  <a:schemeClr val="tx1"/>
                </a:solidFill>
              </a:rPr>
              <a:t>DEPT. PATHOLOGICAL PHYSIOLOGY</a:t>
            </a:r>
          </a:p>
          <a:p>
            <a:r>
              <a:rPr lang="hu-HU" dirty="0">
                <a:solidFill>
                  <a:schemeClr val="tx1"/>
                </a:solidFill>
              </a:rPr>
              <a:t>KOSICE, SLOVAKIA</a:t>
            </a:r>
          </a:p>
          <a:p>
            <a:r>
              <a:rPr lang="en-US" dirty="0" err="1">
                <a:solidFill>
                  <a:schemeClr val="tx1"/>
                </a:solidFill>
              </a:rPr>
              <a:t>olli</a:t>
            </a:r>
            <a:r>
              <a:rPr lang="sk-SK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acz@gmail.com</a:t>
            </a:r>
            <a:endParaRPr lang="hu-HU" dirty="0">
              <a:solidFill>
                <a:schemeClr val="tx1"/>
              </a:solidFill>
            </a:endParaRPr>
          </a:p>
          <a:p>
            <a:endParaRPr lang="sk-SK" dirty="0">
              <a:solidFill>
                <a:schemeClr val="tx1"/>
              </a:solidFill>
            </a:endParaRPr>
          </a:p>
          <a:p>
            <a:endParaRPr lang="sk-SK" dirty="0">
              <a:solidFill>
                <a:schemeClr val="tx1"/>
              </a:solidFill>
            </a:endParaRPr>
          </a:p>
          <a:p>
            <a:endParaRPr lang="sk-SK" dirty="0">
              <a:solidFill>
                <a:schemeClr val="tx1"/>
              </a:solidFill>
            </a:endParaRPr>
          </a:p>
          <a:p>
            <a:endParaRPr lang="sk-SK" dirty="0">
              <a:solidFill>
                <a:schemeClr val="tx1"/>
              </a:solidFill>
            </a:endParaRPr>
          </a:p>
          <a:p>
            <a:endParaRPr lang="sk-SK" dirty="0">
              <a:solidFill>
                <a:schemeClr val="tx1"/>
              </a:solidFill>
            </a:endParaRPr>
          </a:p>
          <a:p>
            <a:endParaRPr lang="sk-SK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CC98BAD-EFC4-45D2-BC90-B9764934A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410" y="5852160"/>
            <a:ext cx="548640" cy="548640"/>
          </a:xfrm>
          <a:prstGeom prst="ellipse">
            <a:avLst/>
          </a:prstGeom>
          <a:solidFill>
            <a:srgbClr val="7D1A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72D23-64D0-4CA5-AFAD-660B7DE4F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4627F-2C68-46DE-93A2-C97BB3CE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6CDA2-CD8B-4E3F-9676-4195AFD5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85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>
            <a:extLst>
              <a:ext uri="{FF2B5EF4-FFF2-40B4-BE49-F238E27FC236}">
                <a16:creationId xmlns:a16="http://schemas.microsoft.com/office/drawing/2014/main" id="{DA603DB5-70DD-4EDA-8FC6-03A191850F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8001000" cy="838200"/>
          </a:xfrm>
        </p:spPr>
        <p:txBody>
          <a:bodyPr/>
          <a:lstStyle/>
          <a:p>
            <a:pPr eaLnBrk="1" hangingPunct="1"/>
            <a:r>
              <a:rPr lang="cs-CZ" altLang="sk-SK" b="1" dirty="0"/>
              <a:t>Basic principle – proteolytic cascade</a:t>
            </a:r>
          </a:p>
        </p:txBody>
      </p:sp>
      <p:sp>
        <p:nvSpPr>
          <p:cNvPr id="13318" name="Rectangle 3">
            <a:extLst>
              <a:ext uri="{FF2B5EF4-FFF2-40B4-BE49-F238E27FC236}">
                <a16:creationId xmlns:a16="http://schemas.microsoft.com/office/drawing/2014/main" id="{44973490-EB72-4B86-A869-5FA551DC9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219200"/>
            <a:ext cx="7772400" cy="1066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cs-CZ" altLang="sk-SK" sz="2800" dirty="0"/>
              <a:t>Example: transformation of prothrombin to  thrombin by activated factor X</a:t>
            </a:r>
          </a:p>
        </p:txBody>
      </p:sp>
      <p:sp>
        <p:nvSpPr>
          <p:cNvPr id="13319" name="AutoShape 4">
            <a:extLst>
              <a:ext uri="{FF2B5EF4-FFF2-40B4-BE49-F238E27FC236}">
                <a16:creationId xmlns:a16="http://schemas.microsoft.com/office/drawing/2014/main" id="{93D3C67A-F2AF-49DF-BF0D-3B5E3C26E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33601" y="4267201"/>
            <a:ext cx="2530475" cy="409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13320" name="AutoShape 5">
            <a:extLst>
              <a:ext uri="{FF2B5EF4-FFF2-40B4-BE49-F238E27FC236}">
                <a16:creationId xmlns:a16="http://schemas.microsoft.com/office/drawing/2014/main" id="{B4220808-FC81-4DE4-B81C-AB58D35253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1" y="4267201"/>
            <a:ext cx="2530475" cy="40957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13321" name="Text Box 6">
            <a:extLst>
              <a:ext uri="{FF2B5EF4-FFF2-40B4-BE49-F238E27FC236}">
                <a16:creationId xmlns:a16="http://schemas.microsoft.com/office/drawing/2014/main" id="{C829C4B2-3939-484E-9AC1-AA871DC20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876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>
                <a:latin typeface="Times New Roman" panose="02020603050405020304" pitchFamily="18" charset="0"/>
              </a:rPr>
              <a:t>   S     S</a:t>
            </a:r>
          </a:p>
        </p:txBody>
      </p:sp>
      <p:sp>
        <p:nvSpPr>
          <p:cNvPr id="13322" name="Line 7">
            <a:extLst>
              <a:ext uri="{FF2B5EF4-FFF2-40B4-BE49-F238E27FC236}">
                <a16:creationId xmlns:a16="http://schemas.microsoft.com/office/drawing/2014/main" id="{3E5C8E66-3428-401A-9D05-19B06AB509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5105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323" name="Line 8">
            <a:extLst>
              <a:ext uri="{FF2B5EF4-FFF2-40B4-BE49-F238E27FC236}">
                <a16:creationId xmlns:a16="http://schemas.microsoft.com/office/drawing/2014/main" id="{1F312BC8-3994-4DFE-9E88-94F0CFCEA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5105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324" name="Line 9">
            <a:extLst>
              <a:ext uri="{FF2B5EF4-FFF2-40B4-BE49-F238E27FC236}">
                <a16:creationId xmlns:a16="http://schemas.microsoft.com/office/drawing/2014/main" id="{0CB1DF0D-1BAC-4184-9FF9-2E32F4CE93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105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325" name="Line 10">
            <a:extLst>
              <a:ext uri="{FF2B5EF4-FFF2-40B4-BE49-F238E27FC236}">
                <a16:creationId xmlns:a16="http://schemas.microsoft.com/office/drawing/2014/main" id="{0C614DDF-A230-4E8B-A6D2-EAFDC13425E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448300" y="49149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326" name="Line 11">
            <a:extLst>
              <a:ext uri="{FF2B5EF4-FFF2-40B4-BE49-F238E27FC236}">
                <a16:creationId xmlns:a16="http://schemas.microsoft.com/office/drawing/2014/main" id="{20DA5178-0020-410B-A5EA-49773E7F0E4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00500" y="49149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327" name="Oval 12">
            <a:extLst>
              <a:ext uri="{FF2B5EF4-FFF2-40B4-BE49-F238E27FC236}">
                <a16:creationId xmlns:a16="http://schemas.microsoft.com/office/drawing/2014/main" id="{0A6F0072-5C68-4E16-BB88-2124748DD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667000"/>
            <a:ext cx="1752600" cy="914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13328" name="Text Box 13">
            <a:extLst>
              <a:ext uri="{FF2B5EF4-FFF2-40B4-BE49-F238E27FC236}">
                <a16:creationId xmlns:a16="http://schemas.microsoft.com/office/drawing/2014/main" id="{458498D0-2527-490E-8A34-39A1CE603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971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>
                <a:latin typeface="Times New Roman" panose="02020603050405020304" pitchFamily="18" charset="0"/>
              </a:rPr>
              <a:t>Xa</a:t>
            </a:r>
          </a:p>
        </p:txBody>
      </p:sp>
      <p:sp>
        <p:nvSpPr>
          <p:cNvPr id="13329" name="Line 14">
            <a:extLst>
              <a:ext uri="{FF2B5EF4-FFF2-40B4-BE49-F238E27FC236}">
                <a16:creationId xmlns:a16="http://schemas.microsoft.com/office/drawing/2014/main" id="{F1A215D7-27A3-4868-B5E4-E3B8FD1CE9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3352800"/>
            <a:ext cx="990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330" name="Line 15">
            <a:extLst>
              <a:ext uri="{FF2B5EF4-FFF2-40B4-BE49-F238E27FC236}">
                <a16:creationId xmlns:a16="http://schemas.microsoft.com/office/drawing/2014/main" id="{13A417E1-A8C4-4548-82C9-A18A3C412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3352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153B56-4C24-4A6B-AF7F-48B75F17E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D821C1-5119-4929-B6DF-FA1A32B3A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280AF-EDA9-4AB3-97CA-8211736A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>
            <a:extLst>
              <a:ext uri="{FF2B5EF4-FFF2-40B4-BE49-F238E27FC236}">
                <a16:creationId xmlns:a16="http://schemas.microsoft.com/office/drawing/2014/main" id="{7ED27D60-5CAA-4640-A41A-92BE6879F8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8001000" cy="838200"/>
          </a:xfrm>
        </p:spPr>
        <p:txBody>
          <a:bodyPr/>
          <a:lstStyle/>
          <a:p>
            <a:pPr eaLnBrk="1" hangingPunct="1"/>
            <a:r>
              <a:rPr lang="cs-CZ" altLang="sk-SK" b="1" dirty="0"/>
              <a:t>Basic principle - proteolytic cascade</a:t>
            </a:r>
          </a:p>
        </p:txBody>
      </p:sp>
      <p:sp>
        <p:nvSpPr>
          <p:cNvPr id="14342" name="Rectangle 3">
            <a:extLst>
              <a:ext uri="{FF2B5EF4-FFF2-40B4-BE49-F238E27FC236}">
                <a16:creationId xmlns:a16="http://schemas.microsoft.com/office/drawing/2014/main" id="{BFE626D2-E5AB-44F4-8408-D444DC4AC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219200"/>
            <a:ext cx="7772400" cy="1066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cs-CZ" altLang="sk-SK" sz="2800" dirty="0"/>
              <a:t>Example: transformation of prothrombin to  thrombin by activated factor X</a:t>
            </a:r>
          </a:p>
        </p:txBody>
      </p:sp>
      <p:sp>
        <p:nvSpPr>
          <p:cNvPr id="14343" name="AutoShape 4">
            <a:extLst>
              <a:ext uri="{FF2B5EF4-FFF2-40B4-BE49-F238E27FC236}">
                <a16:creationId xmlns:a16="http://schemas.microsoft.com/office/drawing/2014/main" id="{423D3371-E5D2-4BCC-AD67-05E9F373CA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38601" y="4267201"/>
            <a:ext cx="625475" cy="409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14344" name="AutoShape 5">
            <a:extLst>
              <a:ext uri="{FF2B5EF4-FFF2-40B4-BE49-F238E27FC236}">
                <a16:creationId xmlns:a16="http://schemas.microsoft.com/office/drawing/2014/main" id="{99D3FDAD-4344-41F0-90F3-E98E4678C7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60926" y="4267201"/>
            <a:ext cx="2530475" cy="40957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14345" name="Text Box 6">
            <a:extLst>
              <a:ext uri="{FF2B5EF4-FFF2-40B4-BE49-F238E27FC236}">
                <a16:creationId xmlns:a16="http://schemas.microsoft.com/office/drawing/2014/main" id="{8ADA214D-0CCD-4EE7-9B3E-C50FD3CDD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876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>
                <a:latin typeface="Times New Roman" panose="02020603050405020304" pitchFamily="18" charset="0"/>
              </a:rPr>
              <a:t>   S     S</a:t>
            </a:r>
          </a:p>
        </p:txBody>
      </p:sp>
      <p:sp>
        <p:nvSpPr>
          <p:cNvPr id="14346" name="Line 7">
            <a:extLst>
              <a:ext uri="{FF2B5EF4-FFF2-40B4-BE49-F238E27FC236}">
                <a16:creationId xmlns:a16="http://schemas.microsoft.com/office/drawing/2014/main" id="{B64C7879-2052-48D8-886C-5EE5A27839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5105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47" name="Line 8">
            <a:extLst>
              <a:ext uri="{FF2B5EF4-FFF2-40B4-BE49-F238E27FC236}">
                <a16:creationId xmlns:a16="http://schemas.microsoft.com/office/drawing/2014/main" id="{75140336-EFD8-4EE6-9368-1A871C5D41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5105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48" name="Line 9">
            <a:extLst>
              <a:ext uri="{FF2B5EF4-FFF2-40B4-BE49-F238E27FC236}">
                <a16:creationId xmlns:a16="http://schemas.microsoft.com/office/drawing/2014/main" id="{5433A9B4-47BF-47CF-B145-AABDAF5926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105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49" name="Line 10">
            <a:extLst>
              <a:ext uri="{FF2B5EF4-FFF2-40B4-BE49-F238E27FC236}">
                <a16:creationId xmlns:a16="http://schemas.microsoft.com/office/drawing/2014/main" id="{C65436CC-8696-4736-A527-DE33A8A4931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448300" y="49149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50" name="Line 11">
            <a:extLst>
              <a:ext uri="{FF2B5EF4-FFF2-40B4-BE49-F238E27FC236}">
                <a16:creationId xmlns:a16="http://schemas.microsoft.com/office/drawing/2014/main" id="{F9DAE5B1-2048-46F5-9151-08B32CA0DD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00500" y="49149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51" name="AutoShape 12">
            <a:extLst>
              <a:ext uri="{FF2B5EF4-FFF2-40B4-BE49-F238E27FC236}">
                <a16:creationId xmlns:a16="http://schemas.microsoft.com/office/drawing/2014/main" id="{D67E18E4-FB18-418C-B42E-52D5A1DAC1A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0731602">
            <a:off x="2133600" y="5305426"/>
            <a:ext cx="1600200" cy="409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14352" name="Oval 13">
            <a:extLst>
              <a:ext uri="{FF2B5EF4-FFF2-40B4-BE49-F238E27FC236}">
                <a16:creationId xmlns:a16="http://schemas.microsoft.com/office/drawing/2014/main" id="{1FB7318D-6A27-4D18-AC4D-1A443AE21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895600"/>
            <a:ext cx="1752600" cy="914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14353" name="Text Box 14">
            <a:extLst>
              <a:ext uri="{FF2B5EF4-FFF2-40B4-BE49-F238E27FC236}">
                <a16:creationId xmlns:a16="http://schemas.microsoft.com/office/drawing/2014/main" id="{DE78E66D-E244-4253-9302-C51540767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124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>
                <a:latin typeface="Times New Roman" panose="02020603050405020304" pitchFamily="18" charset="0"/>
              </a:rPr>
              <a:t>Xa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321FB2-D719-4713-82CD-D65D5EC43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B78DBF-BAB4-4C7F-958C-C95D233D4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85F9C-3D4A-4E56-AD19-29696F2FB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>
            <a:extLst>
              <a:ext uri="{FF2B5EF4-FFF2-40B4-BE49-F238E27FC236}">
                <a16:creationId xmlns:a16="http://schemas.microsoft.com/office/drawing/2014/main" id="{0271FA8C-C6D8-4AB2-8B5D-54AE67387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sk-SK" b="1" dirty="0"/>
              <a:t>The role of vitamin K</a:t>
            </a:r>
          </a:p>
        </p:txBody>
      </p:sp>
      <p:sp>
        <p:nvSpPr>
          <p:cNvPr id="15366" name="Rectangle 3">
            <a:extLst>
              <a:ext uri="{FF2B5EF4-FFF2-40B4-BE49-F238E27FC236}">
                <a16:creationId xmlns:a16="http://schemas.microsoft.com/office/drawing/2014/main" id="{5D43EFEF-E346-42FA-A49C-C3F11FFF86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r>
              <a:rPr lang="en-US" altLang="sk-SK" sz="2400" dirty="0"/>
              <a:t>Experiment: </a:t>
            </a:r>
            <a:r>
              <a:rPr lang="cs-CZ" altLang="sk-SK" sz="2400" dirty="0"/>
              <a:t>Rats with vitamin K deficiency</a:t>
            </a:r>
          </a:p>
          <a:p>
            <a:pPr marL="0" indent="0" eaLnBrk="1" hangingPunct="1">
              <a:buNone/>
            </a:pPr>
            <a:r>
              <a:rPr lang="cs-CZ" altLang="sk-SK" sz="2400" dirty="0"/>
              <a:t>PIVKA = protein induced in vitamin K absence</a:t>
            </a:r>
            <a:endParaRPr lang="cs-CZ" altLang="sk-SK" sz="2800" dirty="0"/>
          </a:p>
          <a:p>
            <a:pPr marL="0" indent="0" eaLnBrk="1" hangingPunct="1">
              <a:buNone/>
            </a:pPr>
            <a:r>
              <a:rPr lang="cs-CZ" altLang="sk-SK" sz="2400" dirty="0"/>
              <a:t>Similar to prothrombin – not active</a:t>
            </a:r>
          </a:p>
          <a:p>
            <a:pPr marL="0" indent="0" eaLnBrk="1" hangingPunct="1">
              <a:buNone/>
            </a:pPr>
            <a:r>
              <a:rPr lang="cs-CZ" altLang="sk-SK" sz="2400" dirty="0"/>
              <a:t>Vitamin K is the coenzyme of glutamate carboxylase, which converts</a:t>
            </a:r>
          </a:p>
          <a:p>
            <a:pPr marL="0" indent="0" eaLnBrk="1" hangingPunct="1">
              <a:buNone/>
            </a:pPr>
            <a:r>
              <a:rPr lang="cs-CZ" altLang="sk-SK" sz="2400" dirty="0"/>
              <a:t>glutamic acid </a:t>
            </a:r>
            <a:r>
              <a:rPr lang="cs-CZ" altLang="sk-SK" sz="2800" dirty="0">
                <a:latin typeface="Symbol" panose="05050102010706020507" pitchFamily="18" charset="2"/>
              </a:rPr>
              <a:t>Þ</a:t>
            </a:r>
            <a:r>
              <a:rPr lang="cs-CZ" altLang="sk-SK" sz="2400" dirty="0"/>
              <a:t> </a:t>
            </a:r>
            <a:r>
              <a:rPr lang="cs-CZ" altLang="sk-SK" sz="2400" dirty="0">
                <a:latin typeface="Symbol" panose="05050102010706020507" pitchFamily="18" charset="2"/>
              </a:rPr>
              <a:t>g</a:t>
            </a:r>
            <a:r>
              <a:rPr lang="cs-CZ" altLang="sk-SK" sz="2400" dirty="0"/>
              <a:t>-carboxyglutamic acid</a:t>
            </a:r>
          </a:p>
          <a:p>
            <a:pPr marL="0" indent="0" eaLnBrk="1" hangingPunct="1">
              <a:buNone/>
            </a:pPr>
            <a:r>
              <a:rPr lang="cs-CZ" altLang="sk-SK" sz="2400" dirty="0"/>
              <a:t>Two COO</a:t>
            </a:r>
            <a:r>
              <a:rPr lang="cs-CZ" altLang="sk-SK" sz="4400" baseline="30000" dirty="0"/>
              <a:t>- </a:t>
            </a:r>
            <a:r>
              <a:rPr lang="cs-CZ" altLang="sk-SK" sz="2400" dirty="0"/>
              <a:t>s bind Ca</a:t>
            </a:r>
            <a:r>
              <a:rPr lang="cs-CZ" altLang="sk-SK" sz="2400" baseline="30000" dirty="0"/>
              <a:t>2</a:t>
            </a:r>
            <a:r>
              <a:rPr lang="en-US" altLang="sk-SK" sz="2400" baseline="30000" dirty="0"/>
              <a:t>+</a:t>
            </a:r>
            <a:endParaRPr lang="en-US" altLang="sk-SK" sz="2400" dirty="0"/>
          </a:p>
          <a:p>
            <a:pPr marL="0" indent="0" eaLnBrk="1" hangingPunct="1">
              <a:buNone/>
            </a:pPr>
            <a:r>
              <a:rPr lang="en-US" altLang="sk-SK" sz="2400" dirty="0"/>
              <a:t>In </a:t>
            </a:r>
            <a:r>
              <a:rPr lang="en-US" altLang="sk-SK" sz="2400" dirty="0" err="1"/>
              <a:t>prothrobin</a:t>
            </a:r>
            <a:r>
              <a:rPr lang="en-US" altLang="sk-SK" sz="2400" dirty="0"/>
              <a:t> there are</a:t>
            </a:r>
            <a:r>
              <a:rPr lang="sk-SK" altLang="sk-SK" sz="2400" dirty="0"/>
              <a:t> 10 such places</a:t>
            </a:r>
            <a:endParaRPr lang="cs-CZ" altLang="sk-SK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431514-D2CE-4330-9AAF-91CB2A860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4C54C-98CA-4BA4-AC77-BDD8213E7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1205E-11C6-4622-BABA-2479B19E5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1026">
            <a:extLst>
              <a:ext uri="{FF2B5EF4-FFF2-40B4-BE49-F238E27FC236}">
                <a16:creationId xmlns:a16="http://schemas.microsoft.com/office/drawing/2014/main" id="{B6886052-375C-4CB2-89C7-96429FEC0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sk-SK" b="1" dirty="0"/>
              <a:t>The role of vitamin K</a:t>
            </a:r>
            <a:endParaRPr lang="en-US" altLang="sk-SK" dirty="0"/>
          </a:p>
        </p:txBody>
      </p:sp>
      <p:sp>
        <p:nvSpPr>
          <p:cNvPr id="16390" name="Text Box 1027">
            <a:extLst>
              <a:ext uri="{FF2B5EF4-FFF2-40B4-BE49-F238E27FC236}">
                <a16:creationId xmlns:a16="http://schemas.microsoft.com/office/drawing/2014/main" id="{5B476240-926E-443A-AA9E-1B92E4B36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667001"/>
            <a:ext cx="1981200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>
                <a:latin typeface="Times New Roman" panose="02020603050405020304" pitchFamily="18" charset="0"/>
              </a:rPr>
              <a:t>	   O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>
                <a:latin typeface="Times New Roman" panose="02020603050405020304" pitchFamily="18" charset="0"/>
              </a:rPr>
              <a:t>-NH-CH-C-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>
                <a:latin typeface="Times New Roman" panose="02020603050405020304" pitchFamily="18" charset="0"/>
              </a:rPr>
              <a:t>         CH</a:t>
            </a:r>
            <a:r>
              <a:rPr lang="cs-CZ" altLang="sk-SK" sz="2400" baseline="-25000">
                <a:latin typeface="Times New Roman" panose="02020603050405020304" pitchFamily="18" charset="0"/>
              </a:rPr>
              <a:t>2</a:t>
            </a:r>
            <a:endParaRPr lang="cs-CZ" altLang="sk-SK" sz="24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>
                <a:latin typeface="Times New Roman" panose="02020603050405020304" pitchFamily="18" charset="0"/>
              </a:rPr>
              <a:t>         CH</a:t>
            </a:r>
            <a:r>
              <a:rPr lang="cs-CZ" altLang="sk-SK" sz="2400" baseline="-25000">
                <a:latin typeface="Times New Roman" panose="02020603050405020304" pitchFamily="18" charset="0"/>
              </a:rPr>
              <a:t>2</a:t>
            </a:r>
            <a:endParaRPr lang="cs-CZ" altLang="sk-SK" sz="24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>
                <a:latin typeface="Times New Roman" panose="02020603050405020304" pitchFamily="18" charset="0"/>
              </a:rPr>
              <a:t>          COO</a:t>
            </a:r>
            <a:r>
              <a:rPr lang="cs-CZ" altLang="sk-SK" sz="2800" b="1" baseline="30000">
                <a:latin typeface="Times New Roman" panose="02020603050405020304" pitchFamily="18" charset="0"/>
              </a:rPr>
              <a:t>-</a:t>
            </a:r>
            <a:endParaRPr lang="cs-CZ" altLang="sk-SK" sz="2400">
              <a:latin typeface="Times New Roman" panose="02020603050405020304" pitchFamily="18" charset="0"/>
            </a:endParaRPr>
          </a:p>
        </p:txBody>
      </p:sp>
      <p:sp>
        <p:nvSpPr>
          <p:cNvPr id="16391" name="Line 1028">
            <a:extLst>
              <a:ext uri="{FF2B5EF4-FFF2-40B4-BE49-F238E27FC236}">
                <a16:creationId xmlns:a16="http://schemas.microsoft.com/office/drawing/2014/main" id="{F8BB6334-533E-41E5-81C9-DB4B3A1FB5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392" name="Line 1029">
            <a:extLst>
              <a:ext uri="{FF2B5EF4-FFF2-40B4-BE49-F238E27FC236}">
                <a16:creationId xmlns:a16="http://schemas.microsoft.com/office/drawing/2014/main" id="{58311AD7-4B62-49C4-AFFF-8843817614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393" name="Line 1030">
            <a:extLst>
              <a:ext uri="{FF2B5EF4-FFF2-40B4-BE49-F238E27FC236}">
                <a16:creationId xmlns:a16="http://schemas.microsoft.com/office/drawing/2014/main" id="{7755B155-3DA6-4DE9-93B4-A4A5C21DFD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114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394" name="Line 1031">
            <a:extLst>
              <a:ext uri="{FF2B5EF4-FFF2-40B4-BE49-F238E27FC236}">
                <a16:creationId xmlns:a16="http://schemas.microsoft.com/office/drawing/2014/main" id="{BD542865-36C1-4DB7-88C1-4639A1F68C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648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395" name="Line 1032">
            <a:extLst>
              <a:ext uri="{FF2B5EF4-FFF2-40B4-BE49-F238E27FC236}">
                <a16:creationId xmlns:a16="http://schemas.microsoft.com/office/drawing/2014/main" id="{39FC1D63-DDC6-4C95-868B-48FBF56732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581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396" name="Text Box 1033">
            <a:extLst>
              <a:ext uri="{FF2B5EF4-FFF2-40B4-BE49-F238E27FC236}">
                <a16:creationId xmlns:a16="http://schemas.microsoft.com/office/drawing/2014/main" id="{A64FEE0F-A67B-4960-9199-9C24D10EF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590800"/>
            <a:ext cx="2743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>
                <a:latin typeface="Times New Roman" panose="02020603050405020304" pitchFamily="18" charset="0"/>
              </a:rPr>
              <a:t>	   O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>
                <a:latin typeface="Times New Roman" panose="02020603050405020304" pitchFamily="18" charset="0"/>
              </a:rPr>
              <a:t>-NH-CH-C-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>
                <a:latin typeface="Times New Roman" panose="02020603050405020304" pitchFamily="18" charset="0"/>
              </a:rPr>
              <a:t>         CH</a:t>
            </a:r>
            <a:r>
              <a:rPr lang="cs-CZ" altLang="sk-SK" sz="2400" baseline="-25000">
                <a:latin typeface="Times New Roman" panose="02020603050405020304" pitchFamily="18" charset="0"/>
              </a:rPr>
              <a:t>2</a:t>
            </a:r>
            <a:endParaRPr lang="cs-CZ" altLang="sk-SK" sz="24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>
                <a:latin typeface="Times New Roman" panose="02020603050405020304" pitchFamily="18" charset="0"/>
              </a:rPr>
              <a:t>         CH- </a:t>
            </a:r>
            <a:r>
              <a:rPr lang="cs-CZ" altLang="sk-SK" sz="2400">
                <a:solidFill>
                  <a:schemeClr val="tx2"/>
                </a:solidFill>
                <a:latin typeface="Times New Roman" panose="02020603050405020304" pitchFamily="18" charset="0"/>
              </a:rPr>
              <a:t>COO</a:t>
            </a:r>
            <a:r>
              <a:rPr lang="cs-CZ" altLang="sk-SK" sz="2800" b="1" baseline="30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endParaRPr lang="cs-CZ" altLang="sk-SK" sz="2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>
                <a:latin typeface="Times New Roman" panose="02020603050405020304" pitchFamily="18" charset="0"/>
              </a:rPr>
              <a:t>          COO</a:t>
            </a:r>
            <a:r>
              <a:rPr lang="cs-CZ" altLang="sk-SK" sz="2800" b="1" baseline="30000">
                <a:latin typeface="Times New Roman" panose="02020603050405020304" pitchFamily="18" charset="0"/>
              </a:rPr>
              <a:t>-</a:t>
            </a:r>
            <a:endParaRPr lang="cs-CZ" altLang="sk-SK" sz="24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cs-CZ" altLang="sk-SK" sz="2400">
              <a:latin typeface="Times New Roman" panose="02020603050405020304" pitchFamily="18" charset="0"/>
            </a:endParaRPr>
          </a:p>
        </p:txBody>
      </p:sp>
      <p:sp>
        <p:nvSpPr>
          <p:cNvPr id="16397" name="Line 1034">
            <a:extLst>
              <a:ext uri="{FF2B5EF4-FFF2-40B4-BE49-F238E27FC236}">
                <a16:creationId xmlns:a16="http://schemas.microsoft.com/office/drawing/2014/main" id="{EC8547E4-A6C3-43DF-B862-8B96615095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398" name="Line 1035">
            <a:extLst>
              <a:ext uri="{FF2B5EF4-FFF2-40B4-BE49-F238E27FC236}">
                <a16:creationId xmlns:a16="http://schemas.microsoft.com/office/drawing/2014/main" id="{971DBF9E-FCF9-484F-91A8-2D540D7BD8D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399" name="Line 1036">
            <a:extLst>
              <a:ext uri="{FF2B5EF4-FFF2-40B4-BE49-F238E27FC236}">
                <a16:creationId xmlns:a16="http://schemas.microsoft.com/office/drawing/2014/main" id="{6B01C121-7B28-47F6-9452-B455923F385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400" name="Line 1037">
            <a:extLst>
              <a:ext uri="{FF2B5EF4-FFF2-40B4-BE49-F238E27FC236}">
                <a16:creationId xmlns:a16="http://schemas.microsoft.com/office/drawing/2014/main" id="{2D1A18BD-D7E5-48E1-964F-4363F12586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401" name="Line 1038">
            <a:extLst>
              <a:ext uri="{FF2B5EF4-FFF2-40B4-BE49-F238E27FC236}">
                <a16:creationId xmlns:a16="http://schemas.microsoft.com/office/drawing/2014/main" id="{64485C31-1AF4-47F5-A7F6-B2810A7BBED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402" name="Oval 1039">
            <a:extLst>
              <a:ext uri="{FF2B5EF4-FFF2-40B4-BE49-F238E27FC236}">
                <a16:creationId xmlns:a16="http://schemas.microsoft.com/office/drawing/2014/main" id="{BCFB8779-2836-423B-8EA1-B4683347E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667000"/>
            <a:ext cx="3657600" cy="1066800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16403" name="Oval 1040">
            <a:extLst>
              <a:ext uri="{FF2B5EF4-FFF2-40B4-BE49-F238E27FC236}">
                <a16:creationId xmlns:a16="http://schemas.microsoft.com/office/drawing/2014/main" id="{AD4CD196-D370-4FBC-BD34-30E688301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743200"/>
            <a:ext cx="3657600" cy="990600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32968-29EF-43CA-82D3-9A2282497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264AA1-AF28-4631-B9F3-B1973C34A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53A82-5D96-4061-9BF5-3DD85851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13</a:t>
            </a:fld>
            <a:endParaRPr lang="en-US"/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76B51086-6950-4D2D-B327-237E879A3D4B}"/>
              </a:ext>
            </a:extLst>
          </p:cNvPr>
          <p:cNvSpPr/>
          <p:nvPr/>
        </p:nvSpPr>
        <p:spPr>
          <a:xfrm>
            <a:off x="8786948" y="4425790"/>
            <a:ext cx="566057" cy="289025"/>
          </a:xfrm>
          <a:prstGeom prst="leftArrow">
            <a:avLst>
              <a:gd name="adj1" fmla="val 6205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>
            <a:extLst>
              <a:ext uri="{FF2B5EF4-FFF2-40B4-BE49-F238E27FC236}">
                <a16:creationId xmlns:a16="http://schemas.microsoft.com/office/drawing/2014/main" id="{17B8D943-B56C-4686-B7FC-52C0CE0D9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4157" y="517072"/>
            <a:ext cx="9682843" cy="1203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sk-SK" sz="3100" b="1" dirty="0"/>
              <a:t>The role of vitamin K (a coenzyme)</a:t>
            </a:r>
            <a:br>
              <a:rPr lang="en-US" altLang="sk-SK" sz="3100" b="1" dirty="0"/>
            </a:br>
            <a:r>
              <a:rPr lang="cs-CZ" altLang="sk-SK" sz="2700" dirty="0"/>
              <a:t>Postsynthetic modification of </a:t>
            </a:r>
            <a:r>
              <a:rPr lang="en-US" altLang="sk-SK" sz="2700" dirty="0"/>
              <a:t>certain </a:t>
            </a:r>
            <a:r>
              <a:rPr lang="cs-CZ" altLang="sk-SK" sz="2700" dirty="0"/>
              <a:t>coagulation </a:t>
            </a:r>
            <a:r>
              <a:rPr lang="en-US" altLang="sk-SK" sz="2700" dirty="0"/>
              <a:t>(and also anticoagulant) </a:t>
            </a:r>
            <a:r>
              <a:rPr lang="cs-CZ" altLang="sk-SK" sz="2700" dirty="0"/>
              <a:t>factors</a:t>
            </a:r>
            <a:endParaRPr lang="cs-CZ" altLang="sk-SK" dirty="0"/>
          </a:p>
        </p:txBody>
      </p:sp>
      <p:sp>
        <p:nvSpPr>
          <p:cNvPr id="17414" name="AutoShape 4">
            <a:extLst>
              <a:ext uri="{FF2B5EF4-FFF2-40B4-BE49-F238E27FC236}">
                <a16:creationId xmlns:a16="http://schemas.microsoft.com/office/drawing/2014/main" id="{E724D506-01B0-49AB-9269-97463CF2A7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33601" y="4267201"/>
            <a:ext cx="2530475" cy="409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17415" name="AutoShape 5">
            <a:extLst>
              <a:ext uri="{FF2B5EF4-FFF2-40B4-BE49-F238E27FC236}">
                <a16:creationId xmlns:a16="http://schemas.microsoft.com/office/drawing/2014/main" id="{DAA59AE9-987C-4029-A225-DADB2F81EE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1" y="4267201"/>
            <a:ext cx="2530475" cy="40957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17416" name="Text Box 6">
            <a:extLst>
              <a:ext uri="{FF2B5EF4-FFF2-40B4-BE49-F238E27FC236}">
                <a16:creationId xmlns:a16="http://schemas.microsoft.com/office/drawing/2014/main" id="{4E3A2A0C-A9C2-43F3-989D-E35A014DB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76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>
                <a:latin typeface="Times New Roman" panose="02020603050405020304" pitchFamily="18" charset="0"/>
              </a:rPr>
              <a:t> S-S      </a:t>
            </a:r>
          </a:p>
        </p:txBody>
      </p:sp>
      <p:sp>
        <p:nvSpPr>
          <p:cNvPr id="17417" name="Line 7">
            <a:extLst>
              <a:ext uri="{FF2B5EF4-FFF2-40B4-BE49-F238E27FC236}">
                <a16:creationId xmlns:a16="http://schemas.microsoft.com/office/drawing/2014/main" id="{30E75017-8108-4C91-80CA-8F20AC3023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5105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418" name="Line 9">
            <a:extLst>
              <a:ext uri="{FF2B5EF4-FFF2-40B4-BE49-F238E27FC236}">
                <a16:creationId xmlns:a16="http://schemas.microsoft.com/office/drawing/2014/main" id="{3C9F1140-8F46-4984-9CD4-D3749022DF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105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419" name="Line 10">
            <a:extLst>
              <a:ext uri="{FF2B5EF4-FFF2-40B4-BE49-F238E27FC236}">
                <a16:creationId xmlns:a16="http://schemas.microsoft.com/office/drawing/2014/main" id="{E50C2B22-B656-4021-AA6C-16615D66426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295900" y="49149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420" name="Line 11">
            <a:extLst>
              <a:ext uri="{FF2B5EF4-FFF2-40B4-BE49-F238E27FC236}">
                <a16:creationId xmlns:a16="http://schemas.microsoft.com/office/drawing/2014/main" id="{B2B85D4E-E839-4AE1-9F13-FA0723F07FA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00500" y="49149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421" name="AutoShape 12">
            <a:extLst>
              <a:ext uri="{FF2B5EF4-FFF2-40B4-BE49-F238E27FC236}">
                <a16:creationId xmlns:a16="http://schemas.microsoft.com/office/drawing/2014/main" id="{109E49B4-56BD-43D6-AEC4-65C3FFC383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1" y="2590801"/>
            <a:ext cx="2530475" cy="40957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17422" name="AutoShape 13">
            <a:extLst>
              <a:ext uri="{FF2B5EF4-FFF2-40B4-BE49-F238E27FC236}">
                <a16:creationId xmlns:a16="http://schemas.microsoft.com/office/drawing/2014/main" id="{5CEE62EC-E150-4F18-AD84-4840E8FC43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09801" y="2590801"/>
            <a:ext cx="2530475" cy="409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17423" name="Line 14">
            <a:extLst>
              <a:ext uri="{FF2B5EF4-FFF2-40B4-BE49-F238E27FC236}">
                <a16:creationId xmlns:a16="http://schemas.microsoft.com/office/drawing/2014/main" id="{DA27BB70-05A3-41DE-8D0C-7F3DFA5B5CC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924300" y="32385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424" name="Line 15">
            <a:extLst>
              <a:ext uri="{FF2B5EF4-FFF2-40B4-BE49-F238E27FC236}">
                <a16:creationId xmlns:a16="http://schemas.microsoft.com/office/drawing/2014/main" id="{D4BFE082-1317-48A1-8759-340A4704028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372100" y="32385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425" name="Line 16">
            <a:extLst>
              <a:ext uri="{FF2B5EF4-FFF2-40B4-BE49-F238E27FC236}">
                <a16:creationId xmlns:a16="http://schemas.microsoft.com/office/drawing/2014/main" id="{27E01938-F41C-4CD3-BBB9-6B1179E099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429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426" name="Line 17">
            <a:extLst>
              <a:ext uri="{FF2B5EF4-FFF2-40B4-BE49-F238E27FC236}">
                <a16:creationId xmlns:a16="http://schemas.microsoft.com/office/drawing/2014/main" id="{7EDD1107-56C0-4C00-AE81-FB7F73DE9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3429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427" name="Text Box 18">
            <a:extLst>
              <a:ext uri="{FF2B5EF4-FFF2-40B4-BE49-F238E27FC236}">
                <a16:creationId xmlns:a16="http://schemas.microsoft.com/office/drawing/2014/main" id="{4D6A2563-05C7-428E-B2D5-146468220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200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>
                <a:latin typeface="Times New Roman" panose="02020603050405020304" pitchFamily="18" charset="0"/>
              </a:rPr>
              <a:t>S-S</a:t>
            </a:r>
          </a:p>
        </p:txBody>
      </p:sp>
      <p:sp>
        <p:nvSpPr>
          <p:cNvPr id="17428" name="AutoShape 19">
            <a:extLst>
              <a:ext uri="{FF2B5EF4-FFF2-40B4-BE49-F238E27FC236}">
                <a16:creationId xmlns:a16="http://schemas.microsoft.com/office/drawing/2014/main" id="{6C60A41D-1B92-4EAD-AD69-812B852034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1" y="2438401"/>
            <a:ext cx="258763" cy="195263"/>
          </a:xfrm>
          <a:custGeom>
            <a:avLst/>
            <a:gdLst>
              <a:gd name="T0" fmla="*/ 32494343 w 21600"/>
              <a:gd name="T1" fmla="*/ 7978564 h 21600"/>
              <a:gd name="T2" fmla="*/ 18568234 w 21600"/>
              <a:gd name="T3" fmla="*/ 15957037 h 21600"/>
              <a:gd name="T4" fmla="*/ 4641993 w 21600"/>
              <a:gd name="T5" fmla="*/ 7978564 h 21600"/>
              <a:gd name="T6" fmla="*/ 1856823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429" name="AutoShape 20">
            <a:extLst>
              <a:ext uri="{FF2B5EF4-FFF2-40B4-BE49-F238E27FC236}">
                <a16:creationId xmlns:a16="http://schemas.microsoft.com/office/drawing/2014/main" id="{7FF676AD-BE0A-4BE7-A90B-447B160034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1" y="2895601"/>
            <a:ext cx="258763" cy="195263"/>
          </a:xfrm>
          <a:custGeom>
            <a:avLst/>
            <a:gdLst>
              <a:gd name="T0" fmla="*/ 32494343 w 21600"/>
              <a:gd name="T1" fmla="*/ 7978564 h 21600"/>
              <a:gd name="T2" fmla="*/ 18568234 w 21600"/>
              <a:gd name="T3" fmla="*/ 15957037 h 21600"/>
              <a:gd name="T4" fmla="*/ 4641993 w 21600"/>
              <a:gd name="T5" fmla="*/ 7978564 h 21600"/>
              <a:gd name="T6" fmla="*/ 1856823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430" name="AutoShape 21">
            <a:extLst>
              <a:ext uri="{FF2B5EF4-FFF2-40B4-BE49-F238E27FC236}">
                <a16:creationId xmlns:a16="http://schemas.microsoft.com/office/drawing/2014/main" id="{A315E858-4E60-4362-85AC-CA86CCA16F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1" y="2438401"/>
            <a:ext cx="258763" cy="195263"/>
          </a:xfrm>
          <a:custGeom>
            <a:avLst/>
            <a:gdLst>
              <a:gd name="T0" fmla="*/ 32494343 w 21600"/>
              <a:gd name="T1" fmla="*/ 7978564 h 21600"/>
              <a:gd name="T2" fmla="*/ 18568234 w 21600"/>
              <a:gd name="T3" fmla="*/ 15957037 h 21600"/>
              <a:gd name="T4" fmla="*/ 4641993 w 21600"/>
              <a:gd name="T5" fmla="*/ 7978564 h 21600"/>
              <a:gd name="T6" fmla="*/ 1856823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431" name="AutoShape 22">
            <a:extLst>
              <a:ext uri="{FF2B5EF4-FFF2-40B4-BE49-F238E27FC236}">
                <a16:creationId xmlns:a16="http://schemas.microsoft.com/office/drawing/2014/main" id="{360FDA53-889D-4E48-8B68-DC34510D2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1" y="2438401"/>
            <a:ext cx="258763" cy="195263"/>
          </a:xfrm>
          <a:custGeom>
            <a:avLst/>
            <a:gdLst>
              <a:gd name="T0" fmla="*/ 32494343 w 21600"/>
              <a:gd name="T1" fmla="*/ 7978564 h 21600"/>
              <a:gd name="T2" fmla="*/ 18568234 w 21600"/>
              <a:gd name="T3" fmla="*/ 15957037 h 21600"/>
              <a:gd name="T4" fmla="*/ 4641993 w 21600"/>
              <a:gd name="T5" fmla="*/ 7978564 h 21600"/>
              <a:gd name="T6" fmla="*/ 1856823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432" name="AutoShape 23">
            <a:extLst>
              <a:ext uri="{FF2B5EF4-FFF2-40B4-BE49-F238E27FC236}">
                <a16:creationId xmlns:a16="http://schemas.microsoft.com/office/drawing/2014/main" id="{9DE70C91-50CB-4A8D-9737-183CBF15BF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1" y="2928938"/>
            <a:ext cx="258763" cy="195262"/>
          </a:xfrm>
          <a:custGeom>
            <a:avLst/>
            <a:gdLst>
              <a:gd name="T0" fmla="*/ 32494343 w 21600"/>
              <a:gd name="T1" fmla="*/ 7978396 h 21600"/>
              <a:gd name="T2" fmla="*/ 18568234 w 21600"/>
              <a:gd name="T3" fmla="*/ 15956793 h 21600"/>
              <a:gd name="T4" fmla="*/ 4641993 w 21600"/>
              <a:gd name="T5" fmla="*/ 7978396 h 21600"/>
              <a:gd name="T6" fmla="*/ 1856823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433" name="AutoShape 24">
            <a:extLst>
              <a:ext uri="{FF2B5EF4-FFF2-40B4-BE49-F238E27FC236}">
                <a16:creationId xmlns:a16="http://schemas.microsoft.com/office/drawing/2014/main" id="{2CF0E906-1007-4895-8E52-3C7CDB527E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114800"/>
            <a:ext cx="230188" cy="230188"/>
          </a:xfrm>
          <a:prstGeom prst="plus">
            <a:avLst>
              <a:gd name="adj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17434" name="AutoShape 25">
            <a:extLst>
              <a:ext uri="{FF2B5EF4-FFF2-40B4-BE49-F238E27FC236}">
                <a16:creationId xmlns:a16="http://schemas.microsoft.com/office/drawing/2014/main" id="{FCD51330-EEE7-444B-B552-CF1D7A9ED5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4114800"/>
            <a:ext cx="230188" cy="230188"/>
          </a:xfrm>
          <a:prstGeom prst="plus">
            <a:avLst>
              <a:gd name="adj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17435" name="AutoShape 26">
            <a:extLst>
              <a:ext uri="{FF2B5EF4-FFF2-40B4-BE49-F238E27FC236}">
                <a16:creationId xmlns:a16="http://schemas.microsoft.com/office/drawing/2014/main" id="{EAF206E5-A51C-4913-A2A1-E3F518F64D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0" y="4114800"/>
            <a:ext cx="230188" cy="230188"/>
          </a:xfrm>
          <a:prstGeom prst="plus">
            <a:avLst>
              <a:gd name="adj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17436" name="AutoShape 27">
            <a:extLst>
              <a:ext uri="{FF2B5EF4-FFF2-40B4-BE49-F238E27FC236}">
                <a16:creationId xmlns:a16="http://schemas.microsoft.com/office/drawing/2014/main" id="{95A68A42-86F4-49CE-8521-E2DAD88C57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570414"/>
            <a:ext cx="230188" cy="230187"/>
          </a:xfrm>
          <a:prstGeom prst="plus">
            <a:avLst>
              <a:gd name="adj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17437" name="AutoShape 28">
            <a:extLst>
              <a:ext uri="{FF2B5EF4-FFF2-40B4-BE49-F238E27FC236}">
                <a16:creationId xmlns:a16="http://schemas.microsoft.com/office/drawing/2014/main" id="{5E51FD4D-45B3-43A1-9E0C-44EA641884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9800" y="4570414"/>
            <a:ext cx="230188" cy="230187"/>
          </a:xfrm>
          <a:prstGeom prst="plus">
            <a:avLst>
              <a:gd name="adj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17438" name="AutoShape 29">
            <a:extLst>
              <a:ext uri="{FF2B5EF4-FFF2-40B4-BE49-F238E27FC236}">
                <a16:creationId xmlns:a16="http://schemas.microsoft.com/office/drawing/2014/main" id="{2E693856-B89C-4A6D-92DA-F59481EE9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048000"/>
            <a:ext cx="914400" cy="91440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17439" name="AutoShape 30">
            <a:extLst>
              <a:ext uri="{FF2B5EF4-FFF2-40B4-BE49-F238E27FC236}">
                <a16:creationId xmlns:a16="http://schemas.microsoft.com/office/drawing/2014/main" id="{B893F0D0-F6EF-498F-98FC-010016734F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48600" y="3352800"/>
            <a:ext cx="374650" cy="37465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17440" name="Text Box 31">
            <a:extLst>
              <a:ext uri="{FF2B5EF4-FFF2-40B4-BE49-F238E27FC236}">
                <a16:creationId xmlns:a16="http://schemas.microsoft.com/office/drawing/2014/main" id="{98EBE629-CBE0-4843-B937-A9D7BA981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962400"/>
            <a:ext cx="28930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 dirty="0">
                <a:latin typeface="Sagona ExtraLight" panose="02020303050505020204" pitchFamily="18" charset="0"/>
              </a:rPr>
              <a:t>Enzyme with vit K</a:t>
            </a:r>
          </a:p>
        </p:txBody>
      </p:sp>
      <p:sp>
        <p:nvSpPr>
          <p:cNvPr id="17441" name="Text Box 32">
            <a:extLst>
              <a:ext uri="{FF2B5EF4-FFF2-40B4-BE49-F238E27FC236}">
                <a16:creationId xmlns:a16="http://schemas.microsoft.com/office/drawing/2014/main" id="{5BFAD691-54DD-4789-AC2C-F88D3A44E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47157"/>
            <a:ext cx="259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 dirty="0">
                <a:latin typeface="Sagona ExtraLight" panose="02020303050505020204" pitchFamily="18" charset="0"/>
              </a:rPr>
              <a:t>Glutamic acids</a:t>
            </a:r>
          </a:p>
        </p:txBody>
      </p:sp>
      <p:sp>
        <p:nvSpPr>
          <p:cNvPr id="17442" name="Text Box 33">
            <a:extLst>
              <a:ext uri="{FF2B5EF4-FFF2-40B4-BE49-F238E27FC236}">
                <a16:creationId xmlns:a16="http://schemas.microsoft.com/office/drawing/2014/main" id="{72B250FE-670C-4816-8835-F9CF0C806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4102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 dirty="0">
                <a:latin typeface="+mj-lt"/>
              </a:rPr>
              <a:t>g-carboxyglutamic acids</a:t>
            </a:r>
          </a:p>
        </p:txBody>
      </p:sp>
      <p:sp>
        <p:nvSpPr>
          <p:cNvPr id="17443" name="Text Box 34">
            <a:extLst>
              <a:ext uri="{FF2B5EF4-FFF2-40B4-BE49-F238E27FC236}">
                <a16:creationId xmlns:a16="http://schemas.microsoft.com/office/drawing/2014/main" id="{24C88CEA-87FC-4444-AB03-E5D53D808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057400"/>
            <a:ext cx="11576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sk-SK" sz="2400" dirty="0">
                <a:latin typeface="Sagona ExtraLight" panose="02020303050505020204" pitchFamily="18" charset="0"/>
              </a:rPr>
              <a:t>PIVKA</a:t>
            </a:r>
            <a:endParaRPr lang="en-US" altLang="sk-SK" sz="2400" dirty="0">
              <a:latin typeface="Sagona ExtraLight" panose="020203030505050202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FEF726-E269-4D87-95DA-3AB82490F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4093BC-C21D-4C60-9248-9832B9892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CA125-B685-413E-83E7-6584058AD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>
            <a:extLst>
              <a:ext uri="{FF2B5EF4-FFF2-40B4-BE49-F238E27FC236}">
                <a16:creationId xmlns:a16="http://schemas.microsoft.com/office/drawing/2014/main" id="{0B3D7CBF-587B-4F9F-8747-3B1C0EF97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6948" y="757647"/>
            <a:ext cx="9845038" cy="789759"/>
          </a:xfrm>
        </p:spPr>
        <p:txBody>
          <a:bodyPr/>
          <a:lstStyle/>
          <a:p>
            <a:pPr eaLnBrk="1" hangingPunct="1"/>
            <a:r>
              <a:rPr lang="sk-SK" altLang="sk-SK" b="1" dirty="0"/>
              <a:t>New conception of coagulation</a:t>
            </a:r>
            <a:endParaRPr lang="en-US" altLang="sk-SK" b="1" dirty="0"/>
          </a:p>
        </p:txBody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71E7A991-4D12-4D35-8A3E-73CCE39645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5412" y="2094956"/>
            <a:ext cx="6438900" cy="384962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sk-SK" altLang="sk-SK" sz="2000" dirty="0"/>
              <a:t>Initiation – minimal transformation of prothrombin to thrombin (no clot)</a:t>
            </a:r>
          </a:p>
          <a:p>
            <a:pPr marL="0" indent="0" eaLnBrk="1" hangingPunct="1">
              <a:buNone/>
            </a:pPr>
            <a:r>
              <a:rPr lang="sk-SK" altLang="sk-SK" sz="2000" dirty="0"/>
              <a:t>Amplification – clot formation</a:t>
            </a:r>
          </a:p>
          <a:p>
            <a:pPr marL="0" indent="0" eaLnBrk="1" hangingPunct="1">
              <a:buNone/>
            </a:pPr>
            <a:r>
              <a:rPr lang="sk-SK" altLang="sk-SK" sz="2000" dirty="0"/>
              <a:t>Termination – bleeding stopped</a:t>
            </a:r>
            <a:endParaRPr lang="en-US" altLang="sk-SK" sz="2000" dirty="0"/>
          </a:p>
          <a:p>
            <a:pPr marL="0" indent="0" eaLnBrk="1" hangingPunct="1">
              <a:buNone/>
            </a:pPr>
            <a:r>
              <a:rPr lang="en-US" altLang="sk-SK" sz="2000" dirty="0"/>
              <a:t>	Also described as primary and secondary 	stage of </a:t>
            </a:r>
            <a:r>
              <a:rPr lang="en-US" altLang="sk-SK" sz="2000" dirty="0" err="1"/>
              <a:t>haemostasis</a:t>
            </a:r>
            <a:endParaRPr lang="sk-SK" altLang="sk-SK" sz="2000" dirty="0"/>
          </a:p>
          <a:p>
            <a:pPr marL="0" indent="0" eaLnBrk="1" hangingPunct="1">
              <a:buNone/>
            </a:pPr>
            <a:r>
              <a:rPr lang="sk-SK" altLang="sk-SK" sz="2000" dirty="0"/>
              <a:t>Doubts about the in vivo role of </a:t>
            </a:r>
            <a:r>
              <a:rPr lang="en-US" altLang="sk-SK" sz="2000" dirty="0"/>
              <a:t> </a:t>
            </a:r>
            <a:r>
              <a:rPr lang="sk-SK" altLang="sk-SK" sz="2000" dirty="0"/>
              <a:t>„contact“ system (XII) </a:t>
            </a:r>
            <a:endParaRPr lang="en-US" altLang="sk-SK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C399D-4249-4FA3-855D-CED16066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D4C48E-D8CF-46B5-8B16-CB5696D1F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7CC5A-AD60-4A35-A309-6523D8B4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15</a:t>
            </a:fld>
            <a:endParaRPr lang="en-US"/>
          </a:p>
        </p:txBody>
      </p:sp>
      <p:pic>
        <p:nvPicPr>
          <p:cNvPr id="49156" name="Picture 4" descr="See the source image">
            <a:extLst>
              <a:ext uri="{FF2B5EF4-FFF2-40B4-BE49-F238E27FC236}">
                <a16:creationId xmlns:a16="http://schemas.microsoft.com/office/drawing/2014/main" id="{08E0B086-161F-4DF4-B83C-DEF78F3B6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818" y="2000250"/>
            <a:ext cx="4349479" cy="290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725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>
            <a:extLst>
              <a:ext uri="{FF2B5EF4-FFF2-40B4-BE49-F238E27FC236}">
                <a16:creationId xmlns:a16="http://schemas.microsoft.com/office/drawing/2014/main" id="{206C0B61-597C-429E-89C6-5FB489B5D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33400"/>
            <a:ext cx="6705600" cy="990600"/>
          </a:xfrm>
        </p:spPr>
        <p:txBody>
          <a:bodyPr/>
          <a:lstStyle/>
          <a:p>
            <a:pPr eaLnBrk="1" hangingPunct="1"/>
            <a:r>
              <a:rPr lang="sk-SK" altLang="sk-SK" b="1" dirty="0"/>
              <a:t>Initiation of coagulation</a:t>
            </a:r>
            <a:endParaRPr lang="en-US" altLang="sk-SK" b="1" dirty="0"/>
          </a:p>
        </p:txBody>
      </p:sp>
      <p:sp>
        <p:nvSpPr>
          <p:cNvPr id="19462" name="Oval 3">
            <a:extLst>
              <a:ext uri="{FF2B5EF4-FFF2-40B4-BE49-F238E27FC236}">
                <a16:creationId xmlns:a16="http://schemas.microsoft.com/office/drawing/2014/main" id="{6031F4AD-2220-4002-A410-86F16E315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24200"/>
            <a:ext cx="3276600" cy="2133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1800">
                <a:latin typeface="Arial" panose="020B0604020202020204" pitchFamily="34" charset="0"/>
              </a:rPr>
              <a:t>Monocyte</a:t>
            </a:r>
            <a:endParaRPr lang="en-US" altLang="sk-SK" sz="1800">
              <a:latin typeface="Arial" panose="020B0604020202020204" pitchFamily="34" charset="0"/>
            </a:endParaRPr>
          </a:p>
        </p:txBody>
      </p:sp>
      <p:sp>
        <p:nvSpPr>
          <p:cNvPr id="19463" name="Rectangle 4">
            <a:extLst>
              <a:ext uri="{FF2B5EF4-FFF2-40B4-BE49-F238E27FC236}">
                <a16:creationId xmlns:a16="http://schemas.microsoft.com/office/drawing/2014/main" id="{4BED67D7-72F7-42F6-90A0-1775C6A30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048000"/>
            <a:ext cx="381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1800">
                <a:latin typeface="Arial" panose="020B0604020202020204" pitchFamily="34" charset="0"/>
              </a:rPr>
              <a:t>TF</a:t>
            </a:r>
            <a:endParaRPr lang="en-US" altLang="sk-SK" sz="1800">
              <a:latin typeface="Arial" panose="020B0604020202020204" pitchFamily="34" charset="0"/>
            </a:endParaRPr>
          </a:p>
        </p:txBody>
      </p:sp>
      <p:sp>
        <p:nvSpPr>
          <p:cNvPr id="19464" name="Oval 5">
            <a:extLst>
              <a:ext uri="{FF2B5EF4-FFF2-40B4-BE49-F238E27FC236}">
                <a16:creationId xmlns:a16="http://schemas.microsoft.com/office/drawing/2014/main" id="{4F869C9B-6062-48F7-8E50-0416292FE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6670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VII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19465" name="Oval 6">
            <a:extLst>
              <a:ext uri="{FF2B5EF4-FFF2-40B4-BE49-F238E27FC236}">
                <a16:creationId xmlns:a16="http://schemas.microsoft.com/office/drawing/2014/main" id="{75486F09-550B-4034-9A1C-5BC949476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098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X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19466" name="Oval 7">
            <a:extLst>
              <a:ext uri="{FF2B5EF4-FFF2-40B4-BE49-F238E27FC236}">
                <a16:creationId xmlns:a16="http://schemas.microsoft.com/office/drawing/2014/main" id="{720C7F49-28A9-4240-A591-0BE45D509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22098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II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76808" name="AutoShape 8">
            <a:extLst>
              <a:ext uri="{FF2B5EF4-FFF2-40B4-BE49-F238E27FC236}">
                <a16:creationId xmlns:a16="http://schemas.microsoft.com/office/drawing/2014/main" id="{4028B744-1153-4C8C-AB19-7F070DD2C6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2438400"/>
            <a:ext cx="457200" cy="457200"/>
          </a:xfrm>
          <a:prstGeom prst="sun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76809" name="AutoShape 9">
            <a:extLst>
              <a:ext uri="{FF2B5EF4-FFF2-40B4-BE49-F238E27FC236}">
                <a16:creationId xmlns:a16="http://schemas.microsoft.com/office/drawing/2014/main" id="{A86B3ECA-6559-49D4-B60A-2BAD88392C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15200" y="2057400"/>
            <a:ext cx="457200" cy="457200"/>
          </a:xfrm>
          <a:prstGeom prst="sun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76810" name="AutoShape 10">
            <a:extLst>
              <a:ext uri="{FF2B5EF4-FFF2-40B4-BE49-F238E27FC236}">
                <a16:creationId xmlns:a16="http://schemas.microsoft.com/office/drawing/2014/main" id="{AF42F1F2-6D55-4629-BE2E-6E653587B0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15400" y="2057400"/>
            <a:ext cx="457200" cy="457200"/>
          </a:xfrm>
          <a:prstGeom prst="sun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19470" name="Text Box 11">
            <a:extLst>
              <a:ext uri="{FF2B5EF4-FFF2-40B4-BE49-F238E27FC236}">
                <a16:creationId xmlns:a16="http://schemas.microsoft.com/office/drawing/2014/main" id="{893F7E48-A75F-4ED2-BC6D-DB00C92BC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0" y="5256214"/>
            <a:ext cx="3676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>
                <a:latin typeface="Arial" panose="020B0604020202020204" pitchFamily="34" charset="0"/>
              </a:rPr>
              <a:t>TF = FIII, (thromboplastin) CD142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>
                <a:latin typeface="Arial" panose="020B0604020202020204" pitchFamily="34" charset="0"/>
              </a:rPr>
              <a:t>A TRANSMEMBRANE RECPTOR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sk-SK" sz="1800">
              <a:latin typeface="Arial" panose="020B0604020202020204" pitchFamily="34" charset="0"/>
            </a:endParaRPr>
          </a:p>
        </p:txBody>
      </p:sp>
      <p:sp>
        <p:nvSpPr>
          <p:cNvPr id="76812" name="AutoShape 12">
            <a:extLst>
              <a:ext uri="{FF2B5EF4-FFF2-40B4-BE49-F238E27FC236}">
                <a16:creationId xmlns:a16="http://schemas.microsoft.com/office/drawing/2014/main" id="{0513B07C-4B5E-4C8C-8BCC-ADE38B0FEED6}"/>
              </a:ext>
            </a:extLst>
          </p:cNvPr>
          <p:cNvSpPr>
            <a:spLocks noChangeArrowheads="1"/>
          </p:cNvSpPr>
          <p:nvPr/>
        </p:nvSpPr>
        <p:spPr bwMode="auto">
          <a:xfrm rot="20607421">
            <a:off x="6248400" y="2590801"/>
            <a:ext cx="533400" cy="333375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76813" name="AutoShape 13">
            <a:extLst>
              <a:ext uri="{FF2B5EF4-FFF2-40B4-BE49-F238E27FC236}">
                <a16:creationId xmlns:a16="http://schemas.microsoft.com/office/drawing/2014/main" id="{76CA7E68-C34C-418A-AECF-0A3F8C073EDC}"/>
              </a:ext>
            </a:extLst>
          </p:cNvPr>
          <p:cNvSpPr>
            <a:spLocks noChangeArrowheads="1"/>
          </p:cNvSpPr>
          <p:nvPr/>
        </p:nvSpPr>
        <p:spPr bwMode="auto">
          <a:xfrm rot="323334">
            <a:off x="7772400" y="2362201"/>
            <a:ext cx="533400" cy="333375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C50581-A852-4DFC-B1CA-1E00A7585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99F127-A781-4E5E-ABD0-10BC7A157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DA0B3-96F0-42FF-9CD4-C97D6001F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>
            <a:extLst>
              <a:ext uri="{FF2B5EF4-FFF2-40B4-BE49-F238E27FC236}">
                <a16:creationId xmlns:a16="http://schemas.microsoft.com/office/drawing/2014/main" id="{016575A7-84B1-4088-9196-78A986851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dirty="0"/>
              <a:t>T</a:t>
            </a:r>
            <a:r>
              <a:rPr lang="en-US" altLang="sk-SK" b="1" dirty="0"/>
              <a:t>issue </a:t>
            </a:r>
            <a:r>
              <a:rPr lang="sk-SK" altLang="sk-SK" b="1" dirty="0"/>
              <a:t>fa</a:t>
            </a:r>
            <a:r>
              <a:rPr lang="en-US" altLang="sk-SK" b="1" dirty="0"/>
              <a:t>c</a:t>
            </a:r>
            <a:r>
              <a:rPr lang="sk-SK" altLang="sk-SK" b="1" dirty="0"/>
              <a:t>tor</a:t>
            </a:r>
            <a:endParaRPr lang="en-US" altLang="sk-SK" b="1" dirty="0"/>
          </a:p>
        </p:txBody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16F65516-4034-4204-B3D7-0A77F403F1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800" dirty="0"/>
              <a:t>TF = III, t</a:t>
            </a:r>
            <a:r>
              <a:rPr lang="en-US" altLang="sk-SK" sz="2800" dirty="0"/>
              <a:t>h</a:t>
            </a:r>
            <a:r>
              <a:rPr lang="sk-SK" altLang="sk-SK" sz="2800" dirty="0"/>
              <a:t>romboplast</a:t>
            </a:r>
            <a:r>
              <a:rPr lang="en-US" altLang="sk-SK" sz="2800" dirty="0" err="1"/>
              <a:t>i</a:t>
            </a:r>
            <a:r>
              <a:rPr lang="sk-SK" altLang="sk-SK" sz="2800" dirty="0"/>
              <a:t>n, CD142.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800" dirty="0"/>
              <a:t>47 kD transmembr</a:t>
            </a:r>
            <a:r>
              <a:rPr lang="en-US" altLang="sk-SK" sz="2800" dirty="0" err="1"/>
              <a:t>ane</a:t>
            </a:r>
            <a:r>
              <a:rPr lang="sk-SK" altLang="sk-SK" sz="2800" dirty="0"/>
              <a:t> prote</a:t>
            </a:r>
            <a:r>
              <a:rPr lang="en-US" altLang="sk-SK" sz="2800" dirty="0" err="1"/>
              <a:t>i</a:t>
            </a:r>
            <a:r>
              <a:rPr lang="sk-SK" altLang="sk-SK" sz="2800" dirty="0"/>
              <a:t>n, </a:t>
            </a:r>
            <a:r>
              <a:rPr lang="en-US" altLang="sk-SK" sz="2800" dirty="0"/>
              <a:t>a </a:t>
            </a:r>
            <a:r>
              <a:rPr lang="sk-SK" altLang="sk-SK" sz="2800" dirty="0"/>
              <a:t>cytok</a:t>
            </a:r>
            <a:r>
              <a:rPr lang="en-US" altLang="sk-SK" sz="2800" dirty="0" err="1"/>
              <a:t>ine</a:t>
            </a:r>
            <a:r>
              <a:rPr lang="sk-SK" altLang="sk-SK" sz="2800" dirty="0"/>
              <a:t> receptor</a:t>
            </a:r>
            <a:r>
              <a:rPr lang="en-US" altLang="sk-SK" sz="2800" dirty="0"/>
              <a:t> family member</a:t>
            </a:r>
            <a:endParaRPr lang="sk-SK" altLang="sk-SK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800" dirty="0"/>
              <a:t>Exprim</a:t>
            </a:r>
            <a:r>
              <a:rPr lang="en-US" altLang="sk-SK" sz="2800" dirty="0"/>
              <a:t>ed mainly on </a:t>
            </a:r>
            <a:r>
              <a:rPr lang="sk-SK" altLang="sk-SK" sz="2800" dirty="0"/>
              <a:t>monocyt</a:t>
            </a:r>
            <a:r>
              <a:rPr lang="en-US" altLang="sk-SK" sz="2800" dirty="0"/>
              <a:t>es</a:t>
            </a:r>
            <a:r>
              <a:rPr lang="sk-SK" altLang="sk-SK" sz="2800" dirty="0"/>
              <a:t>, </a:t>
            </a:r>
            <a:r>
              <a:rPr lang="en-US" altLang="sk-SK" sz="2800" dirty="0"/>
              <a:t>smooth muscle cells, </a:t>
            </a:r>
            <a:r>
              <a:rPr lang="sk-SK" altLang="sk-SK" sz="2800" dirty="0"/>
              <a:t>fibroblast</a:t>
            </a:r>
            <a:r>
              <a:rPr lang="en-US" altLang="sk-SK" sz="2800" dirty="0"/>
              <a:t>s and in the </a:t>
            </a:r>
            <a:r>
              <a:rPr lang="sk-SK" altLang="sk-SK" sz="2800" dirty="0"/>
              <a:t>subendot</a:t>
            </a:r>
            <a:r>
              <a:rPr lang="en-US" altLang="sk-SK" sz="2800" dirty="0"/>
              <a:t>h</a:t>
            </a:r>
            <a:r>
              <a:rPr lang="sk-SK" altLang="sk-SK" sz="2800" dirty="0"/>
              <a:t>el</a:t>
            </a:r>
            <a:r>
              <a:rPr lang="en-US" altLang="sk-SK" sz="2800" dirty="0" err="1"/>
              <a:t>ial</a:t>
            </a:r>
            <a:r>
              <a:rPr lang="sk-SK" altLang="sk-SK" sz="2800" dirty="0"/>
              <a:t> </a:t>
            </a:r>
            <a:r>
              <a:rPr lang="en-US" altLang="sk-SK" sz="2800" dirty="0"/>
              <a:t>tissue</a:t>
            </a:r>
            <a:endParaRPr lang="sk-SK" altLang="sk-SK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sk-SK" sz="2800" dirty="0"/>
              <a:t>To a lesser extent in the brain (</a:t>
            </a:r>
            <a:r>
              <a:rPr lang="sk-SK" altLang="sk-SK" sz="2800" dirty="0"/>
              <a:t>astrocyt</a:t>
            </a:r>
            <a:r>
              <a:rPr lang="en-US" altLang="sk-SK" sz="2800" dirty="0"/>
              <a:t>es)</a:t>
            </a:r>
            <a:r>
              <a:rPr lang="sk-SK" altLang="sk-SK" sz="2800" dirty="0"/>
              <a:t>, </a:t>
            </a:r>
            <a:r>
              <a:rPr lang="en-US" altLang="sk-SK" sz="2800" dirty="0"/>
              <a:t>lungs</a:t>
            </a:r>
            <a:r>
              <a:rPr lang="sk-SK" altLang="sk-SK" sz="2800" dirty="0"/>
              <a:t>, adipocyt</a:t>
            </a:r>
            <a:r>
              <a:rPr lang="en-US" altLang="sk-SK" sz="2800" dirty="0"/>
              <a:t>es, </a:t>
            </a:r>
            <a:r>
              <a:rPr lang="sk-SK" altLang="sk-SK" sz="2800" dirty="0"/>
              <a:t>placent</a:t>
            </a:r>
            <a:r>
              <a:rPr lang="en-US" altLang="sk-SK" sz="2800" dirty="0"/>
              <a:t>a</a:t>
            </a:r>
            <a:endParaRPr lang="sk-SK" altLang="sk-SK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sk-SK" sz="2800" dirty="0"/>
              <a:t>Broad range of expression </a:t>
            </a:r>
            <a:r>
              <a:rPr lang="sk-SK" altLang="sk-SK" sz="2800" dirty="0"/>
              <a:t>a</a:t>
            </a:r>
            <a:r>
              <a:rPr lang="en-US" altLang="sk-SK" sz="2800" dirty="0"/>
              <a:t>c</a:t>
            </a:r>
            <a:r>
              <a:rPr lang="sk-SK" altLang="sk-SK" sz="2800" dirty="0"/>
              <a:t>tiv</a:t>
            </a:r>
            <a:r>
              <a:rPr lang="en-US" altLang="sk-SK" sz="2800" dirty="0"/>
              <a:t>a</a:t>
            </a:r>
            <a:r>
              <a:rPr lang="sk-SK" altLang="sk-SK" sz="2800" dirty="0"/>
              <a:t>tor</a:t>
            </a:r>
            <a:r>
              <a:rPr lang="en-US" altLang="sk-SK" sz="2800" dirty="0"/>
              <a:t>s</a:t>
            </a:r>
            <a:r>
              <a:rPr lang="sk-SK" altLang="sk-SK" sz="2800" dirty="0"/>
              <a:t> a</a:t>
            </a:r>
            <a:r>
              <a:rPr lang="en-US" altLang="sk-SK" sz="2800" dirty="0" err="1"/>
              <a:t>nd</a:t>
            </a:r>
            <a:r>
              <a:rPr lang="sk-SK" altLang="sk-SK" sz="2800" dirty="0"/>
              <a:t> inhib</a:t>
            </a:r>
            <a:r>
              <a:rPr lang="en-US" altLang="sk-SK" sz="2800" dirty="0" err="1"/>
              <a:t>i</a:t>
            </a:r>
            <a:r>
              <a:rPr lang="sk-SK" altLang="sk-SK" sz="2800" dirty="0"/>
              <a:t>tor</a:t>
            </a:r>
            <a:r>
              <a:rPr lang="en-US" altLang="sk-SK" sz="2800" dirty="0"/>
              <a:t>s</a:t>
            </a:r>
            <a:endParaRPr lang="en-US" altLang="sk-S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B7BC03-F244-4785-A069-484D4CBA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F1DB1B-DC6D-498C-A36A-0C1B3A15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CDF05-FE80-4032-A82F-97B10AB4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>
            <a:extLst>
              <a:ext uri="{FF2B5EF4-FFF2-40B4-BE49-F238E27FC236}">
                <a16:creationId xmlns:a16="http://schemas.microsoft.com/office/drawing/2014/main" id="{F2F750DB-0E9F-4887-A7D5-AEFBAA0809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k-SK" dirty="0"/>
              <a:t>Amplification</a:t>
            </a:r>
            <a:r>
              <a:rPr lang="sk-SK" altLang="sk-SK" dirty="0"/>
              <a:t> of coagulation I</a:t>
            </a:r>
            <a:br>
              <a:rPr lang="sk-SK" altLang="sk-SK" dirty="0"/>
            </a:br>
            <a:r>
              <a:rPr lang="sk-SK" altLang="sk-SK" dirty="0"/>
              <a:t>Activation of thrombocytes</a:t>
            </a:r>
            <a:endParaRPr lang="en-US" altLang="sk-SK" dirty="0"/>
          </a:p>
        </p:txBody>
      </p:sp>
      <p:sp>
        <p:nvSpPr>
          <p:cNvPr id="20486" name="Oval 3">
            <a:extLst>
              <a:ext uri="{FF2B5EF4-FFF2-40B4-BE49-F238E27FC236}">
                <a16:creationId xmlns:a16="http://schemas.microsoft.com/office/drawing/2014/main" id="{9EB0ED84-6654-4CA1-A824-5C090511D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648200"/>
            <a:ext cx="3886200" cy="10668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PerspectiveFront">
              <a:rot lat="20099994" lon="20099994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78852" name="AutoShape 4">
            <a:extLst>
              <a:ext uri="{FF2B5EF4-FFF2-40B4-BE49-F238E27FC236}">
                <a16:creationId xmlns:a16="http://schemas.microsoft.com/office/drawing/2014/main" id="{DC6967F4-1350-4C34-9A71-EC7AD0453C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14800" y="4572000"/>
            <a:ext cx="457200" cy="457200"/>
          </a:xfrm>
          <a:prstGeom prst="octagon">
            <a:avLst>
              <a:gd name="adj" fmla="val 2928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78853" name="AutoShape 5">
            <a:extLst>
              <a:ext uri="{FF2B5EF4-FFF2-40B4-BE49-F238E27FC236}">
                <a16:creationId xmlns:a16="http://schemas.microsoft.com/office/drawing/2014/main" id="{19B9EA82-AB5C-4A43-BDBE-B359E29D06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4876800"/>
            <a:ext cx="457200" cy="457200"/>
          </a:xfrm>
          <a:prstGeom prst="octagon">
            <a:avLst>
              <a:gd name="adj" fmla="val 2928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78854" name="AutoShape 6">
            <a:extLst>
              <a:ext uri="{FF2B5EF4-FFF2-40B4-BE49-F238E27FC236}">
                <a16:creationId xmlns:a16="http://schemas.microsoft.com/office/drawing/2014/main" id="{A5C1E386-12BF-4973-A861-05DF3A271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5181600"/>
            <a:ext cx="457200" cy="457200"/>
          </a:xfrm>
          <a:prstGeom prst="octagon">
            <a:avLst>
              <a:gd name="adj" fmla="val 2928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0490" name="Oval 7">
            <a:extLst>
              <a:ext uri="{FF2B5EF4-FFF2-40B4-BE49-F238E27FC236}">
                <a16:creationId xmlns:a16="http://schemas.microsoft.com/office/drawing/2014/main" id="{65992819-C322-4A17-BD6C-65CD6BFEB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2098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II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0491" name="AutoShape 8">
            <a:extLst>
              <a:ext uri="{FF2B5EF4-FFF2-40B4-BE49-F238E27FC236}">
                <a16:creationId xmlns:a16="http://schemas.microsoft.com/office/drawing/2014/main" id="{F68C8CAC-1CD2-4330-A5EC-CCBAB61BF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34000" y="2057400"/>
            <a:ext cx="457200" cy="457200"/>
          </a:xfrm>
          <a:prstGeom prst="sun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0492" name="AutoShape 9">
            <a:extLst>
              <a:ext uri="{FF2B5EF4-FFF2-40B4-BE49-F238E27FC236}">
                <a16:creationId xmlns:a16="http://schemas.microsoft.com/office/drawing/2014/main" id="{4AF7A404-1EE5-47BA-AC3B-6AAFAC0E9B92}"/>
              </a:ext>
            </a:extLst>
          </p:cNvPr>
          <p:cNvSpPr>
            <a:spLocks noChangeArrowheads="1"/>
          </p:cNvSpPr>
          <p:nvPr/>
        </p:nvSpPr>
        <p:spPr bwMode="auto">
          <a:xfrm rot="3572823" flipV="1">
            <a:off x="2931319" y="2037557"/>
            <a:ext cx="814388" cy="3076575"/>
          </a:xfrm>
          <a:custGeom>
            <a:avLst/>
            <a:gdLst>
              <a:gd name="T0" fmla="*/ 810694223 w 21600"/>
              <a:gd name="T1" fmla="*/ 0 h 21600"/>
              <a:gd name="T2" fmla="*/ 810694223 w 21600"/>
              <a:gd name="T3" fmla="*/ 2147483646 h 21600"/>
              <a:gd name="T4" fmla="*/ 173490320 w 21600"/>
              <a:gd name="T5" fmla="*/ 2147483646 h 21600"/>
              <a:gd name="T6" fmla="*/ 1157674825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493" name="Oval 10">
            <a:extLst>
              <a:ext uri="{FF2B5EF4-FFF2-40B4-BE49-F238E27FC236}">
                <a16:creationId xmlns:a16="http://schemas.microsoft.com/office/drawing/2014/main" id="{95A69291-90E7-4E90-9AA0-DC3782E00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19812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1800">
                <a:latin typeface="Arial" panose="020B0604020202020204" pitchFamily="34" charset="0"/>
              </a:rPr>
              <a:t>vWf</a:t>
            </a:r>
            <a:endParaRPr lang="en-US" altLang="sk-SK" sz="1800">
              <a:latin typeface="Arial" panose="020B0604020202020204" pitchFamily="34" charset="0"/>
            </a:endParaRPr>
          </a:p>
        </p:txBody>
      </p:sp>
      <p:sp>
        <p:nvSpPr>
          <p:cNvPr id="20494" name="Oval 11">
            <a:extLst>
              <a:ext uri="{FF2B5EF4-FFF2-40B4-BE49-F238E27FC236}">
                <a16:creationId xmlns:a16="http://schemas.microsoft.com/office/drawing/2014/main" id="{65D5CFBB-7359-4392-AA01-02D0E02B3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286000"/>
            <a:ext cx="83820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VIII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0495" name="Oval 12">
            <a:extLst>
              <a:ext uri="{FF2B5EF4-FFF2-40B4-BE49-F238E27FC236}">
                <a16:creationId xmlns:a16="http://schemas.microsoft.com/office/drawing/2014/main" id="{15521275-C295-44A2-B3B1-C69AD4D89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32766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X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0496" name="Oval 13">
            <a:extLst>
              <a:ext uri="{FF2B5EF4-FFF2-40B4-BE49-F238E27FC236}">
                <a16:creationId xmlns:a16="http://schemas.microsoft.com/office/drawing/2014/main" id="{2592E224-6466-4370-8D52-64FE0BE85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44958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XI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0497" name="Oval 14">
            <a:extLst>
              <a:ext uri="{FF2B5EF4-FFF2-40B4-BE49-F238E27FC236}">
                <a16:creationId xmlns:a16="http://schemas.microsoft.com/office/drawing/2014/main" id="{CF475E37-27FA-437F-9A9E-328C59C4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51816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IX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0498" name="Oval 15">
            <a:extLst>
              <a:ext uri="{FF2B5EF4-FFF2-40B4-BE49-F238E27FC236}">
                <a16:creationId xmlns:a16="http://schemas.microsoft.com/office/drawing/2014/main" id="{96E860A5-D4D1-41BD-AEA6-706ACEFA0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6576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V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0499" name="Text Box 16">
            <a:extLst>
              <a:ext uri="{FF2B5EF4-FFF2-40B4-BE49-F238E27FC236}">
                <a16:creationId xmlns:a16="http://schemas.microsoft.com/office/drawing/2014/main" id="{5E1ABCBE-4008-4ADD-A8FD-7E0B71956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7309" y="4136566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400" b="1" dirty="0">
                <a:latin typeface="+mj-lt"/>
              </a:rPr>
              <a:t>thrombocyte</a:t>
            </a:r>
            <a:endParaRPr lang="en-US" altLang="sk-SK" sz="2400" b="1" dirty="0">
              <a:latin typeface="+mj-lt"/>
            </a:endParaRPr>
          </a:p>
        </p:txBody>
      </p:sp>
      <p:sp>
        <p:nvSpPr>
          <p:cNvPr id="78865" name="Text Box 17">
            <a:extLst>
              <a:ext uri="{FF2B5EF4-FFF2-40B4-BE49-F238E27FC236}">
                <a16:creationId xmlns:a16="http://schemas.microsoft.com/office/drawing/2014/main" id="{2153405B-9365-46CF-8876-68B16822F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914" y="5438502"/>
            <a:ext cx="1828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1800" b="1" dirty="0">
                <a:latin typeface="+mj-lt"/>
              </a:rPr>
              <a:t>flip-flop of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sk-SK" altLang="sk-SK" sz="1800" b="1" dirty="0">
                <a:latin typeface="+mj-lt"/>
              </a:rPr>
              <a:t>phospholipids</a:t>
            </a:r>
            <a:endParaRPr lang="en-US" altLang="sk-SK" sz="1800" b="1" dirty="0">
              <a:latin typeface="+mj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1C11DA-0290-495A-A84F-1DDBAA783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CE8FD-3AC7-426D-821C-7C05687AD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000" y="6067700"/>
            <a:ext cx="5816600" cy="365760"/>
          </a:xfrm>
        </p:spPr>
        <p:txBody>
          <a:bodyPr/>
          <a:lstStyle/>
          <a:p>
            <a:r>
              <a:rPr lang="en-US" dirty="0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31470-4EB5-48B5-B22F-4F995E5C2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>
            <a:extLst>
              <a:ext uri="{FF2B5EF4-FFF2-40B4-BE49-F238E27FC236}">
                <a16:creationId xmlns:a16="http://schemas.microsoft.com/office/drawing/2014/main" id="{7D022CFF-0493-4B91-92DC-4AE8591CD0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k-SK"/>
              <a:t>Amplification</a:t>
            </a:r>
            <a:r>
              <a:rPr lang="sk-SK" altLang="sk-SK"/>
              <a:t> of coagulation II</a:t>
            </a:r>
            <a:br>
              <a:rPr lang="sk-SK" altLang="sk-SK"/>
            </a:br>
            <a:r>
              <a:rPr lang="sk-SK" altLang="sk-SK"/>
              <a:t>Internal amplification loop</a:t>
            </a:r>
            <a:endParaRPr lang="en-US" altLang="sk-SK"/>
          </a:p>
        </p:txBody>
      </p:sp>
      <p:sp>
        <p:nvSpPr>
          <p:cNvPr id="21510" name="Oval 3">
            <a:extLst>
              <a:ext uri="{FF2B5EF4-FFF2-40B4-BE49-F238E27FC236}">
                <a16:creationId xmlns:a16="http://schemas.microsoft.com/office/drawing/2014/main" id="{E559FD6D-C5BC-46B4-A0BA-22A66763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648200"/>
            <a:ext cx="3886200" cy="10668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PerspectiveFront">
              <a:rot lat="20099994" lon="20099994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1511" name="AutoShape 4">
            <a:extLst>
              <a:ext uri="{FF2B5EF4-FFF2-40B4-BE49-F238E27FC236}">
                <a16:creationId xmlns:a16="http://schemas.microsoft.com/office/drawing/2014/main" id="{798D9AFB-2E7D-4EE1-A5C1-F19B328A11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14800" y="4572000"/>
            <a:ext cx="457200" cy="457200"/>
          </a:xfrm>
          <a:prstGeom prst="octagon">
            <a:avLst>
              <a:gd name="adj" fmla="val 2928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1512" name="AutoShape 5">
            <a:extLst>
              <a:ext uri="{FF2B5EF4-FFF2-40B4-BE49-F238E27FC236}">
                <a16:creationId xmlns:a16="http://schemas.microsoft.com/office/drawing/2014/main" id="{3F060F5C-2A25-4FA5-9139-77F7C793FD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4876800"/>
            <a:ext cx="457200" cy="457200"/>
          </a:xfrm>
          <a:prstGeom prst="octagon">
            <a:avLst>
              <a:gd name="adj" fmla="val 2928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1513" name="AutoShape 6">
            <a:extLst>
              <a:ext uri="{FF2B5EF4-FFF2-40B4-BE49-F238E27FC236}">
                <a16:creationId xmlns:a16="http://schemas.microsoft.com/office/drawing/2014/main" id="{884132AA-7964-4904-ABB7-B549A7F791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5181600"/>
            <a:ext cx="457200" cy="457200"/>
          </a:xfrm>
          <a:prstGeom prst="octagon">
            <a:avLst>
              <a:gd name="adj" fmla="val 2928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1514" name="Oval 7">
            <a:extLst>
              <a:ext uri="{FF2B5EF4-FFF2-40B4-BE49-F238E27FC236}">
                <a16:creationId xmlns:a16="http://schemas.microsoft.com/office/drawing/2014/main" id="{9D0889B9-1CC0-4CF7-B2C7-29DB39AEA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0386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XI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1515" name="Oval 8">
            <a:extLst>
              <a:ext uri="{FF2B5EF4-FFF2-40B4-BE49-F238E27FC236}">
                <a16:creationId xmlns:a16="http://schemas.microsoft.com/office/drawing/2014/main" id="{8887DFA2-3B00-400A-9F15-9E2F4B6C3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2098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II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1516" name="AutoShape 9">
            <a:extLst>
              <a:ext uri="{FF2B5EF4-FFF2-40B4-BE49-F238E27FC236}">
                <a16:creationId xmlns:a16="http://schemas.microsoft.com/office/drawing/2014/main" id="{E5E5A263-C7CF-4B8E-A981-0E355F9DBC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34000" y="2057400"/>
            <a:ext cx="457200" cy="457200"/>
          </a:xfrm>
          <a:prstGeom prst="sun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79882" name="AutoShape 10">
            <a:extLst>
              <a:ext uri="{FF2B5EF4-FFF2-40B4-BE49-F238E27FC236}">
                <a16:creationId xmlns:a16="http://schemas.microsoft.com/office/drawing/2014/main" id="{A5BA2C7A-4223-420A-BB61-931AAF2983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3000" y="3962400"/>
            <a:ext cx="457200" cy="457200"/>
          </a:xfrm>
          <a:prstGeom prst="sun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1518" name="AutoShape 11">
            <a:extLst>
              <a:ext uri="{FF2B5EF4-FFF2-40B4-BE49-F238E27FC236}">
                <a16:creationId xmlns:a16="http://schemas.microsoft.com/office/drawing/2014/main" id="{9333CA50-8B84-47EB-BAD7-920FA7DBC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576" y="2895600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1519" name="AutoShape 12">
            <a:extLst>
              <a:ext uri="{FF2B5EF4-FFF2-40B4-BE49-F238E27FC236}">
                <a16:creationId xmlns:a16="http://schemas.microsoft.com/office/drawing/2014/main" id="{87DA0B4B-A699-454F-86B2-6933859DCA1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648201" y="2743200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1520" name="Oval 13">
            <a:extLst>
              <a:ext uri="{FF2B5EF4-FFF2-40B4-BE49-F238E27FC236}">
                <a16:creationId xmlns:a16="http://schemas.microsoft.com/office/drawing/2014/main" id="{3CFFF90C-3F98-4CEE-B387-D02230474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286000"/>
            <a:ext cx="83820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VIII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1521" name="Oval 14">
            <a:extLst>
              <a:ext uri="{FF2B5EF4-FFF2-40B4-BE49-F238E27FC236}">
                <a16:creationId xmlns:a16="http://schemas.microsoft.com/office/drawing/2014/main" id="{407DC097-3486-46BD-A855-E4CD19949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19812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1800">
                <a:latin typeface="Arial" panose="020B0604020202020204" pitchFamily="34" charset="0"/>
              </a:rPr>
              <a:t>vWf</a:t>
            </a:r>
            <a:endParaRPr lang="en-US" altLang="sk-SK" sz="1800">
              <a:latin typeface="Arial" panose="020B0604020202020204" pitchFamily="34" charset="0"/>
            </a:endParaRPr>
          </a:p>
        </p:txBody>
      </p:sp>
      <p:sp>
        <p:nvSpPr>
          <p:cNvPr id="21522" name="Oval 15">
            <a:extLst>
              <a:ext uri="{FF2B5EF4-FFF2-40B4-BE49-F238E27FC236}">
                <a16:creationId xmlns:a16="http://schemas.microsoft.com/office/drawing/2014/main" id="{9E0A10DE-F5BD-47D3-ABE7-304837FFE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6576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V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1523" name="Oval 16">
            <a:extLst>
              <a:ext uri="{FF2B5EF4-FFF2-40B4-BE49-F238E27FC236}">
                <a16:creationId xmlns:a16="http://schemas.microsoft.com/office/drawing/2014/main" id="{A5E15883-0C95-4959-AACD-A7761735F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32766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X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1524" name="Oval 17">
            <a:extLst>
              <a:ext uri="{FF2B5EF4-FFF2-40B4-BE49-F238E27FC236}">
                <a16:creationId xmlns:a16="http://schemas.microsoft.com/office/drawing/2014/main" id="{3C2CE998-28A5-4694-801C-FECF79CF3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51816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IX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EE6925-CD3C-4F6E-B24F-84C5656B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23047-8D8B-499B-881B-0C4DD126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7ED09-019D-4CFA-9218-C4E9FB65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>
            <a:extLst>
              <a:ext uri="{FF2B5EF4-FFF2-40B4-BE49-F238E27FC236}">
                <a16:creationId xmlns:a16="http://schemas.microsoft.com/office/drawing/2014/main" id="{0B3D7CBF-587B-4F9F-8747-3B1C0EF97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642594"/>
            <a:ext cx="9293352" cy="5278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sk-SK" b="1" dirty="0"/>
              <a:t>Syl</a:t>
            </a:r>
            <a:r>
              <a:rPr lang="sk-SK" altLang="sk-SK" b="1" dirty="0"/>
              <a:t>l</a:t>
            </a:r>
            <a:r>
              <a:rPr lang="en-US" altLang="sk-SK" b="1" dirty="0" err="1"/>
              <a:t>abus</a:t>
            </a:r>
            <a:endParaRPr lang="en-US" altLang="sk-SK" b="1" dirty="0"/>
          </a:p>
        </p:txBody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71E7A991-4D12-4D35-8A3E-73CCE39645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6928" y="1389888"/>
            <a:ext cx="7242048" cy="5010912"/>
          </a:xfrm>
        </p:spPr>
        <p:txBody>
          <a:bodyPr>
            <a:normAutofit/>
          </a:bodyPr>
          <a:lstStyle/>
          <a:p>
            <a:pPr marL="434340" indent="-40005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AutoNum type="romanUcPeriod"/>
            </a:pPr>
            <a:r>
              <a:rPr lang="en-US" sz="2000" dirty="0"/>
              <a:t>REPETITION OF PHYSIOLOGY</a:t>
            </a:r>
            <a:endParaRPr lang="sk-SK" sz="2000" dirty="0"/>
          </a:p>
          <a:p>
            <a:pPr marL="34290" indent="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sk-SK" sz="2000" dirty="0"/>
              <a:t>	Basic description of haemostasis</a:t>
            </a:r>
            <a:endParaRPr lang="en-US" sz="2000" dirty="0"/>
          </a:p>
          <a:p>
            <a:pPr marL="0" lvl="1" indent="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n-US" sz="2000" dirty="0"/>
              <a:t>II. REPETITION OF PHYSIOLOGY</a:t>
            </a:r>
          </a:p>
          <a:p>
            <a:pPr marL="91440" lvl="1" indent="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sk-SK" sz="2000" dirty="0"/>
              <a:t>	</a:t>
            </a:r>
            <a:r>
              <a:rPr lang="en-US" sz="2000" dirty="0"/>
              <a:t>Anticoagulants, fibrinolysis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n-US" sz="2000" dirty="0"/>
              <a:t>III.</a:t>
            </a:r>
            <a:r>
              <a:rPr lang="sk-SK" sz="2000" dirty="0"/>
              <a:t> METHODS OF INESTIGATION</a:t>
            </a:r>
            <a:endParaRPr lang="en-US" sz="2000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n-US" sz="2000" dirty="0"/>
              <a:t>IV.</a:t>
            </a:r>
            <a:r>
              <a:rPr lang="sk-SK" sz="2000" dirty="0"/>
              <a:t> COAGULATION DISORDERS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n-US" sz="2000" dirty="0"/>
              <a:t>V.</a:t>
            </a:r>
            <a:r>
              <a:rPr lang="sk-SK" sz="2000" dirty="0"/>
              <a:t> THROMBOCYTE AND VASCULAR DISORDERS</a:t>
            </a:r>
            <a:endParaRPr lang="en-US" sz="2000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n-US" sz="2000" dirty="0"/>
              <a:t>VI. DISSEMINATED INTRAVASCULAR COAGULATION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n-US" sz="2000" dirty="0"/>
              <a:t>VII. THROMBOPHILIA</a:t>
            </a:r>
          </a:p>
          <a:p>
            <a:pPr eaLnBrk="1" hangingPunct="1"/>
            <a:endParaRPr lang="en-US" altLang="sk-SK" sz="2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C399D-4249-4FA3-855D-CED16066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D4C48E-D8CF-46B5-8B16-CB5696D1F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7CC5A-AD60-4A35-A309-6523D8B4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</a:t>
            </a:fld>
            <a:endParaRPr lang="en-US"/>
          </a:p>
        </p:txBody>
      </p:sp>
      <p:pic>
        <p:nvPicPr>
          <p:cNvPr id="49156" name="Picture 4" descr="See the source image">
            <a:extLst>
              <a:ext uri="{FF2B5EF4-FFF2-40B4-BE49-F238E27FC236}">
                <a16:creationId xmlns:a16="http://schemas.microsoft.com/office/drawing/2014/main" id="{08E0B086-161F-4DF4-B83C-DEF78F3B6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818" y="2000250"/>
            <a:ext cx="4349479" cy="290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>
            <a:extLst>
              <a:ext uri="{FF2B5EF4-FFF2-40B4-BE49-F238E27FC236}">
                <a16:creationId xmlns:a16="http://schemas.microsoft.com/office/drawing/2014/main" id="{C5CAEC24-9652-4785-8721-78A8D6F3B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458200" cy="1600200"/>
          </a:xfrm>
        </p:spPr>
        <p:txBody>
          <a:bodyPr/>
          <a:lstStyle/>
          <a:p>
            <a:pPr eaLnBrk="1" hangingPunct="1"/>
            <a:r>
              <a:rPr lang="en-US" altLang="sk-SK" sz="3200"/>
              <a:t>Amplification</a:t>
            </a:r>
            <a:r>
              <a:rPr lang="sk-SK" altLang="sk-SK" sz="3200"/>
              <a:t> of coagulation III</a:t>
            </a:r>
            <a:br>
              <a:rPr lang="sk-SK" altLang="sk-SK" sz="3200"/>
            </a:br>
            <a:r>
              <a:rPr lang="sk-SK" altLang="sk-SK" sz="3200"/>
              <a:t>Activation of IX/VIII, </a:t>
            </a:r>
            <a:r>
              <a:rPr lang="en-US" altLang="sk-SK" sz="3200"/>
              <a:t>forma</a:t>
            </a:r>
            <a:r>
              <a:rPr lang="sk-SK" altLang="sk-SK" sz="3200"/>
              <a:t>tion of „tenase“</a:t>
            </a:r>
            <a:endParaRPr lang="en-US" altLang="sk-SK" sz="3200"/>
          </a:p>
        </p:txBody>
      </p:sp>
      <p:sp>
        <p:nvSpPr>
          <p:cNvPr id="22534" name="Oval 3">
            <a:extLst>
              <a:ext uri="{FF2B5EF4-FFF2-40B4-BE49-F238E27FC236}">
                <a16:creationId xmlns:a16="http://schemas.microsoft.com/office/drawing/2014/main" id="{E9835251-034C-4357-A951-23E4149C7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648200"/>
            <a:ext cx="3886200" cy="10668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PerspectiveFront">
              <a:rot lat="20099994" lon="20099994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2535" name="AutoShape 4">
            <a:extLst>
              <a:ext uri="{FF2B5EF4-FFF2-40B4-BE49-F238E27FC236}">
                <a16:creationId xmlns:a16="http://schemas.microsoft.com/office/drawing/2014/main" id="{2413547B-772A-4F39-BF12-4BEE9E1F33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14800" y="4572000"/>
            <a:ext cx="457200" cy="457200"/>
          </a:xfrm>
          <a:prstGeom prst="octagon">
            <a:avLst>
              <a:gd name="adj" fmla="val 2928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2536" name="AutoShape 5">
            <a:extLst>
              <a:ext uri="{FF2B5EF4-FFF2-40B4-BE49-F238E27FC236}">
                <a16:creationId xmlns:a16="http://schemas.microsoft.com/office/drawing/2014/main" id="{4D7818CF-7951-46BF-871F-9916CA5394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4876800"/>
            <a:ext cx="457200" cy="457200"/>
          </a:xfrm>
          <a:prstGeom prst="octagon">
            <a:avLst>
              <a:gd name="adj" fmla="val 2928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2537" name="AutoShape 6">
            <a:extLst>
              <a:ext uri="{FF2B5EF4-FFF2-40B4-BE49-F238E27FC236}">
                <a16:creationId xmlns:a16="http://schemas.microsoft.com/office/drawing/2014/main" id="{C0091785-CF48-4EA0-B875-B6EBB9C42C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5181600"/>
            <a:ext cx="457200" cy="457200"/>
          </a:xfrm>
          <a:prstGeom prst="octagon">
            <a:avLst>
              <a:gd name="adj" fmla="val 2928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2538" name="Oval 7">
            <a:extLst>
              <a:ext uri="{FF2B5EF4-FFF2-40B4-BE49-F238E27FC236}">
                <a16:creationId xmlns:a16="http://schemas.microsoft.com/office/drawing/2014/main" id="{A0B2A8EA-C46F-4367-8411-5AD4FB068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0386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XI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2539" name="Oval 8">
            <a:extLst>
              <a:ext uri="{FF2B5EF4-FFF2-40B4-BE49-F238E27FC236}">
                <a16:creationId xmlns:a16="http://schemas.microsoft.com/office/drawing/2014/main" id="{86EF5CDB-96B8-45A9-A302-0AE96D74B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419600"/>
            <a:ext cx="1447800" cy="6096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IX/VIII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2540" name="Oval 9">
            <a:extLst>
              <a:ext uri="{FF2B5EF4-FFF2-40B4-BE49-F238E27FC236}">
                <a16:creationId xmlns:a16="http://schemas.microsoft.com/office/drawing/2014/main" id="{26B73A1B-1387-4942-B2A8-42B9F360C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2098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II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2541" name="AutoShape 10">
            <a:extLst>
              <a:ext uri="{FF2B5EF4-FFF2-40B4-BE49-F238E27FC236}">
                <a16:creationId xmlns:a16="http://schemas.microsoft.com/office/drawing/2014/main" id="{97ABBDA3-A44D-4AD3-BBAA-F3513274B5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34000" y="2057400"/>
            <a:ext cx="457200" cy="457200"/>
          </a:xfrm>
          <a:prstGeom prst="sun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2542" name="AutoShape 11">
            <a:extLst>
              <a:ext uri="{FF2B5EF4-FFF2-40B4-BE49-F238E27FC236}">
                <a16:creationId xmlns:a16="http://schemas.microsoft.com/office/drawing/2014/main" id="{C0888C2F-5FB4-42AE-B8D9-33823A5005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3000" y="3962400"/>
            <a:ext cx="457200" cy="457200"/>
          </a:xfrm>
          <a:prstGeom prst="sun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80908" name="AutoShape 12">
            <a:extLst>
              <a:ext uri="{FF2B5EF4-FFF2-40B4-BE49-F238E27FC236}">
                <a16:creationId xmlns:a16="http://schemas.microsoft.com/office/drawing/2014/main" id="{E507D38F-1FFC-40DB-95EC-AFDE1FEA4C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10400" y="4191000"/>
            <a:ext cx="457200" cy="457200"/>
          </a:xfrm>
          <a:prstGeom prst="sun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2544" name="AutoShape 13">
            <a:extLst>
              <a:ext uri="{FF2B5EF4-FFF2-40B4-BE49-F238E27FC236}">
                <a16:creationId xmlns:a16="http://schemas.microsoft.com/office/drawing/2014/main" id="{F3EC72B9-9C0E-41FB-B1EF-596E35857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576" y="2895600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2545" name="AutoShape 14">
            <a:extLst>
              <a:ext uri="{FF2B5EF4-FFF2-40B4-BE49-F238E27FC236}">
                <a16:creationId xmlns:a16="http://schemas.microsoft.com/office/drawing/2014/main" id="{7BED8B6B-7755-4DAF-85E5-22075B1170F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648201" y="2743200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2546" name="AutoShape 15">
            <a:extLst>
              <a:ext uri="{FF2B5EF4-FFF2-40B4-BE49-F238E27FC236}">
                <a16:creationId xmlns:a16="http://schemas.microsoft.com/office/drawing/2014/main" id="{EDB80BFD-2958-4D29-8E9A-0624E70961D5}"/>
              </a:ext>
            </a:extLst>
          </p:cNvPr>
          <p:cNvSpPr>
            <a:spLocks noChangeArrowheads="1"/>
          </p:cNvSpPr>
          <p:nvPr/>
        </p:nvSpPr>
        <p:spPr bwMode="auto">
          <a:xfrm rot="19107440">
            <a:off x="6069014" y="2444750"/>
            <a:ext cx="485775" cy="2133600"/>
          </a:xfrm>
          <a:prstGeom prst="downArrow">
            <a:avLst>
              <a:gd name="adj1" fmla="val 50000"/>
              <a:gd name="adj2" fmla="val 1098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2547" name="Oval 16">
            <a:extLst>
              <a:ext uri="{FF2B5EF4-FFF2-40B4-BE49-F238E27FC236}">
                <a16:creationId xmlns:a16="http://schemas.microsoft.com/office/drawing/2014/main" id="{3FE03EF2-712C-4D53-AD70-1038F775C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19812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1800">
                <a:latin typeface="Arial" panose="020B0604020202020204" pitchFamily="34" charset="0"/>
              </a:rPr>
              <a:t>vWf</a:t>
            </a:r>
            <a:endParaRPr lang="en-US" altLang="sk-SK" sz="1800">
              <a:latin typeface="Arial" panose="020B0604020202020204" pitchFamily="34" charset="0"/>
            </a:endParaRPr>
          </a:p>
        </p:txBody>
      </p:sp>
      <p:sp>
        <p:nvSpPr>
          <p:cNvPr id="22548" name="Oval 17">
            <a:extLst>
              <a:ext uri="{FF2B5EF4-FFF2-40B4-BE49-F238E27FC236}">
                <a16:creationId xmlns:a16="http://schemas.microsoft.com/office/drawing/2014/main" id="{C8D998C9-B357-4656-B712-C22DA01DC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6576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V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2549" name="Oval 18">
            <a:extLst>
              <a:ext uri="{FF2B5EF4-FFF2-40B4-BE49-F238E27FC236}">
                <a16:creationId xmlns:a16="http://schemas.microsoft.com/office/drawing/2014/main" id="{C7A43275-80A1-4136-A61B-23331F211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3276600"/>
            <a:ext cx="838200" cy="609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X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C0D856-B0A2-4C68-B152-1190CE34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7828A6-F7F1-458E-BA4F-7E0ED663E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9BB14-3F78-446A-827E-763B12F99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>
            <a:extLst>
              <a:ext uri="{FF2B5EF4-FFF2-40B4-BE49-F238E27FC236}">
                <a16:creationId xmlns:a16="http://schemas.microsoft.com/office/drawing/2014/main" id="{0CDD508D-8133-4EEE-94F2-DED1D7CFB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6705600" cy="1143000"/>
          </a:xfrm>
        </p:spPr>
        <p:txBody>
          <a:bodyPr/>
          <a:lstStyle/>
          <a:p>
            <a:pPr eaLnBrk="1" hangingPunct="1"/>
            <a:r>
              <a:rPr lang="en-US" altLang="sk-SK" sz="3200"/>
              <a:t>Amplification</a:t>
            </a:r>
            <a:r>
              <a:rPr lang="sk-SK" altLang="sk-SK" sz="3200"/>
              <a:t> of coagulation IV</a:t>
            </a:r>
            <a:br>
              <a:rPr lang="sk-SK" altLang="sk-SK" sz="3200"/>
            </a:br>
            <a:r>
              <a:rPr lang="sk-SK" altLang="sk-SK" sz="3200"/>
              <a:t>formation of prothrombinase</a:t>
            </a:r>
            <a:endParaRPr lang="en-US" altLang="sk-SK" sz="3200"/>
          </a:p>
        </p:txBody>
      </p:sp>
      <p:sp>
        <p:nvSpPr>
          <p:cNvPr id="23558" name="Oval 3">
            <a:extLst>
              <a:ext uri="{FF2B5EF4-FFF2-40B4-BE49-F238E27FC236}">
                <a16:creationId xmlns:a16="http://schemas.microsoft.com/office/drawing/2014/main" id="{D65ABB25-B228-4DF0-A321-990D3C68A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648200"/>
            <a:ext cx="3886200" cy="10668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PerspectiveFront">
              <a:rot lat="20099994" lon="20099994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3559" name="AutoShape 4">
            <a:extLst>
              <a:ext uri="{FF2B5EF4-FFF2-40B4-BE49-F238E27FC236}">
                <a16:creationId xmlns:a16="http://schemas.microsoft.com/office/drawing/2014/main" id="{E46900B1-BD24-4F2A-B017-59C2CE600F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14800" y="4572000"/>
            <a:ext cx="457200" cy="457200"/>
          </a:xfrm>
          <a:prstGeom prst="octagon">
            <a:avLst>
              <a:gd name="adj" fmla="val 2928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3560" name="AutoShape 5">
            <a:extLst>
              <a:ext uri="{FF2B5EF4-FFF2-40B4-BE49-F238E27FC236}">
                <a16:creationId xmlns:a16="http://schemas.microsoft.com/office/drawing/2014/main" id="{F4D111C8-899E-4C4D-BCF8-D0AC5A4CB2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4876800"/>
            <a:ext cx="457200" cy="457200"/>
          </a:xfrm>
          <a:prstGeom prst="octagon">
            <a:avLst>
              <a:gd name="adj" fmla="val 2928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3561" name="AutoShape 6">
            <a:extLst>
              <a:ext uri="{FF2B5EF4-FFF2-40B4-BE49-F238E27FC236}">
                <a16:creationId xmlns:a16="http://schemas.microsoft.com/office/drawing/2014/main" id="{EA33CCCF-4E5D-4CF3-A951-90FE937EAD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5181600"/>
            <a:ext cx="457200" cy="457200"/>
          </a:xfrm>
          <a:prstGeom prst="octagon">
            <a:avLst>
              <a:gd name="adj" fmla="val 2928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3562" name="Oval 7">
            <a:extLst>
              <a:ext uri="{FF2B5EF4-FFF2-40B4-BE49-F238E27FC236}">
                <a16:creationId xmlns:a16="http://schemas.microsoft.com/office/drawing/2014/main" id="{85CF4C32-E4F3-4C39-85A3-2162A2763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038600"/>
            <a:ext cx="838200" cy="609600"/>
          </a:xfrm>
          <a:prstGeom prst="ellipse">
            <a:avLst/>
          </a:prstGeom>
          <a:solidFill>
            <a:srgbClr val="FFCC00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XI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3563" name="Oval 8">
            <a:extLst>
              <a:ext uri="{FF2B5EF4-FFF2-40B4-BE49-F238E27FC236}">
                <a16:creationId xmlns:a16="http://schemas.microsoft.com/office/drawing/2014/main" id="{10D216F0-ED03-463B-964F-A730310AA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181600"/>
            <a:ext cx="1447800" cy="60960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99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X/V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3564" name="Oval 9">
            <a:extLst>
              <a:ext uri="{FF2B5EF4-FFF2-40B4-BE49-F238E27FC236}">
                <a16:creationId xmlns:a16="http://schemas.microsoft.com/office/drawing/2014/main" id="{B4BCB75D-3F86-4EC7-9F9D-F7A461E27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419600"/>
            <a:ext cx="1447800" cy="6096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IX/VIII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3565" name="Oval 10">
            <a:extLst>
              <a:ext uri="{FF2B5EF4-FFF2-40B4-BE49-F238E27FC236}">
                <a16:creationId xmlns:a16="http://schemas.microsoft.com/office/drawing/2014/main" id="{111F7A32-7495-4D49-837A-683754FF8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209800"/>
            <a:ext cx="838200" cy="609600"/>
          </a:xfrm>
          <a:prstGeom prst="ellipse">
            <a:avLst/>
          </a:prstGeom>
          <a:solidFill>
            <a:srgbClr val="FFCC00">
              <a:alpha val="349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>
                <a:latin typeface="Times New Roman" panose="02020603050405020304" pitchFamily="18" charset="0"/>
              </a:rPr>
              <a:t>II</a:t>
            </a:r>
            <a:endParaRPr lang="en-US" altLang="sk-SK" sz="2400">
              <a:latin typeface="Times New Roman" panose="02020603050405020304" pitchFamily="18" charset="0"/>
            </a:endParaRPr>
          </a:p>
        </p:txBody>
      </p:sp>
      <p:sp>
        <p:nvSpPr>
          <p:cNvPr id="23566" name="AutoShape 11">
            <a:extLst>
              <a:ext uri="{FF2B5EF4-FFF2-40B4-BE49-F238E27FC236}">
                <a16:creationId xmlns:a16="http://schemas.microsoft.com/office/drawing/2014/main" id="{FB301A6F-0305-48E3-9814-5ED7FF635A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34000" y="2057400"/>
            <a:ext cx="457200" cy="457200"/>
          </a:xfrm>
          <a:prstGeom prst="sun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3567" name="AutoShape 12">
            <a:extLst>
              <a:ext uri="{FF2B5EF4-FFF2-40B4-BE49-F238E27FC236}">
                <a16:creationId xmlns:a16="http://schemas.microsoft.com/office/drawing/2014/main" id="{6FCD93D9-41FF-4D9E-B361-6F67784B09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3000" y="3962400"/>
            <a:ext cx="457200" cy="457200"/>
          </a:xfrm>
          <a:prstGeom prst="sun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3568" name="AutoShape 13">
            <a:extLst>
              <a:ext uri="{FF2B5EF4-FFF2-40B4-BE49-F238E27FC236}">
                <a16:creationId xmlns:a16="http://schemas.microsoft.com/office/drawing/2014/main" id="{EBBB5CDF-165E-469C-9B61-FDBA7F9582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10400" y="4191000"/>
            <a:ext cx="457200" cy="457200"/>
          </a:xfrm>
          <a:prstGeom prst="sun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81934" name="AutoShape 14">
            <a:extLst>
              <a:ext uri="{FF2B5EF4-FFF2-40B4-BE49-F238E27FC236}">
                <a16:creationId xmlns:a16="http://schemas.microsoft.com/office/drawing/2014/main" id="{0090EE73-858A-4539-AAFA-D08C7999A2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24800" y="5105400"/>
            <a:ext cx="457200" cy="457200"/>
          </a:xfrm>
          <a:prstGeom prst="sun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3570" name="AutoShape 15">
            <a:extLst>
              <a:ext uri="{FF2B5EF4-FFF2-40B4-BE49-F238E27FC236}">
                <a16:creationId xmlns:a16="http://schemas.microsoft.com/office/drawing/2014/main" id="{F9D85668-0C9B-41D8-A1C5-B6D981E77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576" y="2895600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>
              <a:alpha val="2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3571" name="AutoShape 16">
            <a:extLst>
              <a:ext uri="{FF2B5EF4-FFF2-40B4-BE49-F238E27FC236}">
                <a16:creationId xmlns:a16="http://schemas.microsoft.com/office/drawing/2014/main" id="{29BE7D00-AE49-4D5A-94ED-E0D5BACF50C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648201" y="2743200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>
              <a:alpha val="2784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3572" name="AutoShape 17">
            <a:extLst>
              <a:ext uri="{FF2B5EF4-FFF2-40B4-BE49-F238E27FC236}">
                <a16:creationId xmlns:a16="http://schemas.microsoft.com/office/drawing/2014/main" id="{C4F55CA3-40E1-4568-9E24-197BFD69A34E}"/>
              </a:ext>
            </a:extLst>
          </p:cNvPr>
          <p:cNvSpPr>
            <a:spLocks noChangeArrowheads="1"/>
          </p:cNvSpPr>
          <p:nvPr/>
        </p:nvSpPr>
        <p:spPr bwMode="auto">
          <a:xfrm rot="19107440">
            <a:off x="6069014" y="2444750"/>
            <a:ext cx="485775" cy="2133600"/>
          </a:xfrm>
          <a:prstGeom prst="downArrow">
            <a:avLst>
              <a:gd name="adj1" fmla="val 50000"/>
              <a:gd name="adj2" fmla="val 109804"/>
            </a:avLst>
          </a:prstGeom>
          <a:solidFill>
            <a:schemeClr val="accent1">
              <a:alpha val="2784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3573" name="AutoShape 18">
            <a:extLst>
              <a:ext uri="{FF2B5EF4-FFF2-40B4-BE49-F238E27FC236}">
                <a16:creationId xmlns:a16="http://schemas.microsoft.com/office/drawing/2014/main" id="{3603C2E1-3247-4650-914A-F0F52D402470}"/>
              </a:ext>
            </a:extLst>
          </p:cNvPr>
          <p:cNvSpPr>
            <a:spLocks noChangeArrowheads="1"/>
          </p:cNvSpPr>
          <p:nvPr/>
        </p:nvSpPr>
        <p:spPr bwMode="auto">
          <a:xfrm rot="3572823" flipV="1">
            <a:off x="2931319" y="2037557"/>
            <a:ext cx="814388" cy="3076575"/>
          </a:xfrm>
          <a:custGeom>
            <a:avLst/>
            <a:gdLst>
              <a:gd name="T0" fmla="*/ 810694223 w 21600"/>
              <a:gd name="T1" fmla="*/ 0 h 21600"/>
              <a:gd name="T2" fmla="*/ 810694223 w 21600"/>
              <a:gd name="T3" fmla="*/ 2147483646 h 21600"/>
              <a:gd name="T4" fmla="*/ 173490320 w 21600"/>
              <a:gd name="T5" fmla="*/ 2147483646 h 21600"/>
              <a:gd name="T6" fmla="*/ 1157674825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>
              <a:alpha val="2313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1939" name="AutoShape 19">
            <a:extLst>
              <a:ext uri="{FF2B5EF4-FFF2-40B4-BE49-F238E27FC236}">
                <a16:creationId xmlns:a16="http://schemas.microsoft.com/office/drawing/2014/main" id="{D9AA9027-D182-4B49-8CE6-921711A7CFEB}"/>
              </a:ext>
            </a:extLst>
          </p:cNvPr>
          <p:cNvSpPr>
            <a:spLocks noChangeArrowheads="1"/>
          </p:cNvSpPr>
          <p:nvPr/>
        </p:nvSpPr>
        <p:spPr bwMode="auto">
          <a:xfrm rot="20259965" flipV="1">
            <a:off x="7467600" y="1676400"/>
            <a:ext cx="762000" cy="3429000"/>
          </a:xfrm>
          <a:prstGeom prst="curvedLeftArrow">
            <a:avLst>
              <a:gd name="adj1" fmla="val 90000"/>
              <a:gd name="adj2" fmla="val 180000"/>
              <a:gd name="adj3" fmla="val 2958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81940" name="AutoShape 20">
            <a:extLst>
              <a:ext uri="{FF2B5EF4-FFF2-40B4-BE49-F238E27FC236}">
                <a16:creationId xmlns:a16="http://schemas.microsoft.com/office/drawing/2014/main" id="{1280ED7C-E656-42A4-A3BB-2CC250D51995}"/>
              </a:ext>
            </a:extLst>
          </p:cNvPr>
          <p:cNvSpPr>
            <a:spLocks noChangeArrowheads="1"/>
          </p:cNvSpPr>
          <p:nvPr/>
        </p:nvSpPr>
        <p:spPr bwMode="auto">
          <a:xfrm rot="2068738">
            <a:off x="7010401" y="4772026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3576" name="Oval 21">
            <a:extLst>
              <a:ext uri="{FF2B5EF4-FFF2-40B4-BE49-F238E27FC236}">
                <a16:creationId xmlns:a16="http://schemas.microsoft.com/office/drawing/2014/main" id="{E292AFF7-FFC7-4EE9-9233-AF2A11359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1430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1800">
                <a:latin typeface="Arial" panose="020B0604020202020204" pitchFamily="34" charset="0"/>
              </a:rPr>
              <a:t>vWf</a:t>
            </a:r>
            <a:endParaRPr lang="en-US" altLang="sk-SK" sz="1800">
              <a:latin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D37B36-59ED-47C1-B034-52C32386A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FBEDEA-332C-4929-BC3B-60774B71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03E6F-17F1-4285-AFFE-C5A0E978F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>
            <a:extLst>
              <a:ext uri="{FF2B5EF4-FFF2-40B4-BE49-F238E27FC236}">
                <a16:creationId xmlns:a16="http://schemas.microsoft.com/office/drawing/2014/main" id="{3621CBE0-6D92-466C-A1EA-82E8C2529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082043"/>
            <a:ext cx="6781800" cy="746760"/>
          </a:xfrm>
        </p:spPr>
        <p:txBody>
          <a:bodyPr/>
          <a:lstStyle/>
          <a:p>
            <a:pPr eaLnBrk="1" hangingPunct="1"/>
            <a:r>
              <a:rPr lang="sk-SK" altLang="sk-SK" b="1" dirty="0"/>
              <a:t>Amplification </a:t>
            </a:r>
            <a:r>
              <a:rPr lang="en-US" altLang="sk-SK" b="1" dirty="0"/>
              <a:t>&amp;</a:t>
            </a:r>
            <a:r>
              <a:rPr lang="sk-SK" altLang="sk-SK" b="1" dirty="0"/>
              <a:t> termination</a:t>
            </a:r>
            <a:endParaRPr lang="en-US" altLang="sk-SK" b="1" dirty="0"/>
          </a:p>
        </p:txBody>
      </p:sp>
      <p:sp>
        <p:nvSpPr>
          <p:cNvPr id="24582" name="Rectangle 3">
            <a:extLst>
              <a:ext uri="{FF2B5EF4-FFF2-40B4-BE49-F238E27FC236}">
                <a16:creationId xmlns:a16="http://schemas.microsoft.com/office/drawing/2014/main" id="{166743D3-50D2-4954-A9C8-97A479201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800" dirty="0"/>
              <a:t>Activation of thrombocytes, flip-flop of phospholipids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800" dirty="0"/>
              <a:t>Activation of XI – amplification loop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800" dirty="0"/>
              <a:t>Activation of IX and VIII </a:t>
            </a:r>
            <a:r>
              <a:rPr lang="sk-SK" altLang="sk-SK" sz="2800" dirty="0">
                <a:cs typeface="Times New Roman" panose="02020603050405020304" pitchFamily="18" charset="0"/>
              </a:rPr>
              <a:t>→</a:t>
            </a:r>
            <a:r>
              <a:rPr lang="sk-SK" altLang="sk-SK" sz="2800" dirty="0"/>
              <a:t> TENASE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800" dirty="0"/>
              <a:t>Tenase activates X and V – PROTHOROMBINASE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sk-SK" sz="2800" u="sng" dirty="0"/>
              <a:t>P</a:t>
            </a:r>
            <a:r>
              <a:rPr lang="sk-SK" altLang="sk-SK" sz="2800" u="sng" dirty="0"/>
              <a:t>roduction of huge amounts of thrombin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800" dirty="0"/>
              <a:t>Transformation of fibrinogen to fibrin </a:t>
            </a:r>
            <a:r>
              <a:rPr lang="sk-SK" altLang="sk-SK" sz="2800" dirty="0">
                <a:cs typeface="Times New Roman" panose="02020603050405020304" pitchFamily="18" charset="0"/>
              </a:rPr>
              <a:t>→ CLOT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800" dirty="0"/>
              <a:t>Formation of crosslinks in fibrin network (XIII) </a:t>
            </a:r>
            <a:r>
              <a:rPr lang="sk-SK" altLang="sk-SK" sz="2800" dirty="0">
                <a:cs typeface="Times New Roman" panose="02020603050405020304" pitchFamily="18" charset="0"/>
              </a:rPr>
              <a:t>→</a:t>
            </a:r>
            <a:r>
              <a:rPr lang="sk-SK" altLang="sk-SK" sz="2800" dirty="0"/>
              <a:t> STABLE CLOT</a:t>
            </a:r>
            <a:endParaRPr lang="en-US" altLang="sk-SK" sz="2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E466D3-6C01-4546-8ADE-5A19C5EE0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091EDC-5DB8-4A76-B03E-9D5EE6DD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6955D-1151-4395-BFC1-D4E8E5ED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>
            <a:extLst>
              <a:ext uri="{FF2B5EF4-FFF2-40B4-BE49-F238E27FC236}">
                <a16:creationId xmlns:a16="http://schemas.microsoft.com/office/drawing/2014/main" id="{3621CBE0-6D92-466C-A1EA-82E8C2529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082043"/>
            <a:ext cx="6781800" cy="746760"/>
          </a:xfrm>
        </p:spPr>
        <p:txBody>
          <a:bodyPr/>
          <a:lstStyle/>
          <a:p>
            <a:pPr eaLnBrk="1" hangingPunct="1"/>
            <a:r>
              <a:rPr lang="sk-SK" altLang="sk-SK" b="1" dirty="0"/>
              <a:t>Amplification </a:t>
            </a:r>
            <a:r>
              <a:rPr lang="en-US" altLang="sk-SK" b="1" dirty="0"/>
              <a:t>&amp;</a:t>
            </a:r>
            <a:r>
              <a:rPr lang="sk-SK" altLang="sk-SK" b="1" dirty="0"/>
              <a:t> termination</a:t>
            </a:r>
            <a:endParaRPr lang="en-US" altLang="sk-SK" b="1" dirty="0"/>
          </a:p>
        </p:txBody>
      </p:sp>
      <p:sp>
        <p:nvSpPr>
          <p:cNvPr id="24582" name="Rectangle 3">
            <a:extLst>
              <a:ext uri="{FF2B5EF4-FFF2-40B4-BE49-F238E27FC236}">
                <a16:creationId xmlns:a16="http://schemas.microsoft.com/office/drawing/2014/main" id="{166743D3-50D2-4954-A9C8-97A479201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800" dirty="0">
                <a:solidFill>
                  <a:schemeClr val="bg1">
                    <a:lumMod val="50000"/>
                  </a:schemeClr>
                </a:solidFill>
              </a:rPr>
              <a:t>Activation of thrombocytes, flip-flop of phospholipids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800" dirty="0">
                <a:solidFill>
                  <a:schemeClr val="bg1">
                    <a:lumMod val="50000"/>
                  </a:schemeClr>
                </a:solidFill>
              </a:rPr>
              <a:t>Activation of XI – amplification loop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800" dirty="0">
                <a:solidFill>
                  <a:schemeClr val="bg1">
                    <a:lumMod val="50000"/>
                  </a:schemeClr>
                </a:solidFill>
              </a:rPr>
              <a:t>Activation of IX and VIII </a:t>
            </a:r>
            <a:r>
              <a:rPr lang="sk-SK" altLang="sk-SK" sz="2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→</a:t>
            </a:r>
            <a:r>
              <a:rPr lang="sk-SK" altLang="sk-SK" sz="2800" dirty="0">
                <a:solidFill>
                  <a:schemeClr val="bg1">
                    <a:lumMod val="50000"/>
                  </a:schemeClr>
                </a:solidFill>
              </a:rPr>
              <a:t> TENASE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800" dirty="0">
                <a:solidFill>
                  <a:schemeClr val="bg1">
                    <a:lumMod val="50000"/>
                  </a:schemeClr>
                </a:solidFill>
              </a:rPr>
              <a:t>Tenase activates X and V – PROTHOROMBINASE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sk-SK" sz="2800" u="sng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sk-SK" altLang="sk-SK" sz="2800" u="sng" dirty="0">
                <a:solidFill>
                  <a:schemeClr val="bg1">
                    <a:lumMod val="50000"/>
                  </a:schemeClr>
                </a:solidFill>
              </a:rPr>
              <a:t>roduction of huge amounts of thrombin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800" dirty="0">
                <a:solidFill>
                  <a:schemeClr val="bg1">
                    <a:lumMod val="50000"/>
                  </a:schemeClr>
                </a:solidFill>
              </a:rPr>
              <a:t>Transformation of fibrinogen to fibrin </a:t>
            </a:r>
            <a:r>
              <a:rPr lang="sk-SK" altLang="sk-SK" sz="2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→ CLOT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800" dirty="0">
                <a:solidFill>
                  <a:schemeClr val="bg1">
                    <a:lumMod val="50000"/>
                  </a:schemeClr>
                </a:solidFill>
              </a:rPr>
              <a:t>Formation of crosslinks in fibrin network (XIII) </a:t>
            </a:r>
            <a:r>
              <a:rPr lang="sk-SK" altLang="sk-SK" sz="2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→</a:t>
            </a:r>
            <a:r>
              <a:rPr lang="sk-SK" altLang="sk-SK" sz="2800" dirty="0">
                <a:solidFill>
                  <a:schemeClr val="bg1">
                    <a:lumMod val="50000"/>
                  </a:schemeClr>
                </a:solidFill>
              </a:rPr>
              <a:t> STABLE CLOT</a:t>
            </a:r>
            <a:endParaRPr lang="en-US" altLang="sk-SK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E466D3-6C01-4546-8ADE-5A19C5EE0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091EDC-5DB8-4A76-B03E-9D5EE6DD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6955D-1151-4395-BFC1-D4E8E5ED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6FAFAC-E0C9-4719-ABA8-A6E612D78051}"/>
              </a:ext>
            </a:extLst>
          </p:cNvPr>
          <p:cNvSpPr/>
          <p:nvPr/>
        </p:nvSpPr>
        <p:spPr>
          <a:xfrm>
            <a:off x="1715711" y="2967335"/>
            <a:ext cx="87606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is a very complicated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nonlinear  system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797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>
            <a:extLst>
              <a:ext uri="{FF2B5EF4-FFF2-40B4-BE49-F238E27FC236}">
                <a16:creationId xmlns:a16="http://schemas.microsoft.com/office/drawing/2014/main" id="{FCB9D387-218E-4FCF-A8EF-CB9AD188B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74221"/>
            <a:ext cx="6781800" cy="685800"/>
          </a:xfrm>
        </p:spPr>
        <p:txBody>
          <a:bodyPr/>
          <a:lstStyle/>
          <a:p>
            <a:pPr eaLnBrk="1" hangingPunct="1"/>
            <a:r>
              <a:rPr lang="en-US" altLang="sk-SK" b="1" dirty="0"/>
              <a:t>Rev</a:t>
            </a:r>
            <a:r>
              <a:rPr lang="sk-SK" altLang="sk-SK" b="1" dirty="0"/>
              <a:t>ision of „contact“ system</a:t>
            </a:r>
            <a:endParaRPr lang="en-US" altLang="sk-SK" b="1" dirty="0"/>
          </a:p>
        </p:txBody>
      </p:sp>
      <p:sp>
        <p:nvSpPr>
          <p:cNvPr id="25606" name="Rectangle 3">
            <a:extLst>
              <a:ext uri="{FF2B5EF4-FFF2-40B4-BE49-F238E27FC236}">
                <a16:creationId xmlns:a16="http://schemas.microsoft.com/office/drawing/2014/main" id="{454401ED-5BBC-4365-871F-9F155F792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696200" cy="36576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sk-SK" altLang="sk-SK" sz="2800" dirty="0"/>
              <a:t>John Hageman (deficiency of XII) died in 1968 on thrombembolic disease after a trauma</a:t>
            </a:r>
          </a:p>
          <a:p>
            <a:pPr marL="0" indent="0" eaLnBrk="1" hangingPunct="1">
              <a:buNone/>
            </a:pPr>
            <a:r>
              <a:rPr lang="sk-SK" altLang="sk-SK" sz="2800" i="1" dirty="0"/>
              <a:t>He probably did not read the textbooks of physiology</a:t>
            </a:r>
            <a:r>
              <a:rPr lang="en-US" altLang="sk-SK" sz="2800" i="1" dirty="0"/>
              <a:t>!</a:t>
            </a:r>
            <a:endParaRPr lang="sk-SK" altLang="sk-SK" sz="2800" i="1" dirty="0"/>
          </a:p>
          <a:p>
            <a:pPr marL="0" indent="0" eaLnBrk="1" hangingPunct="1">
              <a:buNone/>
            </a:pPr>
            <a:r>
              <a:rPr lang="en-US" altLang="sk-SK" sz="2800" dirty="0"/>
              <a:t>According to current opinion the system has rather </a:t>
            </a:r>
            <a:r>
              <a:rPr lang="en-US" altLang="sk-SK" sz="2800" dirty="0" err="1"/>
              <a:t>nonhaemostatic</a:t>
            </a:r>
            <a:r>
              <a:rPr lang="en-US" altLang="sk-SK" sz="2800" dirty="0"/>
              <a:t> functions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550A5-1139-4C6D-9BAE-718423EE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8B5C44-398E-41FA-B535-8F06B3CFF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602B9-9926-4FFA-972F-F302F9A22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>
            <a:extLst>
              <a:ext uri="{FF2B5EF4-FFF2-40B4-BE49-F238E27FC236}">
                <a16:creationId xmlns:a16="http://schemas.microsoft.com/office/drawing/2014/main" id="{3A602FBA-92D4-4436-AD17-DF43A107B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sk-SK" b="1" dirty="0"/>
              <a:t>Structure of fibrinogen</a:t>
            </a:r>
          </a:p>
        </p:txBody>
      </p:sp>
      <p:pic>
        <p:nvPicPr>
          <p:cNvPr id="26630" name="Picture 3" descr="prvy_obr">
            <a:extLst>
              <a:ext uri="{FF2B5EF4-FFF2-40B4-BE49-F238E27FC236}">
                <a16:creationId xmlns:a16="http://schemas.microsoft.com/office/drawing/2014/main" id="{362F6CE3-F33F-4E97-889C-B21596726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4" y="2405064"/>
            <a:ext cx="63658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4">
            <a:extLst>
              <a:ext uri="{FF2B5EF4-FFF2-40B4-BE49-F238E27FC236}">
                <a16:creationId xmlns:a16="http://schemas.microsoft.com/office/drawing/2014/main" id="{B285AD79-0295-4D86-9B4B-45658AB27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495800"/>
            <a:ext cx="502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k-SK" sz="2400">
                <a:latin typeface="Arial" panose="020B0604020202020204" pitchFamily="34" charset="0"/>
              </a:rPr>
              <a:t>6 chains, 2* </a:t>
            </a:r>
            <a:r>
              <a:rPr lang="cs-CZ" altLang="sk-SK" sz="2400">
                <a:latin typeface="Symbol" panose="05050102010706020507" pitchFamily="18" charset="2"/>
              </a:rPr>
              <a:t>a, b</a:t>
            </a:r>
            <a:r>
              <a:rPr lang="en-US" altLang="sk-SK" sz="2400">
                <a:latin typeface="Symbol" panose="05050102010706020507" pitchFamily="18" charset="2"/>
              </a:rPr>
              <a:t>,</a:t>
            </a:r>
            <a:r>
              <a:rPr lang="cs-CZ" altLang="sk-SK" sz="2400">
                <a:latin typeface="Symbol" panose="05050102010706020507" pitchFamily="18" charset="2"/>
              </a:rPr>
              <a:t> g</a:t>
            </a:r>
            <a:endParaRPr lang="en-US" altLang="sk-SK" sz="2400">
              <a:latin typeface="Symbol" panose="05050102010706020507" pitchFamily="18" charset="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sk-SK" sz="2400">
                <a:latin typeface="Arial" panose="020B0604020202020204" pitchFamily="34" charset="0"/>
              </a:rPr>
              <a:t>Proteolytic removal of peptides A,B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sk-SK" sz="2400">
                <a:latin typeface="Arial" panose="020B0604020202020204" pitchFamily="34" charset="0"/>
              </a:rPr>
              <a:t>Polymerisation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3A4481-71AF-4D0A-B3C1-1BFF267FA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BF91F-D636-43E8-B2EF-7892342D6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66FD6-BD4C-44C8-8E8E-CF2854BF8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>
            <a:extLst>
              <a:ext uri="{FF2B5EF4-FFF2-40B4-BE49-F238E27FC236}">
                <a16:creationId xmlns:a16="http://schemas.microsoft.com/office/drawing/2014/main" id="{0C4BECA3-2285-49E5-B2FF-B2C82371C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sk-SK" b="1" dirty="0"/>
              <a:t>Polymerisation of fibrinogen</a:t>
            </a:r>
          </a:p>
        </p:txBody>
      </p:sp>
      <p:pic>
        <p:nvPicPr>
          <p:cNvPr id="27654" name="Picture 3" descr="druhy_obr">
            <a:extLst>
              <a:ext uri="{FF2B5EF4-FFF2-40B4-BE49-F238E27FC236}">
                <a16:creationId xmlns:a16="http://schemas.microsoft.com/office/drawing/2014/main" id="{5B65586F-EA4C-4940-BE40-A631D4A41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66" y="2056004"/>
            <a:ext cx="62611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73052E-465F-4DC7-89FA-B4DB0EF2E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83ED1B-C8A0-4F19-A4E8-BC481CFBE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06058-7709-4785-A842-8BA68787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20A5FF-6781-4F02-A478-7BC664C3ABCE}"/>
              </a:ext>
            </a:extLst>
          </p:cNvPr>
          <p:cNvSpPr txBox="1"/>
          <p:nvPr/>
        </p:nvSpPr>
        <p:spPr>
          <a:xfrm>
            <a:off x="8403336" y="1225296"/>
            <a:ext cx="2651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“holes” in the middle</a:t>
            </a:r>
          </a:p>
          <a:p>
            <a:pPr algn="ctr"/>
            <a:r>
              <a:rPr lang="en-US" sz="2000" dirty="0"/>
              <a:t>+</a:t>
            </a:r>
          </a:p>
          <a:p>
            <a:pPr algn="ctr"/>
            <a:r>
              <a:rPr lang="en-US" sz="2000" dirty="0"/>
              <a:t>“pegs” at the ends</a:t>
            </a:r>
          </a:p>
          <a:p>
            <a:pPr algn="ctr"/>
            <a:r>
              <a:rPr lang="en-US" sz="2000" dirty="0"/>
              <a:t>of adjacent molecules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Polymer network</a:t>
            </a:r>
          </a:p>
          <a:p>
            <a:pPr algn="ctr"/>
            <a:endParaRPr lang="en-US" sz="2000" dirty="0"/>
          </a:p>
          <a:p>
            <a:pPr algn="ctr"/>
            <a:r>
              <a:rPr lang="en-US" sz="2000" i="1" dirty="0"/>
              <a:t>In reality electrostatic</a:t>
            </a:r>
          </a:p>
          <a:p>
            <a:pPr algn="ctr"/>
            <a:r>
              <a:rPr lang="en-US" sz="2000" i="1" dirty="0"/>
              <a:t>interactions</a:t>
            </a:r>
            <a:endParaRPr lang="sk-SK" sz="2000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>
            <a:extLst>
              <a:ext uri="{FF2B5EF4-FFF2-40B4-BE49-F238E27FC236}">
                <a16:creationId xmlns:a16="http://schemas.microsoft.com/office/drawing/2014/main" id="{86C5445F-0AE4-4DB8-AED5-50DE12B7CA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642594"/>
            <a:ext cx="10058400" cy="696349"/>
          </a:xfrm>
        </p:spPr>
        <p:txBody>
          <a:bodyPr/>
          <a:lstStyle/>
          <a:p>
            <a:pPr eaLnBrk="1" hangingPunct="1"/>
            <a:r>
              <a:rPr lang="en-US" altLang="sk-SK" b="1" dirty="0" err="1"/>
              <a:t>Stabilisation</a:t>
            </a:r>
            <a:r>
              <a:rPr lang="en-US" altLang="sk-SK" b="1" dirty="0"/>
              <a:t> of fibrin and fibrinolysis</a:t>
            </a:r>
          </a:p>
        </p:txBody>
      </p:sp>
      <p:pic>
        <p:nvPicPr>
          <p:cNvPr id="28678" name="Picture 3" descr="trombophilia">
            <a:extLst>
              <a:ext uri="{FF2B5EF4-FFF2-40B4-BE49-F238E27FC236}">
                <a16:creationId xmlns:a16="http://schemas.microsoft.com/office/drawing/2014/main" id="{C6C1E3A5-9339-49A9-BCF6-BCDA5A47D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"/>
          <a:stretch/>
        </p:blipFill>
        <p:spPr bwMode="auto">
          <a:xfrm>
            <a:off x="3786188" y="1821615"/>
            <a:ext cx="4291012" cy="418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A3A183-E810-4D35-A4CA-E9932A4F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241F44-9F8B-4E4C-BB88-B58420F40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811E4-2820-453E-BCA7-FAA19289B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59A88-8038-4A08-93A8-C2E32495B0FD}"/>
              </a:ext>
            </a:extLst>
          </p:cNvPr>
          <p:cNvSpPr txBox="1"/>
          <p:nvPr/>
        </p:nvSpPr>
        <p:spPr>
          <a:xfrm>
            <a:off x="9091749" y="1846217"/>
            <a:ext cx="243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Fa</a:t>
            </a:r>
            <a:r>
              <a:rPr lang="en-US" dirty="0"/>
              <a:t>c</a:t>
            </a:r>
            <a:r>
              <a:rPr lang="sk-SK" dirty="0"/>
              <a:t>tor XIII</a:t>
            </a:r>
            <a:r>
              <a:rPr lang="en-US" dirty="0"/>
              <a:t> makes very strong c</a:t>
            </a:r>
            <a:r>
              <a:rPr lang="sk-SK" dirty="0"/>
              <a:t>ovalent</a:t>
            </a:r>
            <a:r>
              <a:rPr lang="en-US" dirty="0"/>
              <a:t> bonds between “D” parts of </a:t>
            </a:r>
            <a:r>
              <a:rPr lang="sk-SK" dirty="0"/>
              <a:t>fibr</a:t>
            </a:r>
            <a:r>
              <a:rPr lang="en-US" dirty="0" err="1"/>
              <a:t>i</a:t>
            </a:r>
            <a:r>
              <a:rPr lang="sk-SK" dirty="0"/>
              <a:t>n</a:t>
            </a:r>
          </a:p>
          <a:p>
            <a:endParaRPr lang="sk-SK" dirty="0"/>
          </a:p>
          <a:p>
            <a:r>
              <a:rPr lang="en-US" dirty="0"/>
              <a:t>These are not dissolved by plasmin, </a:t>
            </a:r>
          </a:p>
          <a:p>
            <a:r>
              <a:rPr lang="sk-SK" dirty="0"/>
              <a:t>T</a:t>
            </a:r>
            <a:r>
              <a:rPr lang="en-US" dirty="0"/>
              <a:t>h</a:t>
            </a:r>
            <a:r>
              <a:rPr lang="sk-SK" dirty="0"/>
              <a:t>e D-DIM</a:t>
            </a:r>
            <a:r>
              <a:rPr lang="en-US" dirty="0"/>
              <a:t>E</a:t>
            </a:r>
            <a:r>
              <a:rPr lang="sk-SK" dirty="0"/>
              <a:t>R</a:t>
            </a:r>
            <a:r>
              <a:rPr lang="en-US" dirty="0"/>
              <a:t>S</a:t>
            </a:r>
          </a:p>
          <a:p>
            <a:r>
              <a:rPr lang="en-US" dirty="0"/>
              <a:t>are important markers of fibrinolysis</a:t>
            </a:r>
            <a:endParaRPr lang="sk-SK" dirty="0"/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0F5263A4-E632-48CB-A42E-CD22AC9CEE25}"/>
              </a:ext>
            </a:extLst>
          </p:cNvPr>
          <p:cNvSpPr/>
          <p:nvPr/>
        </p:nvSpPr>
        <p:spPr>
          <a:xfrm>
            <a:off x="5468113" y="4197099"/>
            <a:ext cx="1116000" cy="432000"/>
          </a:xfrm>
          <a:prstGeom prst="donu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0B5E0-B23E-42B6-AACC-E018A7B4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000" dirty="0"/>
              <a:t>Disorders of haemostasis </a:t>
            </a:r>
            <a:br>
              <a:rPr lang="sk-SK" sz="4000" dirty="0"/>
            </a:br>
            <a:r>
              <a:rPr lang="sk-SK" sz="4000" dirty="0"/>
              <a:t>II</a:t>
            </a:r>
            <a:br>
              <a:rPr lang="sk-SK" sz="4000" dirty="0"/>
            </a:br>
            <a:br>
              <a:rPr lang="sk-SK" sz="4000" dirty="0"/>
            </a:br>
            <a:r>
              <a:rPr lang="sk-SK" sz="4000" dirty="0"/>
              <a:t>repetition of ph</a:t>
            </a:r>
            <a:r>
              <a:rPr lang="hu-HU" sz="4000" dirty="0"/>
              <a:t>ysiology</a:t>
            </a:r>
            <a:br>
              <a:rPr lang="hu-HU" sz="4000" dirty="0"/>
            </a:br>
            <a:r>
              <a:rPr lang="hu-HU" sz="3600" dirty="0"/>
              <a:t>the anticoagulant and fibrinolytic system</a:t>
            </a:r>
            <a:endParaRPr lang="sk-SK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698C0-B2A9-49B2-8B6B-B11C5956F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E985F-9FB4-485F-A89F-7FDDF4E36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80F29-7444-4831-9C3C-4AEAF34E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75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>
            <a:extLst>
              <a:ext uri="{FF2B5EF4-FFF2-40B4-BE49-F238E27FC236}">
                <a16:creationId xmlns:a16="http://schemas.microsoft.com/office/drawing/2014/main" id="{AF98270B-FBDB-44F4-AE10-F41E71734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907869"/>
            <a:ext cx="6934200" cy="685800"/>
          </a:xfrm>
        </p:spPr>
        <p:txBody>
          <a:bodyPr/>
          <a:lstStyle/>
          <a:p>
            <a:pPr algn="ctr" eaLnBrk="1" hangingPunct="1"/>
            <a:r>
              <a:rPr lang="sk-SK" altLang="sk-SK" sz="3600" b="1" dirty="0"/>
              <a:t>Anti</a:t>
            </a:r>
            <a:r>
              <a:rPr lang="en-US" altLang="sk-SK" sz="3600" b="1" dirty="0"/>
              <a:t>c</a:t>
            </a:r>
            <a:r>
              <a:rPr lang="sk-SK" altLang="sk-SK" sz="3600" b="1" dirty="0"/>
              <a:t>oagulan</a:t>
            </a:r>
            <a:r>
              <a:rPr lang="en-US" altLang="sk-SK" sz="3600" b="1" dirty="0"/>
              <a:t>t</a:t>
            </a:r>
            <a:r>
              <a:rPr lang="sk-SK" altLang="sk-SK" sz="3600" b="1" dirty="0"/>
              <a:t> syst</a:t>
            </a:r>
            <a:r>
              <a:rPr lang="en-US" altLang="sk-SK" sz="3600" b="1" dirty="0"/>
              <a:t>e</a:t>
            </a:r>
            <a:r>
              <a:rPr lang="sk-SK" altLang="sk-SK" sz="3600" b="1" dirty="0"/>
              <a:t>m</a:t>
            </a:r>
            <a:endParaRPr lang="en-US" altLang="sk-SK" sz="3600" b="1" dirty="0"/>
          </a:p>
        </p:txBody>
      </p:sp>
      <p:sp>
        <p:nvSpPr>
          <p:cNvPr id="31750" name="Rectangle 3">
            <a:extLst>
              <a:ext uri="{FF2B5EF4-FFF2-40B4-BE49-F238E27FC236}">
                <a16:creationId xmlns:a16="http://schemas.microsoft.com/office/drawing/2014/main" id="{F7D8858D-834C-44EC-A27B-117EEB646B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sk-SK" altLang="sk-SK" sz="2800" dirty="0"/>
              <a:t>T</a:t>
            </a:r>
            <a:r>
              <a:rPr lang="en-US" altLang="sk-SK" sz="2800" dirty="0"/>
              <a:t>H</a:t>
            </a:r>
            <a:r>
              <a:rPr lang="sk-SK" altLang="sk-SK" sz="2800" dirty="0"/>
              <a:t>R</a:t>
            </a:r>
            <a:r>
              <a:rPr lang="en-US" altLang="sk-SK" sz="2800" dirty="0"/>
              <a:t>EE </a:t>
            </a:r>
            <a:r>
              <a:rPr lang="sk-SK" altLang="sk-SK" sz="2800" dirty="0"/>
              <a:t> </a:t>
            </a:r>
            <a:r>
              <a:rPr lang="en-US" altLang="sk-SK" sz="2800" dirty="0"/>
              <a:t>POSSIBILITIES OF </a:t>
            </a:r>
            <a:r>
              <a:rPr lang="sk-SK" altLang="sk-SK" sz="2800" dirty="0"/>
              <a:t>NEGAT</a:t>
            </a:r>
            <a:r>
              <a:rPr lang="en-US" altLang="sk-SK" sz="2800" dirty="0"/>
              <a:t>I</a:t>
            </a:r>
            <a:r>
              <a:rPr lang="sk-SK" altLang="sk-SK" sz="2800" dirty="0"/>
              <a:t>VE REGUL</a:t>
            </a:r>
            <a:r>
              <a:rPr lang="en-US" altLang="sk-SK" sz="2800" dirty="0"/>
              <a:t>ATION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sk-SK" sz="2000" dirty="0"/>
              <a:t>IN PHYSIOLOGICAL CONDITIONS EQUILIBRIUM “PRO” AND “ANTI”</a:t>
            </a:r>
            <a:endParaRPr lang="sk-SK" altLang="sk-SK" sz="2000" dirty="0"/>
          </a:p>
          <a:p>
            <a:pPr marL="0" indent="0" eaLnBrk="1" hangingPunct="1">
              <a:buNone/>
            </a:pPr>
            <a:r>
              <a:rPr lang="en-US" altLang="sk-SK" sz="2800" dirty="0"/>
              <a:t>I. </a:t>
            </a:r>
            <a:r>
              <a:rPr lang="sk-SK" altLang="sk-SK" sz="2800" dirty="0"/>
              <a:t>Serpin</a:t>
            </a:r>
            <a:r>
              <a:rPr lang="en-US" altLang="sk-SK" sz="2800" dirty="0"/>
              <a:t>s</a:t>
            </a:r>
            <a:r>
              <a:rPr lang="sk-SK" altLang="sk-SK" sz="2800" dirty="0"/>
              <a:t> – inhibitor</a:t>
            </a:r>
            <a:r>
              <a:rPr lang="en-US" altLang="sk-SK" sz="2800" dirty="0"/>
              <a:t>s</a:t>
            </a:r>
            <a:r>
              <a:rPr lang="sk-SK" altLang="sk-SK" sz="2800" dirty="0"/>
              <a:t> </a:t>
            </a:r>
            <a:r>
              <a:rPr lang="en-US" altLang="sk-SK" sz="2800" dirty="0"/>
              <a:t>of </a:t>
            </a:r>
            <a:r>
              <a:rPr lang="sk-SK" altLang="sk-SK" sz="2800" dirty="0"/>
              <a:t>prote</a:t>
            </a:r>
            <a:r>
              <a:rPr lang="en-US" altLang="sk-SK" sz="2800" dirty="0" err="1"/>
              <a:t>ases</a:t>
            </a:r>
            <a:endParaRPr lang="sk-SK" altLang="sk-SK" sz="2800" dirty="0"/>
          </a:p>
          <a:p>
            <a:pPr marL="274320" lvl="1" indent="0" eaLnBrk="1" hangingPunct="1">
              <a:buNone/>
            </a:pPr>
            <a:r>
              <a:rPr lang="sk-SK" altLang="sk-SK" sz="2400" dirty="0"/>
              <a:t>Inhibitor </a:t>
            </a:r>
            <a:r>
              <a:rPr lang="en-US" altLang="sk-SK" sz="2400" dirty="0"/>
              <a:t>of </a:t>
            </a:r>
            <a:r>
              <a:rPr lang="sk-SK" altLang="sk-SK" sz="2400" dirty="0"/>
              <a:t>ini</a:t>
            </a:r>
            <a:r>
              <a:rPr lang="en-US" altLang="sk-SK" sz="2400" dirty="0" err="1"/>
              <a:t>tiation</a:t>
            </a:r>
            <a:r>
              <a:rPr lang="en-US" altLang="sk-SK" sz="2400" dirty="0"/>
              <a:t> -</a:t>
            </a:r>
            <a:r>
              <a:rPr lang="sk-SK" altLang="sk-SK" sz="2400" dirty="0"/>
              <a:t> TFPI</a:t>
            </a:r>
          </a:p>
          <a:p>
            <a:pPr marL="274320" lvl="1" indent="0" eaLnBrk="1" hangingPunct="1">
              <a:buNone/>
            </a:pPr>
            <a:r>
              <a:rPr lang="sk-SK" altLang="sk-SK" sz="2400" dirty="0"/>
              <a:t>Antithrombin (III)</a:t>
            </a:r>
          </a:p>
          <a:p>
            <a:pPr marL="0" indent="0" eaLnBrk="1" hangingPunct="1">
              <a:buNone/>
            </a:pPr>
            <a:r>
              <a:rPr lang="en-US" altLang="sk-SK" sz="2800" dirty="0"/>
              <a:t>II. </a:t>
            </a:r>
            <a:r>
              <a:rPr lang="sk-SK" altLang="sk-SK" sz="2800" dirty="0"/>
              <a:t>Protein C </a:t>
            </a:r>
            <a:r>
              <a:rPr lang="en-US" altLang="sk-SK" sz="2800" dirty="0"/>
              <a:t>together with</a:t>
            </a:r>
            <a:r>
              <a:rPr lang="sk-SK" altLang="sk-SK" sz="2800" dirty="0"/>
              <a:t> S </a:t>
            </a:r>
            <a:r>
              <a:rPr lang="en-US" altLang="sk-SK" sz="2800" dirty="0"/>
              <a:t> are the most important </a:t>
            </a:r>
            <a:r>
              <a:rPr lang="sk-SK" altLang="sk-SK" sz="2800" dirty="0"/>
              <a:t>inhib</a:t>
            </a:r>
            <a:r>
              <a:rPr lang="en-US" altLang="sk-SK" sz="2800" dirty="0" err="1"/>
              <a:t>itors</a:t>
            </a:r>
            <a:r>
              <a:rPr lang="en-US" altLang="sk-SK" sz="2800" dirty="0"/>
              <a:t> of </a:t>
            </a:r>
            <a:r>
              <a:rPr lang="sk-SK" altLang="sk-SK" sz="2800" dirty="0"/>
              <a:t>amplifi</a:t>
            </a:r>
            <a:r>
              <a:rPr lang="en-US" altLang="sk-SK" sz="2800" dirty="0"/>
              <a:t>cation</a:t>
            </a:r>
            <a:r>
              <a:rPr lang="sk-SK" altLang="sk-SK" sz="2800" dirty="0"/>
              <a:t> – proteolytic degrad</a:t>
            </a:r>
            <a:r>
              <a:rPr lang="en-US" altLang="sk-SK" sz="2800" dirty="0"/>
              <a:t>a</a:t>
            </a:r>
            <a:r>
              <a:rPr lang="sk-SK" altLang="sk-SK" sz="2800" dirty="0"/>
              <a:t>tion </a:t>
            </a:r>
            <a:r>
              <a:rPr lang="en-US" altLang="sk-SK" sz="2800" dirty="0"/>
              <a:t>of </a:t>
            </a:r>
            <a:r>
              <a:rPr lang="sk-SK" altLang="sk-SK" sz="2800" dirty="0"/>
              <a:t>V a</a:t>
            </a:r>
            <a:r>
              <a:rPr lang="en-US" altLang="sk-SK" sz="2800" dirty="0" err="1"/>
              <a:t>nd</a:t>
            </a:r>
            <a:r>
              <a:rPr lang="sk-SK" altLang="sk-SK" sz="2800" dirty="0"/>
              <a:t> VIII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800" dirty="0"/>
              <a:t>III. Blo</a:t>
            </a:r>
            <a:r>
              <a:rPr lang="en-US" altLang="sk-SK" sz="2800" dirty="0"/>
              <a:t>c</a:t>
            </a:r>
            <a:r>
              <a:rPr lang="sk-SK" altLang="sk-SK" sz="2800" dirty="0"/>
              <a:t>k</a:t>
            </a:r>
            <a:r>
              <a:rPr lang="en-US" altLang="sk-SK" sz="2800" dirty="0"/>
              <a:t>a</a:t>
            </a:r>
            <a:r>
              <a:rPr lang="sk-SK" altLang="sk-SK" sz="2800" dirty="0"/>
              <a:t>d</a:t>
            </a:r>
            <a:r>
              <a:rPr lang="en-US" altLang="sk-SK" sz="2800" dirty="0"/>
              <a:t>e of </a:t>
            </a:r>
            <a:r>
              <a:rPr lang="en-US" altLang="sk-SK" sz="2800" dirty="0" err="1"/>
              <a:t>ph</a:t>
            </a:r>
            <a:r>
              <a:rPr lang="sk-SK" altLang="sk-SK" sz="2800" dirty="0"/>
              <a:t>ospholipid</a:t>
            </a:r>
            <a:r>
              <a:rPr lang="en-US" altLang="sk-SK" sz="2800" dirty="0"/>
              <a:t>s on platelet membrane</a:t>
            </a:r>
            <a:r>
              <a:rPr lang="sk-SK" altLang="sk-SK" sz="2800" dirty="0"/>
              <a:t> – anexin V</a:t>
            </a:r>
          </a:p>
          <a:p>
            <a:pPr eaLnBrk="1" hangingPunct="1">
              <a:lnSpc>
                <a:spcPct val="90000"/>
              </a:lnSpc>
            </a:pPr>
            <a:endParaRPr lang="en-US" altLang="sk-SK" sz="2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E2C46-628E-4215-A605-AEFD89172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03BCBA-EAB1-47C1-9ACD-6ADB63A29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F43B8-3827-4116-A6FA-9E5BF06A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8161A-437D-43DD-B15B-2FC66A4A5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18308"/>
            <a:ext cx="10058400" cy="972747"/>
          </a:xfrm>
        </p:spPr>
        <p:txBody>
          <a:bodyPr/>
          <a:lstStyle/>
          <a:p>
            <a:r>
              <a:rPr lang="en-US" dirty="0"/>
              <a:t>Disorders of </a:t>
            </a:r>
            <a:r>
              <a:rPr lang="en-US" dirty="0" err="1"/>
              <a:t>haemostasis</a:t>
            </a:r>
            <a:r>
              <a:rPr lang="en-US" dirty="0"/>
              <a:t>, general overview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E6072-A907-4B4E-BB01-E2085B159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777" y="1698171"/>
            <a:ext cx="10132423" cy="42545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HAEMORRHAGIC DIATHESIS (BLEEDING) </a:t>
            </a:r>
          </a:p>
          <a:p>
            <a:pPr marL="0" indent="0">
              <a:buNone/>
            </a:pPr>
            <a:r>
              <a:rPr lang="en-US" sz="1800" dirty="0"/>
              <a:t>	(inherited and acquired)</a:t>
            </a:r>
          </a:p>
          <a:p>
            <a:pPr marL="0" indent="0">
              <a:buNone/>
            </a:pPr>
            <a:r>
              <a:rPr lang="en-US" sz="1800" dirty="0"/>
              <a:t>	Coagulation disorders (</a:t>
            </a:r>
            <a:r>
              <a:rPr lang="en-US" sz="1800" dirty="0" err="1"/>
              <a:t>haemophilia</a:t>
            </a:r>
            <a:r>
              <a:rPr lang="en-US" sz="1800" dirty="0"/>
              <a:t>, von Willebrand disease and others</a:t>
            </a:r>
          </a:p>
          <a:p>
            <a:pPr marL="0" indent="0">
              <a:buNone/>
            </a:pPr>
            <a:r>
              <a:rPr lang="en-US" sz="1800" dirty="0"/>
              <a:t>	Platelet disorders (thrombocytopenia, thrombocytopathies)</a:t>
            </a:r>
          </a:p>
          <a:p>
            <a:pPr marL="0" indent="0">
              <a:buNone/>
            </a:pPr>
            <a:r>
              <a:rPr lang="en-US" sz="1800" dirty="0"/>
              <a:t>	Disorders of the vessel wall (vascular purpuras)</a:t>
            </a:r>
          </a:p>
          <a:p>
            <a:pPr marL="0" indent="0">
              <a:buNone/>
            </a:pPr>
            <a:r>
              <a:rPr lang="en-US" sz="1800" dirty="0"/>
              <a:t>DISSEMINATED INTRAVASCULAR COAGULATION</a:t>
            </a:r>
          </a:p>
          <a:p>
            <a:pPr marL="0" indent="0">
              <a:buNone/>
            </a:pPr>
            <a:r>
              <a:rPr lang="en-US" sz="1800" dirty="0"/>
              <a:t>THROMBOSIS, EMBOLISM</a:t>
            </a:r>
          </a:p>
          <a:p>
            <a:pPr marL="0" indent="0">
              <a:buNone/>
            </a:pPr>
            <a:r>
              <a:rPr lang="en-US" sz="1800" dirty="0"/>
              <a:t>	Factor V Leiden and other hereditary forms of thrombophilia</a:t>
            </a:r>
          </a:p>
          <a:p>
            <a:pPr marL="0" indent="0">
              <a:buNone/>
            </a:pPr>
            <a:r>
              <a:rPr lang="en-US" sz="1800" dirty="0"/>
              <a:t>	Venous thromboembolism</a:t>
            </a:r>
          </a:p>
          <a:p>
            <a:pPr marL="0" indent="0">
              <a:buNone/>
            </a:pPr>
            <a:r>
              <a:rPr lang="en-US" sz="1800" dirty="0"/>
              <a:t>	Other forms of thrombosis, embolism</a:t>
            </a:r>
            <a:endParaRPr lang="sk-SK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E9D6E-2A7B-4E3E-963C-D0F8AC5E7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684E-22DA-46AA-8430-82A91396E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10327-234A-498A-8FC4-6447DD57A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40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>
            <a:extLst>
              <a:ext uri="{FF2B5EF4-FFF2-40B4-BE49-F238E27FC236}">
                <a16:creationId xmlns:a16="http://schemas.microsoft.com/office/drawing/2014/main" id="{9BC998A4-D77E-433E-845D-477F9C42E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2" y="304800"/>
            <a:ext cx="10076688" cy="132283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sk-SK" sz="4000" b="1" dirty="0"/>
              <a:t>The f</a:t>
            </a:r>
            <a:r>
              <a:rPr lang="sk-SK" altLang="sk-SK" sz="4000" b="1" dirty="0"/>
              <a:t>ibrinolytic – pla</a:t>
            </a:r>
            <a:r>
              <a:rPr lang="en-US" altLang="sk-SK" sz="4000" b="1" dirty="0"/>
              <a:t>s</a:t>
            </a:r>
            <a:r>
              <a:rPr lang="sk-SK" altLang="sk-SK" sz="4000" b="1" dirty="0"/>
              <a:t>minogen system</a:t>
            </a:r>
            <a:endParaRPr lang="en-US" altLang="sk-SK" sz="4000" b="1" dirty="0"/>
          </a:p>
        </p:txBody>
      </p:sp>
      <p:sp>
        <p:nvSpPr>
          <p:cNvPr id="30726" name="Rectangle 3">
            <a:extLst>
              <a:ext uri="{FF2B5EF4-FFF2-40B4-BE49-F238E27FC236}">
                <a16:creationId xmlns:a16="http://schemas.microsoft.com/office/drawing/2014/main" id="{1E58ADEC-5029-4201-9C0D-D5C71E1BEF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828800"/>
            <a:ext cx="1019556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sk-SK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sk-SK" sz="2400" dirty="0"/>
              <a:t>PLASMINOG</a:t>
            </a:r>
            <a:r>
              <a:rPr lang="sk-SK" altLang="sk-SK" sz="2400" dirty="0"/>
              <a:t>EN – 92 kDa gly</a:t>
            </a:r>
            <a:r>
              <a:rPr lang="en-US" altLang="sk-SK" sz="2400" dirty="0"/>
              <a:t>c</a:t>
            </a:r>
            <a:r>
              <a:rPr lang="sk-SK" altLang="sk-SK" sz="2400" dirty="0"/>
              <a:t>oprotein</a:t>
            </a:r>
            <a:endParaRPr lang="en-US" altLang="sk-SK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sk-SK" sz="2400" dirty="0"/>
              <a:t>Two step activation to active form, PLASMIN by tissue PLASMINOGEN ACTIVATOR – </a:t>
            </a:r>
            <a:r>
              <a:rPr lang="en-US" altLang="sk-SK" sz="2400" dirty="0" err="1"/>
              <a:t>tPA</a:t>
            </a:r>
            <a:endParaRPr lang="sk-SK" altLang="sk-SK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sk-SK" altLang="sk-SK" sz="2400" dirty="0"/>
              <a:t>Pla</a:t>
            </a:r>
            <a:r>
              <a:rPr lang="en-US" altLang="sk-SK" sz="2400" dirty="0"/>
              <a:t>s</a:t>
            </a:r>
            <a:r>
              <a:rPr lang="sk-SK" altLang="sk-SK" sz="2400" dirty="0"/>
              <a:t>min degrad</a:t>
            </a:r>
            <a:r>
              <a:rPr lang="en-US" altLang="sk-SK" sz="2400" dirty="0"/>
              <a:t>es</a:t>
            </a:r>
            <a:r>
              <a:rPr lang="sk-SK" altLang="sk-SK" sz="2400" dirty="0"/>
              <a:t> fibrin </a:t>
            </a:r>
            <a:r>
              <a:rPr lang="en-US" altLang="sk-SK" sz="2400" dirty="0"/>
              <a:t>clot</a:t>
            </a:r>
            <a:r>
              <a:rPr lang="sk-SK" altLang="sk-SK" sz="2400" dirty="0"/>
              <a:t> </a:t>
            </a:r>
            <a:r>
              <a:rPr lang="en-US" altLang="sk-SK" sz="2400" dirty="0"/>
              <a:t>(</a:t>
            </a:r>
            <a:r>
              <a:rPr lang="sk-SK" altLang="sk-SK" sz="2400" dirty="0"/>
              <a:t>a</a:t>
            </a:r>
            <a:r>
              <a:rPr lang="en-US" altLang="sk-SK" sz="2400" dirty="0" err="1"/>
              <a:t>nd</a:t>
            </a:r>
            <a:r>
              <a:rPr lang="en-US" altLang="sk-SK" sz="2400" dirty="0"/>
              <a:t> has a lot of </a:t>
            </a:r>
            <a:r>
              <a:rPr lang="en-US" altLang="sk-SK" sz="2400" dirty="0" err="1"/>
              <a:t>nonhaemostatic</a:t>
            </a:r>
            <a:r>
              <a:rPr lang="en-US" altLang="sk-SK" sz="2400" dirty="0"/>
              <a:t> functions)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sk-SK" sz="2400" dirty="0"/>
              <a:t>The process is inhibited by PAI – 1, an antagonist of </a:t>
            </a:r>
            <a:r>
              <a:rPr lang="en-US" altLang="sk-SK" sz="2400" dirty="0" err="1"/>
              <a:t>tPA</a:t>
            </a:r>
            <a:endParaRPr lang="en-US" altLang="sk-SK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sk-SK" sz="2400" i="1" dirty="0"/>
              <a:t>Important – the activities of </a:t>
            </a:r>
            <a:r>
              <a:rPr lang="en-US" altLang="sk-SK" sz="2400" i="1" dirty="0" err="1"/>
              <a:t>tPA</a:t>
            </a:r>
            <a:r>
              <a:rPr lang="en-US" altLang="sk-SK" sz="2400" i="1" dirty="0"/>
              <a:t> and PAI are oscillating in a broad range – effects of stress, adrenaline, antidiuretic hormone, obesity (!) and gene polymorphism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u-HU" altLang="sk-SK" sz="2400" i="1" dirty="0"/>
              <a:t>Another</a:t>
            </a:r>
            <a:r>
              <a:rPr lang="en-US" altLang="sk-SK" sz="2400" i="1" dirty="0"/>
              <a:t> delicate and </a:t>
            </a:r>
            <a:r>
              <a:rPr lang="en-US" altLang="sk-SK" sz="2400" i="1" u="sng" dirty="0"/>
              <a:t>dynamic </a:t>
            </a:r>
            <a:r>
              <a:rPr lang="en-US" altLang="sk-SK" sz="2400" i="1" dirty="0"/>
              <a:t>equilibrium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CA6E5-7746-43C2-B3BF-6FA9365D5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A7A654-8A1B-4587-A63D-264F3DD7D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78333-195D-4DEA-BEDE-B72C5D09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Oval 5">
            <a:extLst>
              <a:ext uri="{FF2B5EF4-FFF2-40B4-BE49-F238E27FC236}">
                <a16:creationId xmlns:a16="http://schemas.microsoft.com/office/drawing/2014/main" id="{DC2C8625-85FC-4D87-A1B7-9520BBE41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143000"/>
            <a:ext cx="2590800" cy="106680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31750" name="AutoShape 6">
            <a:extLst>
              <a:ext uri="{FF2B5EF4-FFF2-40B4-BE49-F238E27FC236}">
                <a16:creationId xmlns:a16="http://schemas.microsoft.com/office/drawing/2014/main" id="{E3CA12B2-79A8-4C20-86CB-D532AFF9A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990600"/>
            <a:ext cx="609600" cy="528638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31751" name="AutoShape 7">
            <a:extLst>
              <a:ext uri="{FF2B5EF4-FFF2-40B4-BE49-F238E27FC236}">
                <a16:creationId xmlns:a16="http://schemas.microsoft.com/office/drawing/2014/main" id="{19CE21DF-DA97-49FF-A416-6420D3BC2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057400"/>
            <a:ext cx="609600" cy="528638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31752" name="AutoShape 8">
            <a:extLst>
              <a:ext uri="{FF2B5EF4-FFF2-40B4-BE49-F238E27FC236}">
                <a16:creationId xmlns:a16="http://schemas.microsoft.com/office/drawing/2014/main" id="{2EBA0FFF-E64E-4C2A-A652-012167800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514600"/>
            <a:ext cx="609600" cy="528638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31753" name="AutoShape 9">
            <a:extLst>
              <a:ext uri="{FF2B5EF4-FFF2-40B4-BE49-F238E27FC236}">
                <a16:creationId xmlns:a16="http://schemas.microsoft.com/office/drawing/2014/main" id="{006358D8-AA47-4E67-AFD0-50C00EBED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1371600"/>
            <a:ext cx="609600" cy="528638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31754" name="AutoShape 10">
            <a:extLst>
              <a:ext uri="{FF2B5EF4-FFF2-40B4-BE49-F238E27FC236}">
                <a16:creationId xmlns:a16="http://schemas.microsoft.com/office/drawing/2014/main" id="{6411500B-4092-4CF2-A92D-611002F2B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326" y="289560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folHlink">
              <a:alpha val="74901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94" lon="20099994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31755" name="AutoShape 11">
            <a:extLst>
              <a:ext uri="{FF2B5EF4-FFF2-40B4-BE49-F238E27FC236}">
                <a16:creationId xmlns:a16="http://schemas.microsoft.com/office/drawing/2014/main" id="{E2EDF82B-E502-4446-B2AB-4F4190808E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48601" y="3200401"/>
            <a:ext cx="365125" cy="365125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31756" name="AutoShape 12">
            <a:extLst>
              <a:ext uri="{FF2B5EF4-FFF2-40B4-BE49-F238E27FC236}">
                <a16:creationId xmlns:a16="http://schemas.microsoft.com/office/drawing/2014/main" id="{C3F20441-96C9-4116-A9F3-F50488572A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93076" y="3200401"/>
            <a:ext cx="365125" cy="365125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31757" name="AutoShape 13">
            <a:extLst>
              <a:ext uri="{FF2B5EF4-FFF2-40B4-BE49-F238E27FC236}">
                <a16:creationId xmlns:a16="http://schemas.microsoft.com/office/drawing/2014/main" id="{9FCE2CB5-FACD-4B09-B5E9-CD2CEC0971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48601" y="4191001"/>
            <a:ext cx="365125" cy="365125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31758" name="AutoShape 14">
            <a:extLst>
              <a:ext uri="{FF2B5EF4-FFF2-40B4-BE49-F238E27FC236}">
                <a16:creationId xmlns:a16="http://schemas.microsoft.com/office/drawing/2014/main" id="{B2ACC084-35CA-41DA-BCEB-08C7F231AA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93076" y="4191001"/>
            <a:ext cx="365125" cy="365125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31759" name="AutoShape 15">
            <a:extLst>
              <a:ext uri="{FF2B5EF4-FFF2-40B4-BE49-F238E27FC236}">
                <a16:creationId xmlns:a16="http://schemas.microsoft.com/office/drawing/2014/main" id="{FA1FC625-F306-4FE5-BDFE-4C7734AE1C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39201" y="3581401"/>
            <a:ext cx="365125" cy="365125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31760" name="AutoShape 16">
            <a:extLst>
              <a:ext uri="{FF2B5EF4-FFF2-40B4-BE49-F238E27FC236}">
                <a16:creationId xmlns:a16="http://schemas.microsoft.com/office/drawing/2014/main" id="{A8725115-54B0-440E-AA43-F1F0620025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83676" y="3581401"/>
            <a:ext cx="365125" cy="365125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31761" name="Text Box 17">
            <a:extLst>
              <a:ext uri="{FF2B5EF4-FFF2-40B4-BE49-F238E27FC236}">
                <a16:creationId xmlns:a16="http://schemas.microsoft.com/office/drawing/2014/main" id="{DED28164-FAD8-4BA0-B518-1E2CEC566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447801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k-SK" sz="2000">
                <a:latin typeface="Times New Roman" panose="02020603050405020304" pitchFamily="18" charset="0"/>
              </a:rPr>
              <a:t>FIBRIN CLOT</a:t>
            </a:r>
          </a:p>
        </p:txBody>
      </p:sp>
      <p:sp>
        <p:nvSpPr>
          <p:cNvPr id="31762" name="AutoShape 18">
            <a:extLst>
              <a:ext uri="{FF2B5EF4-FFF2-40B4-BE49-F238E27FC236}">
                <a16:creationId xmlns:a16="http://schemas.microsoft.com/office/drawing/2014/main" id="{452929D4-4AE3-4E76-B0A1-648456F01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1" y="495300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folHlink">
              <a:alpha val="74901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94" lon="20099994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100371" name="AutoShape 19">
            <a:extLst>
              <a:ext uri="{FF2B5EF4-FFF2-40B4-BE49-F238E27FC236}">
                <a16:creationId xmlns:a16="http://schemas.microsoft.com/office/drawing/2014/main" id="{F8CD6863-56DC-4718-BD07-06B3A681D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971800"/>
            <a:ext cx="457200" cy="533400"/>
          </a:xfrm>
          <a:prstGeom prst="star5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rgbClr val="FF99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sk-SK"/>
          </a:p>
        </p:txBody>
      </p:sp>
      <p:sp>
        <p:nvSpPr>
          <p:cNvPr id="31764" name="Text Box 20">
            <a:extLst>
              <a:ext uri="{FF2B5EF4-FFF2-40B4-BE49-F238E27FC236}">
                <a16:creationId xmlns:a16="http://schemas.microsoft.com/office/drawing/2014/main" id="{91B65103-2A18-48F7-B983-552DD9177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029201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k-SK" sz="2000">
                <a:latin typeface="Times New Roman" panose="02020603050405020304" pitchFamily="18" charset="0"/>
              </a:rPr>
              <a:t>PLASMINOGEN</a:t>
            </a:r>
          </a:p>
        </p:txBody>
      </p:sp>
      <p:sp>
        <p:nvSpPr>
          <p:cNvPr id="31765" name="Text Box 21">
            <a:extLst>
              <a:ext uri="{FF2B5EF4-FFF2-40B4-BE49-F238E27FC236}">
                <a16:creationId xmlns:a16="http://schemas.microsoft.com/office/drawing/2014/main" id="{6CA59E2C-2BD6-4153-832E-AB25CE4A5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276601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k-SK" sz="2000">
                <a:latin typeface="Times New Roman" panose="02020603050405020304" pitchFamily="18" charset="0"/>
              </a:rPr>
              <a:t>PLASMIN</a:t>
            </a:r>
          </a:p>
        </p:txBody>
      </p:sp>
      <p:sp>
        <p:nvSpPr>
          <p:cNvPr id="31766" name="Text Box 22">
            <a:extLst>
              <a:ext uri="{FF2B5EF4-FFF2-40B4-BE49-F238E27FC236}">
                <a16:creationId xmlns:a16="http://schemas.microsoft.com/office/drawing/2014/main" id="{2F2B71E6-AE0F-4F6F-A1BD-89240EE64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1981201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k-SK" sz="2000">
                <a:latin typeface="Times New Roman" panose="02020603050405020304" pitchFamily="18" charset="0"/>
              </a:rPr>
              <a:t>FDP</a:t>
            </a:r>
          </a:p>
        </p:txBody>
      </p:sp>
      <p:sp>
        <p:nvSpPr>
          <p:cNvPr id="31767" name="Text Box 23">
            <a:extLst>
              <a:ext uri="{FF2B5EF4-FFF2-40B4-BE49-F238E27FC236}">
                <a16:creationId xmlns:a16="http://schemas.microsoft.com/office/drawing/2014/main" id="{A8A14D4E-F938-43F5-A0CD-80F8BBFC0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3124201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k-SK" sz="2000">
                <a:latin typeface="Times New Roman" panose="02020603050405020304" pitchFamily="18" charset="0"/>
              </a:rPr>
              <a:t>D-DIMERS</a:t>
            </a:r>
          </a:p>
        </p:txBody>
      </p:sp>
      <p:sp>
        <p:nvSpPr>
          <p:cNvPr id="31768" name="AutoShape 25">
            <a:extLst>
              <a:ext uri="{FF2B5EF4-FFF2-40B4-BE49-F238E27FC236}">
                <a16:creationId xmlns:a16="http://schemas.microsoft.com/office/drawing/2014/main" id="{B215185D-3226-4592-ADFE-2C2BF8752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1600201"/>
            <a:ext cx="1435100" cy="119063"/>
          </a:xfrm>
          <a:prstGeom prst="rightArrow">
            <a:avLst>
              <a:gd name="adj1" fmla="val 50000"/>
              <a:gd name="adj2" fmla="val 30133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31769" name="AutoShape 26">
            <a:extLst>
              <a:ext uri="{FF2B5EF4-FFF2-40B4-BE49-F238E27FC236}">
                <a16:creationId xmlns:a16="http://schemas.microsoft.com/office/drawing/2014/main" id="{C466D3F9-068D-43C5-9E8E-3CD76BD0DEE2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5638801" y="4405313"/>
            <a:ext cx="852487" cy="90488"/>
          </a:xfrm>
          <a:prstGeom prst="rightArrow">
            <a:avLst>
              <a:gd name="adj1" fmla="val 50000"/>
              <a:gd name="adj2" fmla="val 23552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31770" name="AutoShape 27">
            <a:extLst>
              <a:ext uri="{FF2B5EF4-FFF2-40B4-BE49-F238E27FC236}">
                <a16:creationId xmlns:a16="http://schemas.microsoft.com/office/drawing/2014/main" id="{125FCF13-3E2A-4ECF-B1F9-89F0753DD0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65650" y="4114800"/>
            <a:ext cx="768350" cy="730250"/>
          </a:xfrm>
          <a:prstGeom prst="pentagon">
            <a:avLst/>
          </a:prstGeom>
          <a:solidFill>
            <a:schemeClr val="tx2">
              <a:lumMod val="25000"/>
              <a:lumOff val="75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20099994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31771" name="AutoShape 28">
            <a:extLst>
              <a:ext uri="{FF2B5EF4-FFF2-40B4-BE49-F238E27FC236}">
                <a16:creationId xmlns:a16="http://schemas.microsoft.com/office/drawing/2014/main" id="{97B84453-5B1F-4215-AA32-3DFCAA20C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364" y="4038601"/>
            <a:ext cx="1214437" cy="639763"/>
          </a:xfrm>
          <a:custGeom>
            <a:avLst/>
            <a:gdLst>
              <a:gd name="T0" fmla="*/ 2147483646 w 21600"/>
              <a:gd name="T1" fmla="*/ 280621229 h 21600"/>
              <a:gd name="T2" fmla="*/ 1919498753 w 21600"/>
              <a:gd name="T3" fmla="*/ 561241599 h 21600"/>
              <a:gd name="T4" fmla="*/ 479875447 w 21600"/>
              <a:gd name="T5" fmla="*/ 280621229 h 21600"/>
              <a:gd name="T6" fmla="*/ 191949875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9525">
            <a:round/>
            <a:headEnd/>
            <a:tailEnd/>
          </a:ln>
          <a:effectLst/>
          <a:scene3d>
            <a:camera prst="legacyPerspectiveFront">
              <a:rot lat="20099994" lon="20099994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/>
          <a:p>
            <a:endParaRPr lang="sk-SK"/>
          </a:p>
        </p:txBody>
      </p:sp>
      <p:sp>
        <p:nvSpPr>
          <p:cNvPr id="31772" name="Text Box 29">
            <a:extLst>
              <a:ext uri="{FF2B5EF4-FFF2-40B4-BE49-F238E27FC236}">
                <a16:creationId xmlns:a16="http://schemas.microsoft.com/office/drawing/2014/main" id="{2EF74EC3-878A-4B4E-B0DC-B0F43C92F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205288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k-SK" sz="1800" dirty="0">
                <a:latin typeface="Times New Roman" panose="02020603050405020304" pitchFamily="18" charset="0"/>
              </a:rPr>
              <a:t>PAI-1</a:t>
            </a:r>
          </a:p>
        </p:txBody>
      </p:sp>
      <p:sp>
        <p:nvSpPr>
          <p:cNvPr id="31773" name="Text Box 30">
            <a:extLst>
              <a:ext uri="{FF2B5EF4-FFF2-40B4-BE49-F238E27FC236}">
                <a16:creationId xmlns:a16="http://schemas.microsoft.com/office/drawing/2014/main" id="{E7135974-1007-4A6F-BAA1-50DD2976B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34340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k-SK" sz="1800">
                <a:latin typeface="Times New Roman" panose="02020603050405020304" pitchFamily="18" charset="0"/>
              </a:rPr>
              <a:t>tPA</a:t>
            </a:r>
          </a:p>
        </p:txBody>
      </p:sp>
      <p:sp>
        <p:nvSpPr>
          <p:cNvPr id="31774" name="AutoShape 31">
            <a:extLst>
              <a:ext uri="{FF2B5EF4-FFF2-40B4-BE49-F238E27FC236}">
                <a16:creationId xmlns:a16="http://schemas.microsoft.com/office/drawing/2014/main" id="{4F17BD26-1A48-43E3-8CFA-9F574B0E9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4267201"/>
            <a:ext cx="976313" cy="301625"/>
          </a:xfrm>
          <a:prstGeom prst="rightArrow">
            <a:avLst>
              <a:gd name="adj1" fmla="val 50000"/>
              <a:gd name="adj2" fmla="val 809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31775" name="AutoShape 32">
            <a:extLst>
              <a:ext uri="{FF2B5EF4-FFF2-40B4-BE49-F238E27FC236}">
                <a16:creationId xmlns:a16="http://schemas.microsoft.com/office/drawing/2014/main" id="{8153E3A7-570D-463F-BEAF-83F1B2F86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267201"/>
            <a:ext cx="703262" cy="301625"/>
          </a:xfrm>
          <a:prstGeom prst="rightArrow">
            <a:avLst>
              <a:gd name="adj1" fmla="val 50000"/>
              <a:gd name="adj2" fmla="val 582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31776" name="Text Box 33">
            <a:extLst>
              <a:ext uri="{FF2B5EF4-FFF2-40B4-BE49-F238E27FC236}">
                <a16:creationId xmlns:a16="http://schemas.microsoft.com/office/drawing/2014/main" id="{F5BAB6B2-6E2A-4087-A3E9-2F07C60FD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06876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k-SK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1777" name="Text Box 34">
            <a:extLst>
              <a:ext uri="{FF2B5EF4-FFF2-40B4-BE49-F238E27FC236}">
                <a16:creationId xmlns:a16="http://schemas.microsoft.com/office/drawing/2014/main" id="{461175BD-E522-434A-82AF-8F4363EF0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191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k-SK" sz="2400" b="1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31778" name="AutoShape 35">
            <a:extLst>
              <a:ext uri="{FF2B5EF4-FFF2-40B4-BE49-F238E27FC236}">
                <a16:creationId xmlns:a16="http://schemas.microsoft.com/office/drawing/2014/main" id="{58A45F62-ED64-4088-9606-1992CD332249}"/>
              </a:ext>
            </a:extLst>
          </p:cNvPr>
          <p:cNvSpPr>
            <a:spLocks noChangeArrowheads="1"/>
          </p:cNvSpPr>
          <p:nvPr/>
        </p:nvSpPr>
        <p:spPr bwMode="auto">
          <a:xfrm rot="18112625">
            <a:off x="4930775" y="2003425"/>
            <a:ext cx="381000" cy="1250950"/>
          </a:xfrm>
          <a:prstGeom prst="upArrow">
            <a:avLst>
              <a:gd name="adj1" fmla="val 50000"/>
              <a:gd name="adj2" fmla="val 820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53E58D-08B1-4FC8-B224-72FF67575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96527E-24F5-41F5-BCD4-6A7265D35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73F9B-CC0C-4E08-B931-8A15AE3A2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0B5E0-B23E-42B6-AACC-E018A7B4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Disorders of haemostasis</a:t>
            </a:r>
            <a:br>
              <a:rPr lang="sk-SK" sz="4000" dirty="0"/>
            </a:br>
            <a:r>
              <a:rPr lang="sk-SK" sz="4000" dirty="0"/>
              <a:t>IiI</a:t>
            </a:r>
            <a:br>
              <a:rPr lang="sk-SK" sz="4000" dirty="0"/>
            </a:br>
            <a:br>
              <a:rPr lang="sk-SK" sz="4000" dirty="0"/>
            </a:br>
            <a:r>
              <a:rPr lang="sk-SK" sz="4000" dirty="0"/>
              <a:t>methods of i</a:t>
            </a:r>
            <a:r>
              <a:rPr lang="en-US" sz="4000" dirty="0"/>
              <a:t>n</a:t>
            </a:r>
            <a:r>
              <a:rPr lang="sk-SK" sz="4000" dirty="0"/>
              <a:t>vesti</a:t>
            </a:r>
            <a:r>
              <a:rPr lang="en-US" sz="4000" dirty="0"/>
              <a:t>g</a:t>
            </a:r>
            <a:r>
              <a:rPr lang="sk-SK" sz="4000" dirty="0"/>
              <a:t>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29E24-C979-420A-BC4E-D8B74F52FA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8173E-3BD0-42FF-9456-9D2361EC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77B40-454E-471B-8E94-C5501267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A82E8-F69E-4BE4-8C69-8D864414C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8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>
            <a:extLst>
              <a:ext uri="{FF2B5EF4-FFF2-40B4-BE49-F238E27FC236}">
                <a16:creationId xmlns:a16="http://schemas.microsoft.com/office/drawing/2014/main" id="{34988FAE-54DE-446A-8FAC-5A269119B3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543800" cy="762000"/>
          </a:xfrm>
        </p:spPr>
        <p:txBody>
          <a:bodyPr/>
          <a:lstStyle/>
          <a:p>
            <a:pPr eaLnBrk="1" hangingPunct="1"/>
            <a:r>
              <a:rPr lang="cs-CZ" altLang="sk-SK"/>
              <a:t>Diagnostics I</a:t>
            </a:r>
          </a:p>
        </p:txBody>
      </p:sp>
      <p:sp>
        <p:nvSpPr>
          <p:cNvPr id="33798" name="Rectangle 3">
            <a:extLst>
              <a:ext uri="{FF2B5EF4-FFF2-40B4-BE49-F238E27FC236}">
                <a16:creationId xmlns:a16="http://schemas.microsoft.com/office/drawing/2014/main" id="{E1BA8A76-0A26-45FE-A5AF-40560BDE6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2104" y="1371600"/>
            <a:ext cx="7845552" cy="47244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sk-SK" sz="2000" b="1" dirty="0"/>
              <a:t>PAST</a:t>
            </a:r>
          </a:p>
          <a:p>
            <a:pPr eaLnBrk="1" hangingPunct="1">
              <a:buFontTx/>
              <a:buNone/>
            </a:pPr>
            <a:r>
              <a:rPr lang="cs-CZ" altLang="sk-SK" sz="2000" b="1" strike="sngStrike" dirty="0"/>
              <a:t>Rumpel-Leede</a:t>
            </a:r>
            <a:r>
              <a:rPr lang="cs-CZ" altLang="sk-SK" sz="2000" strike="sngStrike" dirty="0"/>
              <a:t>, test of capillary fragility </a:t>
            </a:r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cs-CZ" altLang="sk-SK" sz="2000" b="1" strike="sngStrike" dirty="0"/>
              <a:t>Bleeding time</a:t>
            </a:r>
            <a:r>
              <a:rPr lang="cs-CZ" altLang="sk-SK" sz="2000" strike="sngStrike" dirty="0"/>
              <a:t> (standardized methods!</a:t>
            </a:r>
            <a:r>
              <a:rPr lang="en-US" altLang="sk-SK" sz="2000" strike="sngStrike" dirty="0"/>
              <a:t>)</a:t>
            </a:r>
            <a:endParaRPr lang="cs-CZ" altLang="sk-SK" sz="2000" strike="sngStrike" dirty="0"/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cs-CZ" altLang="sk-SK" sz="2000" strike="sngStrike" dirty="0"/>
              <a:t>	normal: 4 - 6 min.; pathological: &gt; 10 min.</a:t>
            </a:r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cs-CZ" altLang="sk-SK" sz="2000" b="1" strike="sngStrike" dirty="0"/>
              <a:t>Whole blood coagulation time</a:t>
            </a:r>
            <a:r>
              <a:rPr lang="cs-CZ" altLang="sk-SK" sz="2000" strike="sngStrike" dirty="0"/>
              <a:t> (Lee-White)</a:t>
            </a:r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cs-CZ" altLang="sk-SK" sz="2000" strike="sngStrike" dirty="0"/>
              <a:t> 	normal: 4 - 8 min.</a:t>
            </a:r>
          </a:p>
          <a:p>
            <a:pPr eaLnBrk="1" hangingPunct="1">
              <a:buFontTx/>
              <a:buNone/>
            </a:pPr>
            <a:r>
              <a:rPr lang="cs-CZ" altLang="sk-SK" sz="2200" b="1" dirty="0"/>
              <a:t>Platelet count</a:t>
            </a:r>
            <a:r>
              <a:rPr lang="cs-CZ" altLang="sk-SK" sz="2200" dirty="0"/>
              <a:t> (automatic analyzers)</a:t>
            </a:r>
            <a:endParaRPr lang="cs-CZ" altLang="sk-SK" sz="2200" u="sng" dirty="0"/>
          </a:p>
          <a:p>
            <a:pPr lvl="1" eaLnBrk="1" hangingPunct="1">
              <a:spcBef>
                <a:spcPct val="5000"/>
              </a:spcBef>
              <a:buFont typeface="Symbol" panose="05050102010706020507" pitchFamily="18" charset="2"/>
              <a:buNone/>
            </a:pPr>
            <a:r>
              <a:rPr lang="cs-CZ" altLang="sk-SK" sz="2200" dirty="0"/>
              <a:t>norm: </a:t>
            </a:r>
            <a:r>
              <a:rPr lang="en-US" altLang="sk-SK" sz="2200" dirty="0"/>
              <a:t>	 </a:t>
            </a:r>
            <a:r>
              <a:rPr lang="cs-CZ" altLang="sk-SK" sz="2200" dirty="0"/>
              <a:t>140 – 440*10</a:t>
            </a:r>
            <a:r>
              <a:rPr lang="cs-CZ" altLang="sk-SK" sz="2200" baseline="30000" dirty="0"/>
              <a:t>9</a:t>
            </a:r>
            <a:r>
              <a:rPr lang="en-US" altLang="sk-SK" sz="2200" dirty="0"/>
              <a:t> L</a:t>
            </a:r>
            <a:r>
              <a:rPr lang="en-US" altLang="sk-SK" sz="2200" baseline="30000" dirty="0"/>
              <a:t>-1</a:t>
            </a:r>
            <a:endParaRPr lang="cs-CZ" altLang="sk-SK" sz="2200" baseline="30000" dirty="0"/>
          </a:p>
          <a:p>
            <a:pPr lvl="1" eaLnBrk="1" hangingPunct="1">
              <a:spcBef>
                <a:spcPct val="5000"/>
              </a:spcBef>
              <a:buFont typeface="Symbol" panose="05050102010706020507" pitchFamily="18" charset="2"/>
              <a:buNone/>
            </a:pPr>
            <a:r>
              <a:rPr lang="cs-CZ" altLang="sk-SK" sz="2200" dirty="0"/>
              <a:t>100*10</a:t>
            </a:r>
            <a:r>
              <a:rPr lang="cs-CZ" altLang="sk-SK" sz="2200" baseline="30000" dirty="0"/>
              <a:t>9</a:t>
            </a:r>
            <a:r>
              <a:rPr lang="cs-CZ" altLang="sk-SK" sz="2200" dirty="0"/>
              <a:t>/</a:t>
            </a:r>
            <a:r>
              <a:rPr lang="en-US" altLang="sk-SK" sz="2200" dirty="0"/>
              <a:t> L</a:t>
            </a:r>
            <a:r>
              <a:rPr lang="en-US" altLang="sk-SK" sz="2200" baseline="30000" dirty="0"/>
              <a:t>-1  </a:t>
            </a:r>
            <a:r>
              <a:rPr lang="cs-CZ" altLang="sk-SK" sz="2200" dirty="0"/>
              <a:t>thrombocytopenia</a:t>
            </a:r>
          </a:p>
          <a:p>
            <a:pPr lvl="1" eaLnBrk="1" hangingPunct="1">
              <a:spcBef>
                <a:spcPct val="5000"/>
              </a:spcBef>
              <a:buFont typeface="Symbol" panose="05050102010706020507" pitchFamily="18" charset="2"/>
              <a:buNone/>
            </a:pPr>
            <a:r>
              <a:rPr lang="en-US" altLang="sk-SK" sz="2200" dirty="0"/>
              <a:t> </a:t>
            </a:r>
            <a:r>
              <a:rPr lang="cs-CZ" altLang="sk-SK" sz="2200" dirty="0"/>
              <a:t>50*10</a:t>
            </a:r>
            <a:r>
              <a:rPr lang="cs-CZ" altLang="sk-SK" sz="2200" baseline="30000" dirty="0"/>
              <a:t>9</a:t>
            </a:r>
            <a:r>
              <a:rPr lang="cs-CZ" altLang="sk-SK" sz="2200" dirty="0"/>
              <a:t>/</a:t>
            </a:r>
            <a:r>
              <a:rPr lang="en-US" altLang="sk-SK" sz="2200" dirty="0"/>
              <a:t> L</a:t>
            </a:r>
            <a:r>
              <a:rPr lang="en-US" altLang="sk-SK" sz="2200" baseline="30000" dirty="0"/>
              <a:t>-1      </a:t>
            </a:r>
            <a:r>
              <a:rPr lang="cs-CZ" altLang="sk-SK" sz="2200" dirty="0"/>
              <a:t>risk of longer bleeding after an injury </a:t>
            </a:r>
            <a:endParaRPr lang="en-US" altLang="sk-SK" sz="2200" dirty="0"/>
          </a:p>
          <a:p>
            <a:pPr lvl="1" eaLnBrk="1" hangingPunct="1">
              <a:spcBef>
                <a:spcPct val="5000"/>
              </a:spcBef>
              <a:buFont typeface="Symbol" panose="05050102010706020507" pitchFamily="18" charset="2"/>
              <a:buNone/>
            </a:pPr>
            <a:r>
              <a:rPr lang="en-US" altLang="sk-SK" sz="2200" dirty="0"/>
              <a:t>			 </a:t>
            </a:r>
            <a:r>
              <a:rPr lang="cs-CZ" altLang="sk-SK" sz="2200" dirty="0"/>
              <a:t>or</a:t>
            </a:r>
            <a:r>
              <a:rPr lang="en-US" altLang="sk-SK" sz="2200" dirty="0"/>
              <a:t> </a:t>
            </a:r>
            <a:r>
              <a:rPr lang="cs-CZ" altLang="sk-SK" sz="2200" dirty="0"/>
              <a:t>surgery</a:t>
            </a:r>
          </a:p>
          <a:p>
            <a:pPr lvl="1" eaLnBrk="1" hangingPunct="1">
              <a:spcBef>
                <a:spcPct val="5000"/>
              </a:spcBef>
              <a:buFont typeface="Symbol" panose="05050102010706020507" pitchFamily="18" charset="2"/>
              <a:buNone/>
            </a:pPr>
            <a:r>
              <a:rPr lang="en-US" altLang="sk-SK" sz="2200" dirty="0"/>
              <a:t> </a:t>
            </a:r>
            <a:r>
              <a:rPr lang="cs-CZ" altLang="sk-SK" sz="2200" dirty="0"/>
              <a:t>40*10</a:t>
            </a:r>
            <a:r>
              <a:rPr lang="cs-CZ" altLang="sk-SK" sz="2200" baseline="30000" dirty="0"/>
              <a:t>9</a:t>
            </a:r>
            <a:r>
              <a:rPr lang="cs-CZ" altLang="sk-SK" sz="2200" dirty="0"/>
              <a:t>/</a:t>
            </a:r>
            <a:r>
              <a:rPr lang="en-US" altLang="sk-SK" sz="2200" dirty="0"/>
              <a:t> L</a:t>
            </a:r>
            <a:r>
              <a:rPr lang="en-US" altLang="sk-SK" sz="2200" baseline="30000" dirty="0"/>
              <a:t>-1 </a:t>
            </a:r>
            <a:r>
              <a:rPr lang="en-US" altLang="sk-SK" sz="2200" dirty="0"/>
              <a:t>	 </a:t>
            </a:r>
            <a:r>
              <a:rPr lang="cs-CZ" altLang="sk-SK" sz="2200" dirty="0"/>
              <a:t>spontaneous bleeding (or not)</a:t>
            </a:r>
          </a:p>
          <a:p>
            <a:pPr lvl="1" eaLnBrk="1" hangingPunct="1">
              <a:spcBef>
                <a:spcPct val="5000"/>
              </a:spcBef>
              <a:buFont typeface="Symbol" panose="05050102010706020507" pitchFamily="18" charset="2"/>
              <a:buNone/>
            </a:pPr>
            <a:r>
              <a:rPr lang="en-US" altLang="sk-SK" sz="2200" dirty="0"/>
              <a:t> </a:t>
            </a:r>
            <a:r>
              <a:rPr lang="cs-CZ" altLang="sk-SK" sz="2200" dirty="0"/>
              <a:t>10*10</a:t>
            </a:r>
            <a:r>
              <a:rPr lang="cs-CZ" altLang="sk-SK" sz="2200" baseline="30000" dirty="0"/>
              <a:t>9</a:t>
            </a:r>
            <a:r>
              <a:rPr lang="cs-CZ" altLang="sk-SK" sz="2200" dirty="0"/>
              <a:t>/l</a:t>
            </a:r>
            <a:r>
              <a:rPr lang="en-US" altLang="sk-SK" sz="2200" dirty="0"/>
              <a:t> L</a:t>
            </a:r>
            <a:r>
              <a:rPr lang="en-US" altLang="sk-SK" sz="2200" baseline="30000" dirty="0"/>
              <a:t>-1 </a:t>
            </a:r>
            <a:r>
              <a:rPr lang="en-US" altLang="sk-SK" sz="2200" dirty="0"/>
              <a:t>	 </a:t>
            </a:r>
            <a:r>
              <a:rPr lang="cs-CZ" altLang="sk-SK" sz="2200" dirty="0"/>
              <a:t>danger of fatal bleeding (GIT, NS)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0AC11D-3C65-404E-ABF5-AD3923C3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557F21-9979-4D30-8522-68E1EF25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4CDA5-B523-44F3-8C5E-50F85D82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9D798-C5E0-4C8E-82E9-6F974BC53465}"/>
              </a:ext>
            </a:extLst>
          </p:cNvPr>
          <p:cNvSpPr txBox="1"/>
          <p:nvPr/>
        </p:nvSpPr>
        <p:spPr>
          <a:xfrm>
            <a:off x="8229600" y="2468880"/>
            <a:ext cx="38615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PLATELETS</a:t>
            </a:r>
          </a:p>
          <a:p>
            <a:r>
              <a:rPr lang="en-US" dirty="0"/>
              <a:t>Broad range of normal</a:t>
            </a:r>
          </a:p>
          <a:p>
            <a:r>
              <a:rPr lang="en-US" dirty="0"/>
              <a:t>Values</a:t>
            </a:r>
          </a:p>
          <a:p>
            <a:endParaRPr lang="en-US" dirty="0"/>
          </a:p>
          <a:p>
            <a:r>
              <a:rPr lang="en-US" dirty="0"/>
              <a:t>In case of decrease </a:t>
            </a:r>
          </a:p>
          <a:p>
            <a:r>
              <a:rPr lang="en-US" dirty="0"/>
              <a:t>nothing for a long time</a:t>
            </a:r>
          </a:p>
          <a:p>
            <a:endParaRPr lang="en-US" dirty="0"/>
          </a:p>
          <a:p>
            <a:r>
              <a:rPr lang="en-US" dirty="0"/>
              <a:t>After a critical point</a:t>
            </a:r>
          </a:p>
          <a:p>
            <a:r>
              <a:rPr lang="en-US" dirty="0"/>
              <a:t>suddenly serious problems</a:t>
            </a:r>
          </a:p>
          <a:p>
            <a:endParaRPr lang="en-US" dirty="0"/>
          </a:p>
          <a:p>
            <a:r>
              <a:rPr lang="en-US" dirty="0"/>
              <a:t>Follow the dynamics!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>
            <a:extLst>
              <a:ext uri="{FF2B5EF4-FFF2-40B4-BE49-F238E27FC236}">
                <a16:creationId xmlns:a16="http://schemas.microsoft.com/office/drawing/2014/main" id="{1514DA1E-EACB-478B-8A20-A3BB62C76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620000" cy="1219200"/>
          </a:xfrm>
        </p:spPr>
        <p:txBody>
          <a:bodyPr/>
          <a:lstStyle/>
          <a:p>
            <a:pPr algn="ctr" eaLnBrk="1" hangingPunct="1"/>
            <a:r>
              <a:rPr lang="cs-CZ" altLang="sk-SK" sz="4000" dirty="0"/>
              <a:t>Diagnostics</a:t>
            </a:r>
            <a:r>
              <a:rPr lang="cs-CZ" altLang="sk-SK" sz="3200" dirty="0"/>
              <a:t> II</a:t>
            </a:r>
            <a:br>
              <a:rPr lang="cs-CZ" altLang="sk-SK" sz="3200" dirty="0"/>
            </a:br>
            <a:r>
              <a:rPr lang="cs-CZ" altLang="sk-SK" sz="3200" dirty="0"/>
              <a:t>principle of coagulation tests</a:t>
            </a:r>
          </a:p>
        </p:txBody>
      </p:sp>
      <p:sp>
        <p:nvSpPr>
          <p:cNvPr id="34822" name="Rectangle 3">
            <a:extLst>
              <a:ext uri="{FF2B5EF4-FFF2-40B4-BE49-F238E27FC236}">
                <a16:creationId xmlns:a16="http://schemas.microsoft.com/office/drawing/2014/main" id="{CEC658AE-E25F-41BA-92A2-DF793B0CA0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9368" y="1828800"/>
            <a:ext cx="8686800" cy="39624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cs-CZ" altLang="sk-SK" sz="2200" dirty="0"/>
              <a:t>Step 1: Anticoagulated blood (Ca</a:t>
            </a:r>
            <a:r>
              <a:rPr lang="cs-CZ" altLang="sk-SK" sz="2200" baseline="30000" dirty="0"/>
              <a:t>2+</a:t>
            </a:r>
            <a:r>
              <a:rPr lang="cs-CZ" altLang="sk-SK" sz="2200" dirty="0"/>
              <a:t> binding by citrate);</a:t>
            </a:r>
            <a:endParaRPr lang="en-US" altLang="sk-SK" sz="2200" dirty="0"/>
          </a:p>
          <a:p>
            <a:pPr marL="0" indent="0" eaLnBrk="1" hangingPunct="1">
              <a:buNone/>
            </a:pPr>
            <a:r>
              <a:rPr lang="cs-CZ" altLang="sk-SK" sz="2200" dirty="0"/>
              <a:t>Step 2: Removal of RBC, LE, TH (</a:t>
            </a:r>
            <a:r>
              <a:rPr lang="en-US" altLang="sk-SK" sz="2200" dirty="0"/>
              <a:t>careful </a:t>
            </a:r>
            <a:r>
              <a:rPr lang="cs-CZ" altLang="sk-SK" sz="2200" dirty="0"/>
              <a:t>centrifugation)</a:t>
            </a:r>
            <a:endParaRPr lang="en-US" altLang="sk-SK" sz="2200" dirty="0"/>
          </a:p>
          <a:p>
            <a:pPr marL="0" indent="0" eaLnBrk="1" hangingPunct="1">
              <a:buNone/>
            </a:pPr>
            <a:r>
              <a:rPr lang="en-US" altLang="sk-SK" sz="2200" dirty="0"/>
              <a:t>	The supernatant plasma contains the coagulation factors</a:t>
            </a:r>
            <a:endParaRPr lang="cs-CZ" altLang="sk-SK" sz="2200" dirty="0"/>
          </a:p>
          <a:p>
            <a:pPr marL="0" indent="0" eaLnBrk="1" hangingPunct="1">
              <a:buNone/>
            </a:pPr>
            <a:r>
              <a:rPr lang="cs-CZ" altLang="sk-SK" sz="2200" dirty="0"/>
              <a:t>Step 3: Addition of surplus Ca</a:t>
            </a:r>
            <a:r>
              <a:rPr lang="cs-CZ" altLang="sk-SK" sz="2200" baseline="30000" dirty="0"/>
              <a:t>2+</a:t>
            </a:r>
            <a:r>
              <a:rPr lang="cs-CZ" altLang="sk-SK" sz="2200" dirty="0"/>
              <a:t> &amp; activators</a:t>
            </a:r>
            <a:r>
              <a:rPr lang="en-US" altLang="sk-SK" sz="2200" dirty="0"/>
              <a:t> to plasma</a:t>
            </a:r>
            <a:endParaRPr lang="cs-CZ" altLang="sk-SK" sz="2200" dirty="0"/>
          </a:p>
          <a:p>
            <a:pPr marL="0" indent="0" eaLnBrk="1" hangingPunct="1">
              <a:buNone/>
            </a:pPr>
            <a:r>
              <a:rPr lang="cs-CZ" altLang="sk-SK" sz="2200" dirty="0"/>
              <a:t>Step 4: Measurement of </a:t>
            </a:r>
            <a:r>
              <a:rPr lang="cs-CZ" altLang="sk-SK" sz="2200" b="1" dirty="0"/>
              <a:t>time</a:t>
            </a:r>
            <a:r>
              <a:rPr lang="cs-CZ" altLang="sk-SK" sz="2200" dirty="0"/>
              <a:t> until the first fibrin filaments are formed</a:t>
            </a:r>
          </a:p>
          <a:p>
            <a:pPr marL="0" indent="0" eaLnBrk="1" hangingPunct="1">
              <a:buNone/>
            </a:pPr>
            <a:r>
              <a:rPr lang="cs-CZ" altLang="sk-SK" sz="2200" dirty="0"/>
              <a:t>Expression of results</a:t>
            </a:r>
          </a:p>
          <a:p>
            <a:pPr lvl="1" eaLnBrk="1" hangingPunct="1">
              <a:buFontTx/>
              <a:buNone/>
            </a:pPr>
            <a:r>
              <a:rPr lang="cs-CZ" altLang="sk-SK" sz="2200" dirty="0"/>
              <a:t>A. In seconds (international standardized calibrators, QC)</a:t>
            </a:r>
          </a:p>
          <a:p>
            <a:pPr lvl="1" eaLnBrk="1" hangingPunct="1">
              <a:buFontTx/>
              <a:buNone/>
            </a:pPr>
            <a:r>
              <a:rPr lang="cs-CZ" altLang="sk-SK" sz="2200" dirty="0"/>
              <a:t>B. In </a:t>
            </a:r>
            <a:r>
              <a:rPr lang="en-US" altLang="sk-SK" sz="2200" dirty="0"/>
              <a:t>relative units compared to norm (time patient/control)</a:t>
            </a:r>
          </a:p>
          <a:p>
            <a:pPr lvl="1" eaLnBrk="1" hangingPunct="1">
              <a:buFontTx/>
              <a:buNone/>
            </a:pPr>
            <a:r>
              <a:rPr lang="en-US" altLang="sk-SK" sz="2200" dirty="0"/>
              <a:t>INR </a:t>
            </a:r>
            <a:r>
              <a:rPr lang="sk-SK" altLang="sk-SK" sz="2200" dirty="0"/>
              <a:t>= International Normalized Ra</a:t>
            </a:r>
            <a:r>
              <a:rPr lang="cs-CZ" altLang="sk-SK" sz="2200" dirty="0"/>
              <a:t>tio</a:t>
            </a:r>
            <a:endParaRPr lang="en-US" altLang="sk-SK" sz="2200" dirty="0"/>
          </a:p>
          <a:p>
            <a:pPr lvl="1" eaLnBrk="1" hangingPunct="1">
              <a:buFontTx/>
              <a:buNone/>
            </a:pPr>
            <a:r>
              <a:rPr lang="en-US" altLang="sk-SK" sz="2200" dirty="0"/>
              <a:t>High INR = slow coagulation, low INR = danger of thrombosis</a:t>
            </a:r>
            <a:endParaRPr lang="cs-CZ" altLang="sk-SK" sz="2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E59053-D676-4A56-A750-55092CFF7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0572B-884C-4B12-8687-D78D3A3BF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358BF-C4B5-4333-B0FE-C7EFBCA9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>
            <a:extLst>
              <a:ext uri="{FF2B5EF4-FFF2-40B4-BE49-F238E27FC236}">
                <a16:creationId xmlns:a16="http://schemas.microsoft.com/office/drawing/2014/main" id="{32F41D7B-605B-4FCE-A8AC-8C7955E11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620000" cy="1143000"/>
          </a:xfrm>
        </p:spPr>
        <p:txBody>
          <a:bodyPr/>
          <a:lstStyle/>
          <a:p>
            <a:pPr algn="ctr" eaLnBrk="1" hangingPunct="1"/>
            <a:r>
              <a:rPr lang="cs-CZ" altLang="sk-SK" sz="3200" b="1" dirty="0"/>
              <a:t>Diagnostics III</a:t>
            </a:r>
            <a:br>
              <a:rPr lang="cs-CZ" altLang="sk-SK" sz="3200" b="1" dirty="0"/>
            </a:br>
            <a:r>
              <a:rPr lang="cs-CZ" altLang="sk-SK" sz="3200" b="1" dirty="0"/>
              <a:t>coagulation tests - examples</a:t>
            </a:r>
            <a:endParaRPr lang="cs-CZ" altLang="sk-SK" sz="4000" b="1" dirty="0"/>
          </a:p>
        </p:txBody>
      </p:sp>
      <p:sp>
        <p:nvSpPr>
          <p:cNvPr id="35846" name="Rectangle 3">
            <a:extLst>
              <a:ext uri="{FF2B5EF4-FFF2-40B4-BE49-F238E27FC236}">
                <a16:creationId xmlns:a16="http://schemas.microsoft.com/office/drawing/2014/main" id="{E49A1B7E-3541-4797-B7A2-1E5108CFDD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5632" y="1828800"/>
            <a:ext cx="8250936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sk-SK" sz="2800" dirty="0"/>
              <a:t>Prothrombin time - Quick</a:t>
            </a:r>
          </a:p>
          <a:p>
            <a:pPr eaLnBrk="1" hangingPunct="1">
              <a:buFontTx/>
              <a:buNone/>
            </a:pPr>
            <a:r>
              <a:rPr lang="cs-CZ" altLang="sk-SK" sz="2400" dirty="0"/>
              <a:t>Oral anticoagulant therapy control (OAC)</a:t>
            </a:r>
          </a:p>
          <a:p>
            <a:pPr lvl="1" eaLnBrk="1" hangingPunct="1">
              <a:spcBef>
                <a:spcPct val="5000"/>
              </a:spcBef>
              <a:buFontTx/>
              <a:buNone/>
            </a:pPr>
            <a:r>
              <a:rPr lang="cs-CZ" altLang="sk-SK" sz="2400" i="1" dirty="0"/>
              <a:t>Plasma + Ca</a:t>
            </a:r>
            <a:r>
              <a:rPr lang="cs-CZ" altLang="sk-SK" sz="2400" baseline="30000" dirty="0"/>
              <a:t>2+</a:t>
            </a:r>
            <a:r>
              <a:rPr lang="cs-CZ" altLang="sk-SK" sz="2400" i="1" dirty="0"/>
              <a:t>+ tissue thromboplastin</a:t>
            </a:r>
          </a:p>
          <a:p>
            <a:pPr lvl="1" eaLnBrk="1" hangingPunct="1">
              <a:spcBef>
                <a:spcPct val="5000"/>
              </a:spcBef>
              <a:buFontTx/>
              <a:buNone/>
            </a:pPr>
            <a:r>
              <a:rPr lang="cs-CZ" altLang="sk-SK" sz="2400" i="1" dirty="0"/>
              <a:t>Norm: 11 – 15 sec</a:t>
            </a:r>
          </a:p>
          <a:p>
            <a:pPr lvl="1" eaLnBrk="1" hangingPunct="1">
              <a:spcBef>
                <a:spcPct val="5000"/>
              </a:spcBef>
              <a:buFontTx/>
              <a:buNone/>
            </a:pPr>
            <a:r>
              <a:rPr lang="cs-CZ" altLang="sk-SK" sz="2400" i="1" dirty="0"/>
              <a:t>Necessary factors: VII, X, V, II</a:t>
            </a:r>
          </a:p>
          <a:p>
            <a:pPr eaLnBrk="1" hangingPunct="1">
              <a:buFontTx/>
              <a:buNone/>
            </a:pPr>
            <a:r>
              <a:rPr lang="cs-CZ" altLang="sk-SK" sz="2800" dirty="0"/>
              <a:t>APTT = activated partial thromboplastin time</a:t>
            </a:r>
          </a:p>
          <a:p>
            <a:pPr eaLnBrk="1" hangingPunct="1">
              <a:buFontTx/>
              <a:buNone/>
            </a:pPr>
            <a:r>
              <a:rPr lang="cs-CZ" altLang="sk-SK" sz="2400" i="1" dirty="0"/>
              <a:t>	Plasma + Ca</a:t>
            </a:r>
            <a:r>
              <a:rPr lang="cs-CZ" altLang="sk-SK" sz="2400" baseline="30000" dirty="0"/>
              <a:t>2+</a:t>
            </a:r>
            <a:r>
              <a:rPr lang="cs-CZ" altLang="sk-SK" sz="2400" i="1" dirty="0"/>
              <a:t> + caolin (negat. charge) + phospholipid </a:t>
            </a:r>
          </a:p>
          <a:p>
            <a:pPr lvl="1" eaLnBrk="1" hangingPunct="1">
              <a:spcBef>
                <a:spcPct val="5000"/>
              </a:spcBef>
              <a:buFontTx/>
              <a:buNone/>
            </a:pPr>
            <a:r>
              <a:rPr lang="cs-CZ" altLang="sk-SK" sz="2400" i="1" dirty="0"/>
              <a:t>Norm: 35 – 45 sec.</a:t>
            </a:r>
          </a:p>
          <a:p>
            <a:pPr lvl="1" eaLnBrk="1" hangingPunct="1">
              <a:spcBef>
                <a:spcPct val="5000"/>
              </a:spcBef>
              <a:buFontTx/>
              <a:buNone/>
            </a:pPr>
            <a:r>
              <a:rPr lang="cs-CZ" altLang="sk-SK" sz="2400" i="1" dirty="0"/>
              <a:t>Necessary factors: XII, XI, IX, and VII, X, V, II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BBFB03-619E-44B9-9C35-B3F583D5D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000B9D-C05D-4EC9-BD9A-7A9723F3D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E8F0D-C555-4174-84A3-3D4836C4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4">
            <a:extLst>
              <a:ext uri="{FF2B5EF4-FFF2-40B4-BE49-F238E27FC236}">
                <a16:creationId xmlns:a16="http://schemas.microsoft.com/office/drawing/2014/main" id="{7C248A29-0D31-499C-8335-15D25BDE2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6781800" cy="685800"/>
          </a:xfrm>
        </p:spPr>
        <p:txBody>
          <a:bodyPr/>
          <a:lstStyle/>
          <a:p>
            <a:pPr eaLnBrk="1" hangingPunct="1"/>
            <a:r>
              <a:rPr lang="en-US" altLang="sk-SK"/>
              <a:t>Prothrombin and APTT assay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1F692EA2-FBFF-4C00-ADF9-756381282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1218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graphicFrame>
        <p:nvGraphicFramePr>
          <p:cNvPr id="36871" name="Object 5">
            <a:extLst>
              <a:ext uri="{FF2B5EF4-FFF2-40B4-BE49-F238E27FC236}">
                <a16:creationId xmlns:a16="http://schemas.microsoft.com/office/drawing/2014/main" id="{D0D9C5E3-AB6D-411E-81C8-E4040EF30A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2352675"/>
          <a:ext cx="4876800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572000" imgH="3429000" progId="PowerPoint.Slide.8">
                  <p:embed/>
                </p:oleObj>
              </mc:Choice>
              <mc:Fallback>
                <p:oleObj name="Slide" r:id="rId2" imgW="4572000" imgH="3429000" progId="PowerPoint.Slide.8">
                  <p:embed/>
                  <p:pic>
                    <p:nvPicPr>
                      <p:cNvPr id="36871" name="Object 5">
                        <a:extLst>
                          <a:ext uri="{FF2B5EF4-FFF2-40B4-BE49-F238E27FC236}">
                            <a16:creationId xmlns:a16="http://schemas.microsoft.com/office/drawing/2014/main" id="{D0D9C5E3-AB6D-411E-81C8-E4040EF30A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6666" r="20000" b="10667"/>
                      <a:stretch>
                        <a:fillRect/>
                      </a:stretch>
                    </p:blipFill>
                    <p:spPr bwMode="auto">
                      <a:xfrm>
                        <a:off x="2057400" y="2352675"/>
                        <a:ext cx="4876800" cy="287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Rectangle 7">
            <a:extLst>
              <a:ext uri="{FF2B5EF4-FFF2-40B4-BE49-F238E27FC236}">
                <a16:creationId xmlns:a16="http://schemas.microsoft.com/office/drawing/2014/main" id="{271D7872-39FF-4DC1-8003-E96F6E379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724400"/>
            <a:ext cx="1371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36873" name="Text Box 8">
            <a:extLst>
              <a:ext uri="{FF2B5EF4-FFF2-40B4-BE49-F238E27FC236}">
                <a16:creationId xmlns:a16="http://schemas.microsoft.com/office/drawing/2014/main" id="{EBCE8B1E-C4C7-44A4-9B4D-043C7A8D5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1054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k-SK" sz="2400">
                <a:latin typeface="Times New Roman" panose="02020603050405020304" pitchFamily="18" charset="0"/>
              </a:rPr>
              <a:t>Prothrombin (Quick)</a:t>
            </a:r>
          </a:p>
        </p:txBody>
      </p:sp>
      <p:sp>
        <p:nvSpPr>
          <p:cNvPr id="36874" name="Text Box 9">
            <a:extLst>
              <a:ext uri="{FF2B5EF4-FFF2-40B4-BE49-F238E27FC236}">
                <a16:creationId xmlns:a16="http://schemas.microsoft.com/office/drawing/2014/main" id="{9813278A-6256-4DC0-A78D-49DEC1EB1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600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k-SK" sz="2400">
                <a:latin typeface="Times New Roman" panose="02020603050405020304" pitchFamily="18" charset="0"/>
              </a:rPr>
              <a:t>APTT</a:t>
            </a:r>
          </a:p>
        </p:txBody>
      </p:sp>
      <p:sp>
        <p:nvSpPr>
          <p:cNvPr id="36875" name="Line 10">
            <a:extLst>
              <a:ext uri="{FF2B5EF4-FFF2-40B4-BE49-F238E27FC236}">
                <a16:creationId xmlns:a16="http://schemas.microsoft.com/office/drawing/2014/main" id="{0470A91D-F456-44E0-BAD5-7DF5842F63D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24600" y="5029200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6876" name="Line 11">
            <a:extLst>
              <a:ext uri="{FF2B5EF4-FFF2-40B4-BE49-F238E27FC236}">
                <a16:creationId xmlns:a16="http://schemas.microsoft.com/office/drawing/2014/main" id="{D2133D78-8783-4AD9-8C0E-B467506411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22098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6877" name="Line 12">
            <a:extLst>
              <a:ext uri="{FF2B5EF4-FFF2-40B4-BE49-F238E27FC236}">
                <a16:creationId xmlns:a16="http://schemas.microsoft.com/office/drawing/2014/main" id="{90405F9F-2DCB-4513-9A01-707104647B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2209800"/>
            <a:ext cx="6096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943970-A5F4-4C7A-9554-C8A42AB08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5A2CC6-7F7C-42D4-A856-18211314B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B484C-1FF0-46BC-B88B-E82DA4803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36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3E219C-FDE9-4BF9-883E-E66B0A68E831}"/>
              </a:ext>
            </a:extLst>
          </p:cNvPr>
          <p:cNvSpPr txBox="1"/>
          <p:nvPr/>
        </p:nvSpPr>
        <p:spPr>
          <a:xfrm>
            <a:off x="8650224" y="1636776"/>
            <a:ext cx="2779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OVERALL</a:t>
            </a:r>
          </a:p>
          <a:p>
            <a:r>
              <a:rPr lang="en-US" dirty="0"/>
              <a:t>PICTURE OF</a:t>
            </a:r>
          </a:p>
          <a:p>
            <a:r>
              <a:rPr lang="en-US" dirty="0"/>
              <a:t>COAGULATION</a:t>
            </a:r>
          </a:p>
          <a:p>
            <a:r>
              <a:rPr lang="en-US" dirty="0"/>
              <a:t>NO INFORMATION</a:t>
            </a:r>
          </a:p>
          <a:p>
            <a:r>
              <a:rPr lang="en-US" dirty="0"/>
              <a:t>ABOUT THE CONCENTRATION OF FACTORS</a:t>
            </a:r>
            <a:endParaRPr lang="sk-SK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1026">
            <a:extLst>
              <a:ext uri="{FF2B5EF4-FFF2-40B4-BE49-F238E27FC236}">
                <a16:creationId xmlns:a16="http://schemas.microsoft.com/office/drawing/2014/main" id="{F5AD7C32-3FEB-4024-8AB3-59C94B2EE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543800" cy="762000"/>
          </a:xfrm>
        </p:spPr>
        <p:txBody>
          <a:bodyPr/>
          <a:lstStyle/>
          <a:p>
            <a:pPr algn="ctr" eaLnBrk="1" hangingPunct="1"/>
            <a:r>
              <a:rPr lang="cs-CZ" altLang="sk-SK" sz="3200" dirty="0"/>
              <a:t>Diagnostics IV - other assays</a:t>
            </a:r>
            <a:endParaRPr lang="cs-CZ" altLang="sk-SK" sz="4000" dirty="0"/>
          </a:p>
        </p:txBody>
      </p:sp>
      <p:sp>
        <p:nvSpPr>
          <p:cNvPr id="37894" name="Rectangle 1027">
            <a:extLst>
              <a:ext uri="{FF2B5EF4-FFF2-40B4-BE49-F238E27FC236}">
                <a16:creationId xmlns:a16="http://schemas.microsoft.com/office/drawing/2014/main" id="{558C3122-1D25-4293-A87D-BCFF4388F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447800"/>
            <a:ext cx="8610600" cy="4572000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r>
              <a:rPr lang="cs-CZ" altLang="sk-SK" sz="2600" dirty="0"/>
              <a:t>Fibrinogen</a:t>
            </a:r>
            <a:r>
              <a:rPr lang="cs-CZ" altLang="sk-SK" sz="2600" b="1" dirty="0"/>
              <a:t> </a:t>
            </a:r>
            <a:r>
              <a:rPr lang="en-US" altLang="sk-SK" sz="2600" dirty="0"/>
              <a:t>c</a:t>
            </a:r>
            <a:r>
              <a:rPr lang="cs-CZ" altLang="sk-SK" sz="2600" dirty="0"/>
              <a:t>oncentration (2 – 4 g/l)</a:t>
            </a:r>
          </a:p>
          <a:p>
            <a:pPr marL="0" indent="0" eaLnBrk="1" hangingPunct="1">
              <a:buNone/>
            </a:pPr>
            <a:r>
              <a:rPr lang="cs-CZ" altLang="sk-SK" sz="2600" dirty="0"/>
              <a:t>Fibrin </a:t>
            </a:r>
            <a:r>
              <a:rPr lang="en-US" altLang="sk-SK" sz="2600" dirty="0"/>
              <a:t>&amp;</a:t>
            </a:r>
            <a:r>
              <a:rPr lang="cs-CZ" altLang="sk-SK" sz="2600" dirty="0"/>
              <a:t> fibrinogen degradation products</a:t>
            </a:r>
            <a:r>
              <a:rPr lang="en-US" altLang="sk-SK" sz="2600" dirty="0"/>
              <a:t> replaced today with D-dimer, important in the</a:t>
            </a:r>
            <a:endParaRPr lang="hu-HU" altLang="sk-SK" sz="2200" dirty="0"/>
          </a:p>
          <a:p>
            <a:pPr marL="0" indent="0" eaLnBrk="1" hangingPunct="1">
              <a:buNone/>
            </a:pPr>
            <a:r>
              <a:rPr lang="cs-CZ" altLang="sk-SK" sz="2200" dirty="0"/>
              <a:t>	diagnostics of DIC</a:t>
            </a:r>
          </a:p>
          <a:p>
            <a:pPr eaLnBrk="1" hangingPunct="1">
              <a:buFontTx/>
              <a:buNone/>
            </a:pPr>
            <a:r>
              <a:rPr lang="cs-CZ" altLang="sk-SK" sz="2200" dirty="0"/>
              <a:t>	exclusion of deep venous thrombosis and pulmonary</a:t>
            </a:r>
            <a:r>
              <a:rPr lang="en-US" altLang="sk-SK" sz="2200" dirty="0"/>
              <a:t> </a:t>
            </a:r>
            <a:r>
              <a:rPr lang="cs-CZ" altLang="sk-SK" sz="2200" dirty="0"/>
              <a:t>embolism (limit 500 </a:t>
            </a:r>
            <a:r>
              <a:rPr lang="cs-CZ" altLang="sk-SK" sz="2200" dirty="0">
                <a:latin typeface="Symbol" panose="05050102010706020507" pitchFamily="18" charset="2"/>
              </a:rPr>
              <a:t>m</a:t>
            </a:r>
            <a:r>
              <a:rPr lang="cs-CZ" altLang="sk-SK" sz="2200" dirty="0"/>
              <a:t>g</a:t>
            </a:r>
            <a:r>
              <a:rPr lang="en-US" altLang="sk-SK" sz="2200"/>
              <a:t> L</a:t>
            </a:r>
            <a:r>
              <a:rPr lang="en-US" altLang="sk-SK" sz="2200" baseline="30000"/>
              <a:t>-1 /</a:t>
            </a:r>
            <a:r>
              <a:rPr lang="cs-CZ" altLang="sk-SK" sz="2200" dirty="0"/>
              <a:t>)</a:t>
            </a:r>
          </a:p>
          <a:p>
            <a:pPr marL="0" indent="0" eaLnBrk="1" hangingPunct="1">
              <a:buNone/>
            </a:pPr>
            <a:r>
              <a:rPr lang="cs-CZ" altLang="sk-SK" sz="2600" dirty="0"/>
              <a:t>Special assays – aggregometry, adhaesion of thrombocytes</a:t>
            </a:r>
          </a:p>
          <a:p>
            <a:pPr marL="0" indent="0" eaLnBrk="1" hangingPunct="1">
              <a:buNone/>
            </a:pPr>
            <a:r>
              <a:rPr lang="cs-CZ" altLang="sk-SK" sz="2600" dirty="0"/>
              <a:t>Direct measurement of factors</a:t>
            </a:r>
            <a:r>
              <a:rPr lang="en-US" altLang="sk-SK" sz="2600" dirty="0"/>
              <a:t> (very low concentrations)</a:t>
            </a:r>
          </a:p>
          <a:p>
            <a:pPr marL="0" indent="0" eaLnBrk="1" hangingPunct="1">
              <a:buNone/>
            </a:pPr>
            <a:r>
              <a:rPr lang="cs-CZ" altLang="sk-SK" sz="2800" dirty="0"/>
              <a:t>Assays of polymorphisms, mutations</a:t>
            </a:r>
          </a:p>
          <a:p>
            <a:pPr eaLnBrk="1" hangingPunct="1">
              <a:buFontTx/>
              <a:buNone/>
            </a:pPr>
            <a:endParaRPr lang="cs-CZ" altLang="sk-SK" sz="26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EA5A47-8D02-40AC-8357-32F94979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5058F8-B74C-40F0-9FEB-B1A61434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CF72D-B272-4F1C-B928-B1A5EC0C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>
            <a:extLst>
              <a:ext uri="{FF2B5EF4-FFF2-40B4-BE49-F238E27FC236}">
                <a16:creationId xmlns:a16="http://schemas.microsoft.com/office/drawing/2014/main" id="{541A302C-C0FD-434A-B233-93F14A18C3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8276" y="409575"/>
            <a:ext cx="7313613" cy="1309688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altLang="en-US" dirty="0"/>
              <a:t> CoaguChek XS</a:t>
            </a:r>
            <a:br>
              <a:rPr lang="sk-SK" altLang="en-US" dirty="0"/>
            </a:br>
            <a:r>
              <a:rPr lang="sk-SK" altLang="en-US" dirty="0"/>
              <a:t> </a:t>
            </a:r>
            <a:r>
              <a:rPr lang="en-US" altLang="en-US" i="1" dirty="0"/>
              <a:t>Home </a:t>
            </a:r>
            <a:r>
              <a:rPr lang="sk-SK" altLang="en-US" b="0" i="1" dirty="0"/>
              <a:t>monitoring </a:t>
            </a:r>
            <a:r>
              <a:rPr lang="en-US" altLang="en-US" b="0" i="1" dirty="0"/>
              <a:t>of </a:t>
            </a:r>
            <a:r>
              <a:rPr lang="sk-SK" altLang="en-US" b="0" i="1" dirty="0"/>
              <a:t>PT</a:t>
            </a:r>
            <a:r>
              <a:rPr lang="sk-SK" altLang="en-US" i="1" dirty="0"/>
              <a:t> </a:t>
            </a:r>
            <a:endParaRPr lang="en-GB" altLang="en-GB" i="1" dirty="0"/>
          </a:p>
        </p:txBody>
      </p:sp>
      <p:pic>
        <p:nvPicPr>
          <p:cNvPr id="440323" name="Picture 3">
            <a:extLst>
              <a:ext uri="{FF2B5EF4-FFF2-40B4-BE49-F238E27FC236}">
                <a16:creationId xmlns:a16="http://schemas.microsoft.com/office/drawing/2014/main" id="{5E507D5C-3CDB-4BD3-AA96-C3028E6F0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1700213"/>
            <a:ext cx="5670550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24" name="Picture 4">
            <a:extLst>
              <a:ext uri="{FF2B5EF4-FFF2-40B4-BE49-F238E27FC236}">
                <a16:creationId xmlns:a16="http://schemas.microsoft.com/office/drawing/2014/main" id="{8565BDAF-1FFB-44BD-A3C6-FD41BDF1E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1700214"/>
            <a:ext cx="3738562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73" name="Picture 9">
            <a:extLst>
              <a:ext uri="{FF2B5EF4-FFF2-40B4-BE49-F238E27FC236}">
                <a16:creationId xmlns:a16="http://schemas.microsoft.com/office/drawing/2014/main" id="{36005B81-1F13-4775-810E-FAE4128A7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911987"/>
            <a:ext cx="6337300" cy="45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FA1E5C-90F9-429E-BB74-5CDE3A06AC86}"/>
              </a:ext>
            </a:extLst>
          </p:cNvPr>
          <p:cNvSpPr txBox="1"/>
          <p:nvPr/>
        </p:nvSpPr>
        <p:spPr>
          <a:xfrm flipH="1">
            <a:off x="1481328" y="5742432"/>
            <a:ext cx="916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 OF ANTICOAGULANT THERAPY AFTER MYOCARDIAL INFARCTION</a:t>
            </a:r>
            <a:endParaRPr lang="sk-SK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0B5E0-B23E-42B6-AACC-E018A7B4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000" dirty="0"/>
              <a:t>Disorders of haemostasis </a:t>
            </a:r>
            <a:br>
              <a:rPr lang="sk-SK" sz="4000" dirty="0"/>
            </a:br>
            <a:r>
              <a:rPr lang="sk-SK" sz="4000" dirty="0"/>
              <a:t>I</a:t>
            </a:r>
            <a:br>
              <a:rPr lang="sk-SK" sz="4000" dirty="0"/>
            </a:br>
            <a:br>
              <a:rPr lang="sk-SK" sz="4000" dirty="0"/>
            </a:br>
            <a:r>
              <a:rPr lang="sk-SK" sz="4000" dirty="0"/>
              <a:t>repetition of ph</a:t>
            </a:r>
            <a:r>
              <a:rPr lang="hu-HU" sz="4000" dirty="0"/>
              <a:t>ysiology</a:t>
            </a:r>
            <a:br>
              <a:rPr lang="hu-HU" sz="4000" dirty="0"/>
            </a:br>
            <a:r>
              <a:rPr lang="hu-HU" sz="4000" dirty="0"/>
              <a:t>clot formation</a:t>
            </a:r>
            <a:endParaRPr lang="sk-SK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29E24-C979-420A-BC4E-D8B74F52FA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698C0-B2A9-49B2-8B6B-B11C5956F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E985F-9FB4-485F-A89F-7FDDF4E36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80F29-7444-4831-9C3C-4AEAF34E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969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0B5E0-B23E-42B6-AACC-E018A7B4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000" dirty="0"/>
              <a:t>Disorders of haemostasis</a:t>
            </a:r>
            <a:br>
              <a:rPr lang="sk-SK" sz="4000" dirty="0"/>
            </a:br>
            <a:r>
              <a:rPr lang="sk-SK" sz="4000" dirty="0"/>
              <a:t>IV</a:t>
            </a:r>
            <a:br>
              <a:rPr lang="sk-SK" sz="4000" dirty="0"/>
            </a:br>
            <a:br>
              <a:rPr lang="sk-SK" sz="4000" dirty="0"/>
            </a:br>
            <a:r>
              <a:rPr lang="sk-SK" sz="4000" dirty="0"/>
              <a:t>Haemorrhagic diatheses, coagulopathies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29E24-C979-420A-BC4E-D8B74F52FA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BA7FF-6D39-42FD-BE77-19D1C8827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42514-22DE-4DF2-AFAF-00D59A9C1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E0D0F-5E5F-482D-AFA4-85E3F2C75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393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2">
            <a:extLst>
              <a:ext uri="{FF2B5EF4-FFF2-40B4-BE49-F238E27FC236}">
                <a16:creationId xmlns:a16="http://schemas.microsoft.com/office/drawing/2014/main" id="{250580A4-47F3-4B09-B8AB-FAE77142E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8305800" cy="914400"/>
          </a:xfrm>
        </p:spPr>
        <p:txBody>
          <a:bodyPr/>
          <a:lstStyle/>
          <a:p>
            <a:pPr eaLnBrk="1" hangingPunct="1"/>
            <a:r>
              <a:rPr lang="cs-CZ" altLang="sk-SK" b="1" dirty="0"/>
              <a:t>Hereditary disorders of coagulation</a:t>
            </a:r>
            <a:r>
              <a:rPr lang="en-US" altLang="sk-SK" b="1" dirty="0"/>
              <a:t>*</a:t>
            </a:r>
            <a:endParaRPr lang="cs-CZ" altLang="sk-SK" sz="4000" b="1" dirty="0"/>
          </a:p>
        </p:txBody>
      </p:sp>
      <p:sp>
        <p:nvSpPr>
          <p:cNvPr id="46086" name="Rectangle 3">
            <a:extLst>
              <a:ext uri="{FF2B5EF4-FFF2-40B4-BE49-F238E27FC236}">
                <a16:creationId xmlns:a16="http://schemas.microsoft.com/office/drawing/2014/main" id="{6BA8A957-9934-4089-B533-68CE6F8FE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0412" y="1458276"/>
            <a:ext cx="9695688" cy="40386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sk-SK" sz="2800" dirty="0"/>
              <a:t>Hemophilia A (</a:t>
            </a:r>
            <a:r>
              <a:rPr lang="en-US" altLang="sk-SK" sz="2800" dirty="0"/>
              <a:t>factor VIII; </a:t>
            </a:r>
            <a:r>
              <a:rPr lang="cs-CZ" altLang="sk-SK" sz="2800" dirty="0"/>
              <a:t>1/10 000</a:t>
            </a:r>
            <a:r>
              <a:rPr lang="en-US" altLang="sk-SK" sz="2800" dirty="0"/>
              <a:t> boys</a:t>
            </a:r>
            <a:r>
              <a:rPr lang="cs-CZ" altLang="sk-SK" sz="2800" dirty="0"/>
              <a:t>)</a:t>
            </a:r>
          </a:p>
          <a:p>
            <a:pPr marL="274320" lvl="1" indent="0" eaLnBrk="1" hangingPunct="1">
              <a:spcBef>
                <a:spcPts val="600"/>
              </a:spcBef>
              <a:buNone/>
            </a:pPr>
            <a:r>
              <a:rPr lang="cs-CZ" altLang="sk-SK" sz="2400" dirty="0"/>
              <a:t>Unexpected fluctuation of clinical symptomatology</a:t>
            </a:r>
          </a:p>
          <a:p>
            <a:pPr marL="274320" lvl="1" indent="0" eaLnBrk="1" hangingPunct="1">
              <a:spcBef>
                <a:spcPts val="600"/>
              </a:spcBef>
              <a:buNone/>
            </a:pPr>
            <a:r>
              <a:rPr lang="cs-CZ" altLang="sk-SK" sz="2400" dirty="0"/>
              <a:t>Long repeated bleedings</a:t>
            </a:r>
          </a:p>
          <a:p>
            <a:pPr marL="274320" lvl="1" indent="0" eaLnBrk="1" hangingPunct="1">
              <a:spcBef>
                <a:spcPts val="600"/>
              </a:spcBef>
              <a:buNone/>
            </a:pPr>
            <a:r>
              <a:rPr lang="cs-CZ" altLang="sk-SK" sz="2400" dirty="0"/>
              <a:t>Internal bleedings</a:t>
            </a:r>
          </a:p>
          <a:p>
            <a:pPr marL="274320" lvl="1" indent="0" eaLnBrk="1" hangingPunct="1">
              <a:spcBef>
                <a:spcPts val="600"/>
              </a:spcBef>
              <a:buNone/>
            </a:pPr>
            <a:r>
              <a:rPr lang="cs-CZ" altLang="sk-SK" sz="2400" dirty="0"/>
              <a:t>Intracranial bleeding (can be fatal)</a:t>
            </a:r>
          </a:p>
          <a:p>
            <a:pPr marL="274320" lvl="1" indent="0" eaLnBrk="1" hangingPunct="1">
              <a:spcBef>
                <a:spcPts val="600"/>
              </a:spcBef>
              <a:buNone/>
            </a:pPr>
            <a:r>
              <a:rPr lang="cs-CZ" altLang="sk-SK" sz="2400" dirty="0"/>
              <a:t>Chronic anaemia, icterus</a:t>
            </a:r>
          </a:p>
          <a:p>
            <a:pPr marL="274320" lvl="1" indent="0" eaLnBrk="1" hangingPunct="1">
              <a:spcBef>
                <a:spcPts val="600"/>
              </a:spcBef>
              <a:buNone/>
            </a:pPr>
            <a:r>
              <a:rPr lang="cs-CZ" altLang="sk-SK" sz="2400" dirty="0"/>
              <a:t>Severe damage of joints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sk-SK" sz="2800" dirty="0"/>
              <a:t>Hemophilia B (IX </a:t>
            </a:r>
            <a:r>
              <a:rPr lang="cs-CZ" altLang="sk-SK" sz="2800" dirty="0" err="1"/>
              <a:t>factor</a:t>
            </a:r>
            <a:r>
              <a:rPr lang="cs-CZ" altLang="sk-SK" sz="2800" dirty="0"/>
              <a:t> </a:t>
            </a:r>
            <a:r>
              <a:rPr lang="sk-SK" altLang="sk-SK" sz="2800" dirty="0"/>
              <a:t>–</a:t>
            </a:r>
            <a:r>
              <a:rPr lang="cs-CZ" altLang="sk-SK" sz="2800" dirty="0"/>
              <a:t> XR heredity) C (XI </a:t>
            </a:r>
            <a:r>
              <a:rPr lang="cs-CZ" altLang="sk-SK" sz="2800" dirty="0" err="1"/>
              <a:t>factor</a:t>
            </a:r>
            <a:r>
              <a:rPr lang="cs-CZ" altLang="sk-SK" sz="2800" dirty="0"/>
              <a:t> </a:t>
            </a:r>
            <a:r>
              <a:rPr lang="sk-SK" altLang="sk-SK" sz="2800" dirty="0"/>
              <a:t>–</a:t>
            </a:r>
            <a:r>
              <a:rPr lang="cs-CZ" altLang="sk-SK" sz="2800" dirty="0"/>
              <a:t> AR heredity), less severe</a:t>
            </a:r>
          </a:p>
          <a:p>
            <a:pPr eaLnBrk="1" hangingPunct="1">
              <a:lnSpc>
                <a:spcPct val="90000"/>
              </a:lnSpc>
            </a:pPr>
            <a:endParaRPr lang="cs-CZ" altLang="sk-SK" sz="2800" dirty="0"/>
          </a:p>
        </p:txBody>
      </p:sp>
      <p:sp>
        <p:nvSpPr>
          <p:cNvPr id="46087" name="BlokTextu 1">
            <a:extLst>
              <a:ext uri="{FF2B5EF4-FFF2-40B4-BE49-F238E27FC236}">
                <a16:creationId xmlns:a16="http://schemas.microsoft.com/office/drawing/2014/main" id="{313B3266-B74C-4993-9306-6B12B54CF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1" y="5334001"/>
            <a:ext cx="3127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k-SK" sz="2400">
                <a:latin typeface="Times New Roman" panose="02020603050405020304" pitchFamily="18" charset="0"/>
              </a:rPr>
              <a:t>*REPEAT GENETICS!</a:t>
            </a: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BA7826-6799-4BEA-9F13-A2D6548D6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46AC28-34E1-415C-A592-8A5AE9C0D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91474-E715-4F5D-AE18-B6E16365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2">
            <a:extLst>
              <a:ext uri="{FF2B5EF4-FFF2-40B4-BE49-F238E27FC236}">
                <a16:creationId xmlns:a16="http://schemas.microsoft.com/office/drawing/2014/main" id="{D5FFD5E8-0157-4950-BE43-E3313F7016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k-SK" dirty="0"/>
              <a:t>Factor</a:t>
            </a:r>
            <a:r>
              <a:rPr lang="cs-CZ" altLang="sk-SK" dirty="0"/>
              <a:t> VIII concentration and symptoms</a:t>
            </a:r>
          </a:p>
        </p:txBody>
      </p:sp>
      <p:graphicFrame>
        <p:nvGraphicFramePr>
          <p:cNvPr id="47110" name="Object 3">
            <a:extLst>
              <a:ext uri="{FF2B5EF4-FFF2-40B4-BE49-F238E27FC236}">
                <a16:creationId xmlns:a16="http://schemas.microsoft.com/office/drawing/2014/main" id="{7BB69842-1B20-4523-BF9F-8A312888BFA0}"/>
              </a:ext>
            </a:extLst>
          </p:cNvPr>
          <p:cNvGraphicFramePr>
            <a:graphicFrameLocks noGrp="1" noChangeAspect="1"/>
          </p:cNvGraphicFramePr>
          <p:nvPr>
            <p:ph type="tbl" idx="1"/>
          </p:nvPr>
        </p:nvGraphicFramePr>
        <p:xfrm>
          <a:off x="2228850" y="1981200"/>
          <a:ext cx="7867650" cy="531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7867650" imgH="5314950" progId="Word.Document.8">
                  <p:embed/>
                </p:oleObj>
              </mc:Choice>
              <mc:Fallback>
                <p:oleObj name="dokument" r:id="rId2" imgW="7867650" imgH="5314950" progId="Word.Document.8">
                  <p:embed/>
                  <p:pic>
                    <p:nvPicPr>
                      <p:cNvPr id="47110" name="Object 3">
                        <a:extLst>
                          <a:ext uri="{FF2B5EF4-FFF2-40B4-BE49-F238E27FC236}">
                            <a16:creationId xmlns:a16="http://schemas.microsoft.com/office/drawing/2014/main" id="{7BB69842-1B20-4523-BF9F-8A312888BF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1981200"/>
                        <a:ext cx="7867650" cy="531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CB3157-1B7F-4B22-9B55-5B68945A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sk-SK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414C1C-34FC-4AA9-8415-C17FE964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sk-SK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6C31E-AAF6-40E8-84F2-43AEB30BF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7725-DFF8-406A-8F52-EE50DD218792}" type="slidenum">
              <a:rPr lang="en-US" altLang="sk-SK" smtClean="0"/>
              <a:pPr/>
              <a:t>42</a:t>
            </a:fld>
            <a:endParaRPr lang="en-US" altLang="sk-SK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55037-8775-4EE4-9D2C-2118934FE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9851136" cy="546124"/>
          </a:xfrm>
        </p:spPr>
        <p:txBody>
          <a:bodyPr>
            <a:normAutofit fontScale="90000"/>
          </a:bodyPr>
          <a:lstStyle/>
          <a:p>
            <a:pPr algn="ctr"/>
            <a:r>
              <a:rPr lang="sk-SK" altLang="sk-SK" sz="4400" dirty="0"/>
              <a:t>T</a:t>
            </a:r>
            <a:r>
              <a:rPr lang="en-US" altLang="sk-SK" sz="4400" dirty="0"/>
              <a:t>he Queen</a:t>
            </a:r>
            <a:r>
              <a:rPr lang="sk-SK" altLang="sk-SK" sz="4400" dirty="0"/>
              <a:t> and epidemiology today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02169-BD09-4A7F-B9B9-5B984B47D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572768"/>
            <a:ext cx="4663440" cy="4462272"/>
          </a:xfrm>
        </p:spPr>
        <p:txBody>
          <a:bodyPr>
            <a:normAutofit fontScale="92500" lnSpcReduction="10000"/>
          </a:bodyPr>
          <a:lstStyle/>
          <a:p>
            <a:pPr marL="85725" indent="0">
              <a:buNone/>
              <a:defRPr/>
            </a:pPr>
            <a:r>
              <a:rPr lang="en-US" dirty="0"/>
              <a:t>Queen Victoria 1819 – 1901, 9 children</a:t>
            </a:r>
            <a:endParaRPr lang="sk-SK" dirty="0"/>
          </a:p>
          <a:p>
            <a:pPr marL="85725" indent="0">
              <a:buNone/>
              <a:defRPr/>
            </a:pPr>
            <a:r>
              <a:rPr lang="sk-SK" i="1" dirty="0"/>
              <a:t>First carrier?</a:t>
            </a:r>
            <a:endParaRPr lang="en-US" i="1" dirty="0"/>
          </a:p>
          <a:p>
            <a:pPr marL="85725" indent="0">
              <a:buNone/>
              <a:defRPr/>
            </a:pPr>
            <a:r>
              <a:rPr lang="en-US" dirty="0"/>
              <a:t>Carriers Alice and Beatrice (2/5</a:t>
            </a:r>
            <a:r>
              <a:rPr lang="sk-SK" dirty="0"/>
              <a:t> daughters</a:t>
            </a:r>
            <a:r>
              <a:rPr lang="en-US" dirty="0"/>
              <a:t>)</a:t>
            </a:r>
          </a:p>
          <a:p>
            <a:pPr marL="85725" indent="0">
              <a:buNone/>
              <a:defRPr/>
            </a:pPr>
            <a:r>
              <a:rPr lang="en-US" dirty="0"/>
              <a:t>Affected Leopold, 1853 – 1884 (1/4</a:t>
            </a:r>
            <a:r>
              <a:rPr lang="sk-SK" dirty="0"/>
              <a:t> sons</a:t>
            </a:r>
            <a:r>
              <a:rPr lang="en-US" dirty="0"/>
              <a:t>)</a:t>
            </a:r>
          </a:p>
          <a:p>
            <a:pPr marL="85725" indent="0">
              <a:buNone/>
              <a:defRPr/>
            </a:pPr>
            <a:r>
              <a:rPr lang="en-US" dirty="0"/>
              <a:t>Edward VII</a:t>
            </a:r>
            <a:r>
              <a:rPr lang="sk-SK" dirty="0"/>
              <a:t>,</a:t>
            </a:r>
            <a:r>
              <a:rPr lang="en-US" dirty="0"/>
              <a:t> </a:t>
            </a:r>
            <a:r>
              <a:rPr lang="sk-SK" dirty="0"/>
              <a:t>the next king, </a:t>
            </a:r>
            <a:r>
              <a:rPr lang="en-US" dirty="0"/>
              <a:t>healthy</a:t>
            </a:r>
          </a:p>
          <a:p>
            <a:pPr marL="85725" indent="0">
              <a:buNone/>
              <a:defRPr/>
            </a:pPr>
            <a:r>
              <a:rPr lang="en-US" dirty="0"/>
              <a:t>Alexandra</a:t>
            </a:r>
            <a:r>
              <a:rPr lang="sk-SK" dirty="0"/>
              <a:t>, granddaughter of </a:t>
            </a:r>
            <a:r>
              <a:rPr lang="en-US" dirty="0"/>
              <a:t>Alice </a:t>
            </a:r>
            <a:r>
              <a:rPr lang="sk-SK" dirty="0"/>
              <a:t>carrier</a:t>
            </a:r>
          </a:p>
          <a:p>
            <a:pPr marL="85725" indent="0">
              <a:buNone/>
              <a:defRPr/>
            </a:pPr>
            <a:r>
              <a:rPr lang="sk-SK" dirty="0"/>
              <a:t>Alexandra </a:t>
            </a:r>
            <a:r>
              <a:rPr lang="en-US" dirty="0"/>
              <a:t>and Alexei (1904 – 1918</a:t>
            </a:r>
            <a:r>
              <a:rPr lang="sk-SK" dirty="0"/>
              <a:t>, Russia</a:t>
            </a:r>
            <a:r>
              <a:rPr lang="en-US" dirty="0"/>
              <a:t>)</a:t>
            </a:r>
            <a:endParaRPr lang="sk-SK" dirty="0"/>
          </a:p>
          <a:p>
            <a:pPr marL="0" indent="0" eaLnBrk="1" hangingPunct="1">
              <a:buNone/>
              <a:defRPr/>
            </a:pPr>
            <a:r>
              <a:rPr lang="sk-SK" dirty="0"/>
              <a:t>  4 daughters and one affected son</a:t>
            </a:r>
          </a:p>
          <a:p>
            <a:pPr marL="0" indent="0">
              <a:buNone/>
              <a:defRPr/>
            </a:pPr>
            <a:r>
              <a:rPr lang="sk-SK" dirty="0"/>
              <a:t>Charles, Wiliam, Harry, George (descendants of Edward VII, healthy)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They had </a:t>
            </a:r>
            <a:r>
              <a:rPr lang="en-US" dirty="0" err="1"/>
              <a:t>haemophilia</a:t>
            </a:r>
            <a:r>
              <a:rPr lang="en-US" dirty="0"/>
              <a:t> B and not A!</a:t>
            </a:r>
            <a:endParaRPr lang="sk-SK" dirty="0"/>
          </a:p>
          <a:p>
            <a:pPr marL="0" indent="0" eaLnBrk="1" hangingPunct="1">
              <a:buNone/>
              <a:defRPr/>
            </a:pPr>
            <a:endParaRPr lang="sk-SK" dirty="0"/>
          </a:p>
          <a:p>
            <a:endParaRPr lang="sk-S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7409D-766A-4FE0-AD69-EE3D6F7ED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6664" y="1627632"/>
            <a:ext cx="4663440" cy="374904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  <a:defRPr/>
            </a:pPr>
            <a:r>
              <a:rPr lang="sk-SK" sz="3200" dirty="0"/>
              <a:t>HEMOPHILIA (ALL)</a:t>
            </a:r>
          </a:p>
          <a:p>
            <a:pPr marL="0" indent="0" eaLnBrk="1" hangingPunct="1">
              <a:buNone/>
              <a:defRPr/>
            </a:pPr>
            <a:r>
              <a:rPr lang="sk-SK" sz="3200" dirty="0"/>
              <a:t>172 000 worldwide</a:t>
            </a:r>
          </a:p>
          <a:p>
            <a:pPr marL="548640" lvl="2" indent="0" eaLnBrk="1" hangingPunct="1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n-US" sz="2400" dirty="0"/>
              <a:t>60% severe, classic</a:t>
            </a:r>
            <a:r>
              <a:rPr lang="sk-SK" sz="2400" dirty="0"/>
              <a:t> mutation</a:t>
            </a:r>
            <a:r>
              <a:rPr lang="en-US" sz="2400" dirty="0"/>
              <a:t> (</a:t>
            </a:r>
            <a:r>
              <a:rPr lang="sk-SK" sz="2400" dirty="0"/>
              <a:t>f. VIII </a:t>
            </a:r>
            <a:r>
              <a:rPr lang="en-US" sz="2400" dirty="0"/>
              <a:t>gene inversion)</a:t>
            </a:r>
          </a:p>
          <a:p>
            <a:pPr marL="548640" lvl="2" indent="0" eaLnBrk="1" hangingPunct="1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n-US" sz="2400" dirty="0"/>
              <a:t>15% moderate (1-5 % activity)</a:t>
            </a:r>
          </a:p>
          <a:p>
            <a:pPr marL="548640" lvl="2" indent="0" eaLnBrk="1" hangingPunct="1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n-US" sz="2400" dirty="0"/>
              <a:t>25% mild (6-30%)</a:t>
            </a:r>
          </a:p>
          <a:p>
            <a:pPr marL="548640" lvl="2" indent="0" eaLnBrk="1" hangingPunct="1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n-US" sz="2400" dirty="0"/>
              <a:t>Moderate and mild, more “B” and other</a:t>
            </a:r>
          </a:p>
          <a:p>
            <a:pPr>
              <a:spcBef>
                <a:spcPts val="600"/>
              </a:spcBef>
            </a:pPr>
            <a:endParaRPr lang="sk-S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D7FB2-F38E-483E-BD88-3233754DF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FBF5B-8F33-49EF-A95D-4BD61F934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4B3FB-1DA0-4A12-AB1A-39C158A0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43</a:t>
            </a:fld>
            <a:endParaRPr lang="en-US"/>
          </a:p>
        </p:txBody>
      </p: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F91219EE-2EA2-4550-86D4-7E70EC8A2668}"/>
              </a:ext>
            </a:extLst>
          </p:cNvPr>
          <p:cNvSpPr/>
          <p:nvPr/>
        </p:nvSpPr>
        <p:spPr>
          <a:xfrm>
            <a:off x="487677" y="3293151"/>
            <a:ext cx="609599" cy="1900643"/>
          </a:xfrm>
          <a:prstGeom prst="curvedRightArrow">
            <a:avLst>
              <a:gd name="adj1" fmla="val 25000"/>
              <a:gd name="adj2" fmla="val 50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pic>
        <p:nvPicPr>
          <p:cNvPr id="9" name="Obrázok 6">
            <a:extLst>
              <a:ext uri="{FF2B5EF4-FFF2-40B4-BE49-F238E27FC236}">
                <a16:creationId xmlns:a16="http://schemas.microsoft.com/office/drawing/2014/main" id="{F6EEE2AC-8E86-438F-86AE-60B59EA65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69" y="4244127"/>
            <a:ext cx="1190170" cy="156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9863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>
            <a:extLst>
              <a:ext uri="{FF2B5EF4-FFF2-40B4-BE49-F238E27FC236}">
                <a16:creationId xmlns:a16="http://schemas.microsoft.com/office/drawing/2014/main" id="{D706C8E9-DCCB-4FFC-95D8-7120B355D1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381000"/>
            <a:ext cx="6553200" cy="685800"/>
          </a:xfrm>
        </p:spPr>
        <p:txBody>
          <a:bodyPr/>
          <a:lstStyle/>
          <a:p>
            <a:pPr algn="ctr" eaLnBrk="1" hangingPunct="1"/>
            <a:r>
              <a:rPr lang="en-US" altLang="sk-SK" sz="3600" b="1" dirty="0"/>
              <a:t>Treatment</a:t>
            </a:r>
            <a:endParaRPr lang="sk-SK" altLang="sk-SK" sz="3600" b="1" dirty="0"/>
          </a:p>
        </p:txBody>
      </p:sp>
      <p:sp>
        <p:nvSpPr>
          <p:cNvPr id="58371" name="Zástupný symbol obsahu 2">
            <a:extLst>
              <a:ext uri="{FF2B5EF4-FFF2-40B4-BE49-F238E27FC236}">
                <a16:creationId xmlns:a16="http://schemas.microsoft.com/office/drawing/2014/main" id="{6282C4E6-2677-4087-B52B-31B6989041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6656" y="1303476"/>
            <a:ext cx="11062498" cy="4800600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</a:pPr>
            <a:r>
              <a:rPr lang="sk-SK" altLang="sk-SK" sz="2800" dirty="0"/>
              <a:t>1840 – </a:t>
            </a:r>
            <a:r>
              <a:rPr lang="en-US" altLang="sk-SK" sz="2800" dirty="0"/>
              <a:t>First attempts with blood </a:t>
            </a:r>
            <a:r>
              <a:rPr lang="sk-SK" altLang="sk-SK" sz="2800" dirty="0"/>
              <a:t>tran</a:t>
            </a:r>
            <a:r>
              <a:rPr lang="en-US" altLang="sk-SK" sz="2800" dirty="0"/>
              <a:t>s</a:t>
            </a:r>
            <a:r>
              <a:rPr lang="sk-SK" altLang="sk-SK" sz="2800" dirty="0"/>
              <a:t>f</a:t>
            </a:r>
            <a:r>
              <a:rPr lang="en-US" altLang="sk-SK" sz="2800" dirty="0" err="1"/>
              <a:t>usion</a:t>
            </a:r>
            <a:endParaRPr lang="sk-SK" altLang="sk-SK" sz="2800" dirty="0"/>
          </a:p>
          <a:p>
            <a:pPr marL="0" indent="0" eaLnBrk="1" hangingPunct="1">
              <a:buNone/>
            </a:pPr>
            <a:r>
              <a:rPr lang="sk-SK" altLang="sk-SK" sz="2800" dirty="0"/>
              <a:t>1923 – </a:t>
            </a:r>
            <a:r>
              <a:rPr lang="en-US" altLang="sk-SK" sz="2800" dirty="0"/>
              <a:t>Treatment with blood</a:t>
            </a:r>
            <a:r>
              <a:rPr lang="sk-SK" altLang="sk-SK" sz="2800" dirty="0"/>
              <a:t> pla</a:t>
            </a:r>
            <a:r>
              <a:rPr lang="en-US" altLang="sk-SK" sz="2800" dirty="0" err="1"/>
              <a:t>sma</a:t>
            </a:r>
            <a:endParaRPr lang="en-US" altLang="sk-SK" sz="2800" dirty="0"/>
          </a:p>
          <a:p>
            <a:pPr marL="0" indent="0" eaLnBrk="1" hangingPunct="1">
              <a:buNone/>
            </a:pPr>
            <a:r>
              <a:rPr lang="en-US" altLang="sk-SK" sz="2800" dirty="0"/>
              <a:t>1</a:t>
            </a:r>
            <a:r>
              <a:rPr lang="sk-SK" altLang="sk-SK" sz="2800" dirty="0"/>
              <a:t>960</a:t>
            </a:r>
            <a:r>
              <a:rPr lang="en-US" altLang="sk-SK" sz="2800" dirty="0"/>
              <a:t>’s </a:t>
            </a:r>
            <a:r>
              <a:rPr lang="en-US" altLang="sk-SK" sz="2800" dirty="0" err="1"/>
              <a:t>Insufficent</a:t>
            </a:r>
            <a:r>
              <a:rPr lang="en-US" altLang="sk-SK" sz="2800" dirty="0"/>
              <a:t> c</a:t>
            </a:r>
            <a:r>
              <a:rPr lang="sk-SK" altLang="sk-SK" sz="2800" dirty="0"/>
              <a:t>ontrol</a:t>
            </a:r>
            <a:r>
              <a:rPr lang="en-US" altLang="sk-SK" sz="2800" dirty="0"/>
              <a:t> of blood donors</a:t>
            </a:r>
            <a:r>
              <a:rPr lang="sk-SK" altLang="sk-SK" sz="2800" dirty="0"/>
              <a:t> ≈ 40 000 HIV INFEC</a:t>
            </a:r>
            <a:r>
              <a:rPr lang="en-US" altLang="sk-SK" sz="2800" dirty="0"/>
              <a:t>TIONS</a:t>
            </a:r>
            <a:endParaRPr lang="sk-SK" altLang="sk-SK" sz="2800" dirty="0"/>
          </a:p>
          <a:p>
            <a:pPr marL="0" indent="0" eaLnBrk="1" hangingPunct="1">
              <a:buNone/>
            </a:pPr>
            <a:r>
              <a:rPr lang="hu-HU" altLang="sk-SK" sz="2800" dirty="0"/>
              <a:t>1989 – Genetic</a:t>
            </a:r>
            <a:r>
              <a:rPr lang="en-US" altLang="sk-SK" sz="2800" dirty="0"/>
              <a:t> </a:t>
            </a:r>
            <a:r>
              <a:rPr lang="en-US" altLang="sk-SK" sz="2800" dirty="0" err="1"/>
              <a:t>eng</a:t>
            </a:r>
            <a:r>
              <a:rPr lang="hu-HU" altLang="sk-SK" sz="2800" dirty="0"/>
              <a:t>inee</a:t>
            </a:r>
            <a:r>
              <a:rPr lang="en-US" altLang="sk-SK" sz="2800" dirty="0"/>
              <a:t>r</a:t>
            </a:r>
            <a:r>
              <a:rPr lang="hu-HU" altLang="sk-SK" sz="2800" dirty="0"/>
              <a:t>e</a:t>
            </a:r>
            <a:r>
              <a:rPr lang="en-US" altLang="sk-SK" sz="2800" dirty="0" err="1"/>
              <a:t>ing</a:t>
            </a:r>
            <a:r>
              <a:rPr lang="en-US" altLang="sk-SK" sz="2800" dirty="0"/>
              <a:t>, pro</a:t>
            </a:r>
            <a:r>
              <a:rPr lang="hu-HU" altLang="sk-SK" sz="2800" dirty="0"/>
              <a:t>d</a:t>
            </a:r>
            <a:r>
              <a:rPr lang="en-US" altLang="sk-SK" sz="2800" dirty="0" err="1"/>
              <a:t>uction</a:t>
            </a:r>
            <a:r>
              <a:rPr lang="en-US" altLang="sk-SK" sz="2800" dirty="0"/>
              <a:t> of pure </a:t>
            </a:r>
            <a:r>
              <a:rPr lang="hu-HU" altLang="sk-SK" sz="2800" dirty="0"/>
              <a:t>fa</a:t>
            </a:r>
            <a:r>
              <a:rPr lang="en-US" altLang="sk-SK" sz="2800" dirty="0"/>
              <a:t>c</a:t>
            </a:r>
            <a:r>
              <a:rPr lang="hu-HU" altLang="sk-SK" sz="2800" dirty="0"/>
              <a:t>to</a:t>
            </a:r>
            <a:r>
              <a:rPr lang="en-US" altLang="sk-SK" sz="2800" dirty="0" err="1"/>
              <a:t>rs</a:t>
            </a:r>
            <a:r>
              <a:rPr lang="en-US" altLang="sk-SK" sz="2800" dirty="0"/>
              <a:t> in yeas</a:t>
            </a:r>
            <a:r>
              <a:rPr lang="hu-HU" altLang="sk-SK" sz="2800" dirty="0"/>
              <a:t>t</a:t>
            </a:r>
            <a:r>
              <a:rPr lang="en-US" altLang="sk-SK" sz="2800" dirty="0"/>
              <a:t> and bacteria</a:t>
            </a:r>
            <a:endParaRPr lang="hu-HU" altLang="sk-SK" sz="2800" dirty="0"/>
          </a:p>
          <a:p>
            <a:pPr marL="0" indent="0" eaLnBrk="1" hangingPunct="1">
              <a:buNone/>
            </a:pPr>
            <a:r>
              <a:rPr lang="hu-HU" altLang="sk-SK" sz="2800" dirty="0"/>
              <a:t>2014 – </a:t>
            </a:r>
            <a:r>
              <a:rPr lang="en-US" altLang="sk-SK" sz="2800" dirty="0"/>
              <a:t>Factor VIII with prolonged effect</a:t>
            </a:r>
          </a:p>
          <a:p>
            <a:pPr marL="0" indent="0" eaLnBrk="1" hangingPunct="1">
              <a:buNone/>
            </a:pPr>
            <a:r>
              <a:rPr lang="hu-HU" altLang="sk-SK" sz="2800" dirty="0"/>
              <a:t>Persp</a:t>
            </a:r>
            <a:r>
              <a:rPr lang="en-US" altLang="sk-SK" sz="2800" dirty="0" err="1"/>
              <a:t>ec</a:t>
            </a:r>
            <a:r>
              <a:rPr lang="hu-HU" altLang="sk-SK" sz="2800" dirty="0"/>
              <a:t>t</a:t>
            </a:r>
            <a:r>
              <a:rPr lang="en-US" altLang="sk-SK" sz="2800" dirty="0" err="1"/>
              <a:t>ive</a:t>
            </a:r>
            <a:r>
              <a:rPr lang="hu-HU" altLang="sk-SK" sz="2800" dirty="0"/>
              <a:t>: g</a:t>
            </a:r>
            <a:r>
              <a:rPr lang="en-US" altLang="sk-SK" sz="2800" dirty="0"/>
              <a:t>e</a:t>
            </a:r>
            <a:r>
              <a:rPr lang="hu-HU" altLang="sk-SK" sz="2800" dirty="0"/>
              <a:t>n</a:t>
            </a:r>
            <a:r>
              <a:rPr lang="en-US" altLang="sk-SK" sz="2800" dirty="0"/>
              <a:t>e</a:t>
            </a:r>
            <a:r>
              <a:rPr lang="hu-HU" altLang="sk-SK" sz="2800" dirty="0"/>
              <a:t> </a:t>
            </a:r>
            <a:r>
              <a:rPr lang="en-US" altLang="sk-SK" sz="2800" dirty="0"/>
              <a:t>therapy</a:t>
            </a:r>
            <a:r>
              <a:rPr lang="hu-HU" altLang="sk-SK" sz="2800" dirty="0"/>
              <a:t> (g</a:t>
            </a:r>
            <a:r>
              <a:rPr lang="en-US" altLang="sk-SK" sz="2800" dirty="0"/>
              <a:t>e</a:t>
            </a:r>
            <a:r>
              <a:rPr lang="hu-HU" altLang="sk-SK" sz="2800" dirty="0"/>
              <a:t>n</a:t>
            </a:r>
            <a:r>
              <a:rPr lang="en-US" altLang="sk-SK" sz="2800" dirty="0"/>
              <a:t>e transfer into</a:t>
            </a:r>
            <a:r>
              <a:rPr lang="hu-HU" altLang="sk-SK" sz="2800" dirty="0"/>
              <a:t> t</a:t>
            </a:r>
            <a:r>
              <a:rPr lang="en-US" altLang="sk-SK" sz="2800" dirty="0"/>
              <a:t>h</a:t>
            </a:r>
            <a:r>
              <a:rPr lang="hu-HU" altLang="sk-SK" sz="2800" dirty="0"/>
              <a:t>rombocyt</a:t>
            </a:r>
            <a:r>
              <a:rPr lang="en-US" altLang="sk-SK" sz="2800" dirty="0"/>
              <a:t>es</a:t>
            </a:r>
            <a:r>
              <a:rPr lang="hu-HU" altLang="sk-SK" sz="2800" dirty="0"/>
              <a:t>)</a:t>
            </a:r>
            <a:r>
              <a:rPr lang="en-US" altLang="sk-SK" sz="2800" dirty="0"/>
              <a:t>. Our dogs are helping  - they also have </a:t>
            </a:r>
            <a:r>
              <a:rPr lang="hu-HU" altLang="sk-SK" sz="2800" dirty="0"/>
              <a:t>h</a:t>
            </a:r>
            <a:r>
              <a:rPr lang="en-US" altLang="sk-SK" sz="2800" dirty="0"/>
              <a:t>a</a:t>
            </a:r>
            <a:r>
              <a:rPr lang="hu-HU" altLang="sk-SK" sz="2800" dirty="0"/>
              <a:t>emo</a:t>
            </a:r>
            <a:r>
              <a:rPr lang="en-US" altLang="sk-SK" sz="2800" dirty="0"/>
              <a:t>philia</a:t>
            </a:r>
          </a:p>
          <a:p>
            <a:pPr marL="0" indent="0" eaLnBrk="1" hangingPunct="1">
              <a:buNone/>
            </a:pPr>
            <a:r>
              <a:rPr lang="en-US" altLang="sk-SK" sz="2800" dirty="0"/>
              <a:t>Better treatment of joint damage</a:t>
            </a:r>
          </a:p>
          <a:p>
            <a:pPr marL="0" indent="0" eaLnBrk="1" hangingPunct="1">
              <a:buNone/>
            </a:pPr>
            <a:r>
              <a:rPr lang="en-US" altLang="sk-SK" sz="2800" dirty="0"/>
              <a:t>A new problem: Antidrug autoimmunity (ADA), possibility to treat by nanotechnology (protein + inhibitor of immune response in nanoparticles</a:t>
            </a:r>
            <a:r>
              <a:rPr lang="hu-HU" altLang="sk-SK" sz="2800" dirty="0"/>
              <a:t>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0C7EB2-FD8A-4732-A853-A0C31F3AF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36B7F-6649-45F2-9078-55309FB4E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31F4-7557-4958-849E-FBB2D9F6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84A3A5EB-931E-46DE-A692-6731DB988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358634F-705D-44E4-9FBF-A406E2F9A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FCFE1E3-A09C-4196-A99F-B7C3014E9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8133" name="Rectangle 2">
            <a:extLst>
              <a:ext uri="{FF2B5EF4-FFF2-40B4-BE49-F238E27FC236}">
                <a16:creationId xmlns:a16="http://schemas.microsoft.com/office/drawing/2014/main" id="{99CB6113-058D-4A3E-BAE3-614771419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sk-SK" b="1" dirty="0"/>
              <a:t>von Willebrand disease</a:t>
            </a:r>
          </a:p>
        </p:txBody>
      </p:sp>
      <p:sp>
        <p:nvSpPr>
          <p:cNvPr id="48134" name="Rectangle 3">
            <a:extLst>
              <a:ext uri="{FF2B5EF4-FFF2-40B4-BE49-F238E27FC236}">
                <a16:creationId xmlns:a16="http://schemas.microsoft.com/office/drawing/2014/main" id="{40A49E8E-5EF8-41E5-9115-E6C1DE1303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240" y="2103120"/>
            <a:ext cx="6775027" cy="3931920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r>
              <a:rPr lang="cs-CZ" altLang="sk-SK" sz="2400" dirty="0"/>
              <a:t>In the past considered as a moderate form of hemophilia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altLang="sk-SK" sz="2400" dirty="0"/>
              <a:t>Von Willebrand factor = big multimeric protein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altLang="sk-SK" sz="2400" dirty="0"/>
              <a:t>Synthesised in endothel and megakaryocytes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altLang="sk-SK" sz="2400" dirty="0"/>
              <a:t>Function – contact of damaged endothel and platelets, mutual interaction of thromobocytes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sk-SK" sz="2400" i="1" u="sng" dirty="0"/>
              <a:t>S</a:t>
            </a:r>
            <a:r>
              <a:rPr lang="cs-CZ" altLang="sk-SK" sz="2400" i="1" u="sng" dirty="0"/>
              <a:t>tabilisation of  factor VIII.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altLang="sk-SK" sz="2400" dirty="0"/>
              <a:t>Conce</a:t>
            </a:r>
            <a:r>
              <a:rPr lang="en-US" altLang="sk-SK" sz="2400" dirty="0"/>
              <a:t>n</a:t>
            </a:r>
            <a:r>
              <a:rPr lang="cs-CZ" altLang="sk-SK" sz="2400" dirty="0"/>
              <a:t>tration in </a:t>
            </a:r>
            <a:r>
              <a:rPr lang="en-US" altLang="sk-SK" sz="2400" dirty="0"/>
              <a:t>people with blood group </a:t>
            </a:r>
            <a:r>
              <a:rPr lang="cs-CZ" altLang="sk-SK" sz="2400" dirty="0"/>
              <a:t>AB </a:t>
            </a:r>
            <a:r>
              <a:rPr lang="en-US" altLang="sk-SK" sz="2400" dirty="0"/>
              <a:t>&gt;</a:t>
            </a:r>
            <a:r>
              <a:rPr lang="cs-CZ" altLang="sk-SK" sz="2400" dirty="0"/>
              <a:t> 0 </a:t>
            </a:r>
          </a:p>
          <a:p>
            <a:pPr eaLnBrk="1" hangingPunct="1"/>
            <a:endParaRPr lang="cs-CZ" altLang="sk-SK" sz="2400" dirty="0"/>
          </a:p>
        </p:txBody>
      </p:sp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4CB1B798-54F0-4D00-9204-E51A87BA4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0571" y="2803922"/>
            <a:ext cx="3019646" cy="23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A1A6C7-7AFA-43E6-8C3D-36995E795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" y="6035040"/>
            <a:ext cx="5816600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koag21e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D2329-C265-46E5-BF6F-4A301A1E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2/27/2021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C24F-DEE3-4352-B8B3-7293C7C82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0" y="6035040"/>
            <a:ext cx="838200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 smtClean="0"/>
              <a:pPr>
                <a:spcAft>
                  <a:spcPts val="600"/>
                </a:spcAft>
              </a:pPr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2">
            <a:extLst>
              <a:ext uri="{FF2B5EF4-FFF2-40B4-BE49-F238E27FC236}">
                <a16:creationId xmlns:a16="http://schemas.microsoft.com/office/drawing/2014/main" id="{AC3762E1-3C73-47D2-BB9B-F78AEFED3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25189" y="396875"/>
            <a:ext cx="7001374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sk-SK" sz="4000" b="1" dirty="0"/>
              <a:t>von Willebrand disease</a:t>
            </a:r>
            <a:endParaRPr lang="cs-CZ" altLang="sk-SK" b="1" dirty="0"/>
          </a:p>
        </p:txBody>
      </p:sp>
      <p:sp>
        <p:nvSpPr>
          <p:cNvPr id="62470" name="Rectangle 3">
            <a:extLst>
              <a:ext uri="{FF2B5EF4-FFF2-40B4-BE49-F238E27FC236}">
                <a16:creationId xmlns:a16="http://schemas.microsoft.com/office/drawing/2014/main" id="{A410BB48-122D-4AB6-A0D6-DD65A66871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0" y="1905000"/>
            <a:ext cx="7848600" cy="35814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cs-CZ" altLang="sk-SK" sz="2800" dirty="0"/>
              <a:t>Deficiency in 1 – 3 % (or less?) of population, mostly asymptomatic</a:t>
            </a:r>
          </a:p>
          <a:p>
            <a:pPr marL="0" indent="0" eaLnBrk="1" hangingPunct="1">
              <a:buNone/>
            </a:pPr>
            <a:r>
              <a:rPr lang="cs-CZ" altLang="sk-SK" sz="2800"/>
              <a:t>Cumulation </a:t>
            </a:r>
            <a:r>
              <a:rPr lang="cs-CZ" altLang="sk-SK" sz="2800" dirty="0"/>
              <a:t>with other factors (acetylsalicylic acid and other) possibility of mucosal bleeding, long bleeding after dental surgery, metrorrhagia </a:t>
            </a:r>
          </a:p>
          <a:p>
            <a:pPr marL="0" indent="0">
              <a:buNone/>
            </a:pPr>
            <a:r>
              <a:rPr lang="cs-CZ" altLang="sk-SK" sz="2800" dirty="0"/>
              <a:t>More types I (common), IIa, IIb, III (rare) </a:t>
            </a:r>
          </a:p>
          <a:p>
            <a:pPr marL="0" indent="0">
              <a:buNone/>
            </a:pPr>
            <a:r>
              <a:rPr lang="cs-CZ" altLang="sk-SK" sz="2800" dirty="0"/>
              <a:t>Therapy with vasopressine analogues</a:t>
            </a:r>
          </a:p>
          <a:p>
            <a:pPr eaLnBrk="1" hangingPunct="1">
              <a:buFont typeface="Monotype Sorts" pitchFamily="2" charset="2"/>
              <a:buNone/>
            </a:pPr>
            <a:endParaRPr lang="cs-CZ" altLang="sk-SK" sz="2800" dirty="0"/>
          </a:p>
          <a:p>
            <a:pPr eaLnBrk="1" hangingPunct="1"/>
            <a:endParaRPr lang="cs-CZ" altLang="sk-SK" sz="36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08BE75-C576-4CE3-BF1A-904F8AD9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2C8745-23E7-4DBD-9F9E-06049E57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CB6EF-98E2-4A2D-9BAC-B321C274E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2">
            <a:extLst>
              <a:ext uri="{FF2B5EF4-FFF2-40B4-BE49-F238E27FC236}">
                <a16:creationId xmlns:a16="http://schemas.microsoft.com/office/drawing/2014/main" id="{745B08E5-C260-41F7-A50A-F04131A08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5357"/>
            <a:ext cx="7543800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sk-SK" sz="4000" b="1" dirty="0"/>
              <a:t>Acquired coagulopathies</a:t>
            </a:r>
            <a:endParaRPr lang="cs-CZ" altLang="sk-SK" sz="4000" dirty="0"/>
          </a:p>
        </p:txBody>
      </p:sp>
      <p:sp>
        <p:nvSpPr>
          <p:cNvPr id="63494" name="Rectangle 3">
            <a:extLst>
              <a:ext uri="{FF2B5EF4-FFF2-40B4-BE49-F238E27FC236}">
                <a16:creationId xmlns:a16="http://schemas.microsoft.com/office/drawing/2014/main" id="{4574F67B-8237-4CF3-A9C7-3F6397C00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0" y="1371600"/>
            <a:ext cx="7924800" cy="49530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altLang="sk-SK" sz="2800" dirty="0"/>
              <a:t>Vitamin K deficency</a:t>
            </a:r>
          </a:p>
          <a:p>
            <a:pPr marL="274320" lvl="1" indent="0" eaLnBrk="1" hangingPunct="1">
              <a:buNone/>
            </a:pPr>
            <a:r>
              <a:rPr lang="cs-CZ" altLang="sk-SK" sz="2400" dirty="0"/>
              <a:t>Newborns, malabsorption, obstructive icterus, etc.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altLang="sk-SK" sz="2800" dirty="0"/>
              <a:t>Anticoagulant drugs</a:t>
            </a:r>
          </a:p>
          <a:p>
            <a:pPr marL="274320" lvl="1" indent="0" eaLnBrk="1" hangingPunct="1">
              <a:buNone/>
            </a:pPr>
            <a:r>
              <a:rPr lang="cs-CZ" altLang="sk-SK" sz="2400" dirty="0"/>
              <a:t>Dicumarol derivatives (antivitamin K);</a:t>
            </a:r>
          </a:p>
          <a:p>
            <a:pPr marL="274320" lvl="1" indent="0" eaLnBrk="1" hangingPunct="1">
              <a:buNone/>
            </a:pPr>
            <a:r>
              <a:rPr lang="cs-CZ" altLang="sk-SK" sz="2400" dirty="0"/>
              <a:t>Heparin (activator of antithrombin, inactivation of factors X,IX &amp; XI)</a:t>
            </a:r>
          </a:p>
          <a:p>
            <a:pPr marL="274320" lvl="1" indent="0" eaLnBrk="1" hangingPunct="1">
              <a:buNone/>
            </a:pPr>
            <a:r>
              <a:rPr lang="cs-CZ" altLang="sk-SK" sz="2400" dirty="0"/>
              <a:t>Streptokinase</a:t>
            </a:r>
          </a:p>
          <a:p>
            <a:pPr marL="0" indent="0" eaLnBrk="1" hangingPunct="1">
              <a:buNone/>
            </a:pPr>
            <a:r>
              <a:rPr lang="cs-CZ" altLang="sk-SK" sz="2800" dirty="0"/>
              <a:t>Liver failure. Common cause of  decreased coagulation in everyday medicine! </a:t>
            </a:r>
          </a:p>
          <a:p>
            <a:pPr marL="0" indent="0" eaLnBrk="1" hangingPunct="1">
              <a:buNone/>
            </a:pPr>
            <a:r>
              <a:rPr lang="cs-CZ" altLang="sk-SK" sz="2800" dirty="0"/>
              <a:t>Low level of  fibrinogen amd other factors</a:t>
            </a:r>
            <a:endParaRPr lang="cs-CZ" altLang="sk-SK" dirty="0"/>
          </a:p>
          <a:p>
            <a:pPr eaLnBrk="1" hangingPunct="1"/>
            <a:endParaRPr lang="cs-CZ" altLang="sk-S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8E0D81-C62F-49B4-9221-540E62801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C10B9-393F-4506-B82F-F38428379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3DA5D-8492-4564-B7A8-C3051E84D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0B5E0-B23E-42B6-AACC-E018A7B4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000" dirty="0"/>
              <a:t>Disorders of haemostasis</a:t>
            </a:r>
            <a:br>
              <a:rPr lang="sk-SK" sz="4000" dirty="0"/>
            </a:br>
            <a:r>
              <a:rPr lang="sk-SK" sz="4000" dirty="0"/>
              <a:t>v</a:t>
            </a:r>
            <a:br>
              <a:rPr lang="sk-SK" sz="4000" dirty="0"/>
            </a:br>
            <a:br>
              <a:rPr lang="sk-SK" sz="4000" dirty="0"/>
            </a:br>
            <a:r>
              <a:rPr lang="sk-SK" sz="3600" dirty="0"/>
              <a:t>Haemorrhagic diatheses, </a:t>
            </a:r>
            <a:br>
              <a:rPr lang="en-US" sz="3600" dirty="0"/>
            </a:br>
            <a:r>
              <a:rPr lang="sk-SK" sz="3600" dirty="0"/>
              <a:t>thrombocyte</a:t>
            </a:r>
            <a:r>
              <a:rPr lang="en-US" sz="3600" dirty="0"/>
              <a:t> &amp;</a:t>
            </a:r>
            <a:r>
              <a:rPr lang="sk-SK" sz="3600" dirty="0"/>
              <a:t> vessel wall disorders</a:t>
            </a:r>
            <a:endParaRPr lang="sk-SK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29E24-C979-420A-BC4E-D8B74F52FA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7C793-12D3-4AAE-9F33-B75978C47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A878A-D013-4574-BE28-06AD7D0FC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FD5EA-9647-477B-BBDC-992B3928B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783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999B-6CEA-4728-8797-67CEAE01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13802"/>
            <a:ext cx="10058400" cy="881324"/>
          </a:xfrm>
        </p:spPr>
        <p:txBody>
          <a:bodyPr/>
          <a:lstStyle/>
          <a:p>
            <a:r>
              <a:rPr lang="sk-SK" b="1" dirty="0"/>
              <a:t>Thrombocytopenia </a:t>
            </a:r>
            <a:r>
              <a:rPr lang="en-US" b="1" dirty="0"/>
              <a:t>&amp;</a:t>
            </a:r>
            <a:r>
              <a:rPr lang="sk-SK" b="1" dirty="0"/>
              <a:t> t</a:t>
            </a:r>
            <a:r>
              <a:rPr lang="en-US" b="1" dirty="0"/>
              <a:t>h</a:t>
            </a:r>
            <a:r>
              <a:rPr lang="sk-SK" b="1" dirty="0"/>
              <a:t>rombocytop</a:t>
            </a:r>
            <a:r>
              <a:rPr lang="en-US" b="1" dirty="0" err="1"/>
              <a:t>athy</a:t>
            </a:r>
            <a:endParaRPr lang="sk-SK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0AF13-53C9-42E2-9C25-0C7539974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6" y="1262740"/>
            <a:ext cx="11051177" cy="50161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000" dirty="0"/>
              <a:t>Di</a:t>
            </a:r>
            <a:r>
              <a:rPr lang="en-US" sz="2000" dirty="0" err="1"/>
              <a:t>fferent</a:t>
            </a:r>
            <a:r>
              <a:rPr lang="en-US" sz="2000" dirty="0"/>
              <a:t> conditions (number and function) but often combined</a:t>
            </a:r>
            <a:endParaRPr lang="sk-SK" sz="2000" dirty="0"/>
          </a:p>
          <a:p>
            <a:pPr marL="0" indent="0">
              <a:buNone/>
            </a:pPr>
            <a:r>
              <a:rPr lang="en-US" sz="2000" dirty="0"/>
              <a:t>The development of platelets from </a:t>
            </a:r>
            <a:r>
              <a:rPr lang="sk-SK" sz="2000" dirty="0"/>
              <a:t>megakaryocyt</a:t>
            </a:r>
            <a:r>
              <a:rPr lang="en-US" sz="2000" dirty="0"/>
              <a:t>es is very complicated</a:t>
            </a:r>
            <a:endParaRPr lang="sk-SK" sz="2000" dirty="0"/>
          </a:p>
          <a:p>
            <a:pPr marL="0" indent="0">
              <a:buNone/>
            </a:pPr>
            <a:r>
              <a:rPr lang="sk-SK" sz="2000" dirty="0"/>
              <a:t>Regul</a:t>
            </a:r>
            <a:r>
              <a:rPr lang="en-US" sz="2000" dirty="0"/>
              <a:t>a</a:t>
            </a:r>
            <a:r>
              <a:rPr lang="sk-SK" sz="2000" dirty="0"/>
              <a:t>tor: T</a:t>
            </a:r>
            <a:r>
              <a:rPr lang="en-US" sz="2000" dirty="0"/>
              <a:t>h</a:t>
            </a:r>
            <a:r>
              <a:rPr lang="sk-SK" sz="2000" dirty="0"/>
              <a:t>rombopet</a:t>
            </a:r>
            <a:r>
              <a:rPr lang="en-US" sz="2000" dirty="0" err="1"/>
              <a:t>i</a:t>
            </a:r>
            <a:r>
              <a:rPr lang="sk-SK" sz="2000" dirty="0"/>
              <a:t>n. Megakaryocyt</a:t>
            </a:r>
            <a:r>
              <a:rPr lang="en-US" sz="2000" dirty="0"/>
              <a:t>es are </a:t>
            </a:r>
            <a:r>
              <a:rPr lang="sk-SK" sz="2000" dirty="0"/>
              <a:t>polyploid!</a:t>
            </a:r>
          </a:p>
          <a:p>
            <a:pPr marL="0" indent="0">
              <a:buNone/>
            </a:pPr>
            <a:r>
              <a:rPr lang="en-US" sz="2000" dirty="0"/>
              <a:t>From one </a:t>
            </a:r>
            <a:r>
              <a:rPr lang="sk-SK" sz="2000" dirty="0"/>
              <a:t>megakaryocyt</a:t>
            </a:r>
            <a:r>
              <a:rPr lang="en-US" sz="2000" dirty="0"/>
              <a:t>es approximately </a:t>
            </a:r>
            <a:r>
              <a:rPr lang="sk-SK" sz="2000" dirty="0"/>
              <a:t>20 pro-platelets, </a:t>
            </a:r>
            <a:r>
              <a:rPr lang="en-US" sz="2000" dirty="0"/>
              <a:t>after release into circulation </a:t>
            </a:r>
            <a:r>
              <a:rPr lang="sk-SK" sz="2000" dirty="0"/>
              <a:t> pre-platelets a</a:t>
            </a:r>
            <a:r>
              <a:rPr lang="en-US" sz="2000" dirty="0" err="1"/>
              <a:t>nd</a:t>
            </a:r>
            <a:r>
              <a:rPr lang="en-US" sz="2000" dirty="0"/>
              <a:t> finally maturation</a:t>
            </a:r>
            <a:r>
              <a:rPr lang="sk-SK" sz="2000" dirty="0"/>
              <a:t>. T</a:t>
            </a:r>
            <a:r>
              <a:rPr lang="en-US" sz="2000" dirty="0"/>
              <a:t>h</a:t>
            </a:r>
            <a:r>
              <a:rPr lang="sk-SK" sz="2000" dirty="0"/>
              <a:t>rombocyt</a:t>
            </a:r>
            <a:r>
              <a:rPr lang="en-US" sz="2000" dirty="0"/>
              <a:t>es live </a:t>
            </a:r>
            <a:r>
              <a:rPr lang="sk-SK" sz="2000" dirty="0"/>
              <a:t>8 – 10 d</a:t>
            </a:r>
            <a:r>
              <a:rPr lang="en-US" sz="2000" dirty="0" err="1"/>
              <a:t>ays</a:t>
            </a:r>
            <a:endParaRPr lang="sk-SK" sz="2000" dirty="0"/>
          </a:p>
          <a:p>
            <a:pPr marL="0" indent="0">
              <a:buNone/>
            </a:pPr>
            <a:r>
              <a:rPr lang="en-US" sz="2000" dirty="0"/>
              <a:t>Small fragments without nucleus but full of</a:t>
            </a:r>
            <a:r>
              <a:rPr lang="sk-SK" sz="2000" dirty="0"/>
              <a:t> organel</a:t>
            </a:r>
            <a:r>
              <a:rPr lang="en-US" sz="2000" dirty="0"/>
              <a:t>les, different </a:t>
            </a:r>
            <a:r>
              <a:rPr lang="sk-SK" sz="2000" dirty="0"/>
              <a:t>granu</a:t>
            </a:r>
            <a:r>
              <a:rPr lang="en-US" sz="2000" dirty="0"/>
              <a:t>les, </a:t>
            </a:r>
            <a:r>
              <a:rPr lang="sk-SK" sz="2000" dirty="0"/>
              <a:t>RNA</a:t>
            </a:r>
            <a:r>
              <a:rPr lang="en-US" sz="2000" dirty="0"/>
              <a:t>,</a:t>
            </a:r>
            <a:r>
              <a:rPr lang="sk-SK" sz="2000" dirty="0"/>
              <a:t> </a:t>
            </a:r>
            <a:r>
              <a:rPr lang="en-US" sz="2000" dirty="0"/>
              <a:t>proteins</a:t>
            </a:r>
            <a:r>
              <a:rPr lang="sk-SK" sz="2000" dirty="0"/>
              <a:t> a</a:t>
            </a:r>
            <a:r>
              <a:rPr lang="en-US" sz="2000" dirty="0" err="1"/>
              <a:t>nd</a:t>
            </a:r>
            <a:r>
              <a:rPr lang="sk-SK" sz="2000" dirty="0"/>
              <a:t> organic </a:t>
            </a:r>
            <a:r>
              <a:rPr lang="en-US" sz="2000" dirty="0"/>
              <a:t>compounds</a:t>
            </a:r>
            <a:r>
              <a:rPr lang="sk-SK" sz="2000" dirty="0"/>
              <a:t> (ADP,  ATP, seroton</a:t>
            </a:r>
            <a:r>
              <a:rPr lang="en-US" sz="2000" dirty="0" err="1"/>
              <a:t>i</a:t>
            </a:r>
            <a:r>
              <a:rPr lang="sk-SK" sz="2000" dirty="0"/>
              <a:t>n</a:t>
            </a:r>
            <a:r>
              <a:rPr lang="en-US" sz="2000" dirty="0"/>
              <a:t>e</a:t>
            </a:r>
            <a:r>
              <a:rPr lang="sk-SK" sz="2000" dirty="0"/>
              <a:t> a</a:t>
            </a:r>
            <a:r>
              <a:rPr lang="en-US" sz="2000" dirty="0" err="1"/>
              <a:t>nd</a:t>
            </a:r>
            <a:r>
              <a:rPr lang="en-US" sz="2000" dirty="0"/>
              <a:t> others</a:t>
            </a:r>
            <a:r>
              <a:rPr lang="sk-SK" sz="2000" dirty="0"/>
              <a:t>). </a:t>
            </a:r>
            <a:r>
              <a:rPr lang="en-US" sz="2000" dirty="0"/>
              <a:t>Big number of </a:t>
            </a:r>
            <a:r>
              <a:rPr lang="sk-SK" sz="2000" dirty="0"/>
              <a:t>membr</a:t>
            </a:r>
            <a:r>
              <a:rPr lang="en-US" sz="2000" dirty="0"/>
              <a:t>a</a:t>
            </a:r>
            <a:r>
              <a:rPr lang="sk-SK" sz="2000" dirty="0"/>
              <a:t>ne receptor</a:t>
            </a:r>
            <a:r>
              <a:rPr lang="en-US" sz="2000" dirty="0"/>
              <a:t>s</a:t>
            </a:r>
            <a:r>
              <a:rPr lang="sk-SK" sz="2000" dirty="0"/>
              <a:t>. </a:t>
            </a:r>
            <a:r>
              <a:rPr lang="en-US" sz="2000" dirty="0"/>
              <a:t>P</a:t>
            </a:r>
            <a:r>
              <a:rPr lang="sk-SK" sz="2000" dirty="0"/>
              <a:t>rostagland</a:t>
            </a:r>
            <a:r>
              <a:rPr lang="en-US" sz="2000" dirty="0" err="1"/>
              <a:t>ine</a:t>
            </a:r>
            <a:r>
              <a:rPr lang="en-US" sz="2000" dirty="0"/>
              <a:t> synthesis</a:t>
            </a:r>
          </a:p>
          <a:p>
            <a:pPr marL="0" indent="0">
              <a:buNone/>
            </a:pPr>
            <a:r>
              <a:rPr lang="en-US" sz="2000" dirty="0"/>
              <a:t>After activation change of shape, adhesion, secretion, aggregation</a:t>
            </a:r>
            <a:endParaRPr lang="sk-SK" sz="2000" dirty="0"/>
          </a:p>
          <a:p>
            <a:pPr marL="0" indent="0">
              <a:buNone/>
            </a:pPr>
            <a:r>
              <a:rPr lang="en-US" sz="2000" dirty="0"/>
              <a:t>Role both in </a:t>
            </a:r>
            <a:r>
              <a:rPr lang="sk-SK" sz="2000" dirty="0"/>
              <a:t>prim</a:t>
            </a:r>
            <a:r>
              <a:rPr lang="en-US" sz="2000" dirty="0" err="1"/>
              <a:t>ary</a:t>
            </a:r>
            <a:r>
              <a:rPr lang="en-US" sz="2000" dirty="0"/>
              <a:t> </a:t>
            </a:r>
            <a:r>
              <a:rPr lang="sk-SK" sz="2000" dirty="0"/>
              <a:t> </a:t>
            </a:r>
            <a:r>
              <a:rPr lang="en-US" sz="2000" dirty="0"/>
              <a:t>and secondary </a:t>
            </a:r>
            <a:r>
              <a:rPr lang="en-US" sz="2000" dirty="0" err="1"/>
              <a:t>haemostasis</a:t>
            </a:r>
            <a:endParaRPr lang="sk-SK" sz="2000" dirty="0"/>
          </a:p>
          <a:p>
            <a:pPr marL="0" indent="0">
              <a:buNone/>
            </a:pPr>
            <a:r>
              <a:rPr lang="sk-SK" sz="2000" dirty="0"/>
              <a:t>N</a:t>
            </a:r>
            <a:r>
              <a:rPr lang="en-US" sz="2000" dirty="0"/>
              <a:t>on</a:t>
            </a:r>
            <a:r>
              <a:rPr lang="sk-SK" sz="2000" dirty="0"/>
              <a:t>h</a:t>
            </a:r>
            <a:r>
              <a:rPr lang="en-US" sz="2000" dirty="0"/>
              <a:t>a</a:t>
            </a:r>
            <a:r>
              <a:rPr lang="sk-SK" sz="2000" dirty="0"/>
              <a:t>ematologic</a:t>
            </a:r>
            <a:r>
              <a:rPr lang="en-US" sz="2000" dirty="0"/>
              <a:t>al</a:t>
            </a:r>
            <a:r>
              <a:rPr lang="sk-SK" sz="2000" dirty="0"/>
              <a:t> func</a:t>
            </a:r>
            <a:r>
              <a:rPr lang="en-US" sz="2000" dirty="0"/>
              <a:t>t</a:t>
            </a:r>
            <a:r>
              <a:rPr lang="sk-SK" sz="2000" dirty="0"/>
              <a:t>i</a:t>
            </a:r>
            <a:r>
              <a:rPr lang="en-US" sz="2000" dirty="0" err="1"/>
              <a:t>ons</a:t>
            </a:r>
            <a:r>
              <a:rPr lang="sk-SK" sz="2000" dirty="0"/>
              <a:t> (</a:t>
            </a:r>
            <a:r>
              <a:rPr lang="en-US" sz="2000" dirty="0"/>
              <a:t>inflammation, </a:t>
            </a:r>
            <a:r>
              <a:rPr lang="sk-SK" sz="2000" dirty="0"/>
              <a:t>im</a:t>
            </a:r>
            <a:r>
              <a:rPr lang="en-US" sz="2000" dirty="0"/>
              <a:t>m</a:t>
            </a:r>
            <a:r>
              <a:rPr lang="sk-SK" sz="2000" dirty="0"/>
              <a:t>unit</a:t>
            </a:r>
            <a:r>
              <a:rPr lang="en-US" sz="2000" dirty="0"/>
              <a:t>y</a:t>
            </a:r>
            <a:r>
              <a:rPr lang="sk-SK" sz="2000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D1003-93DD-4E7E-B283-C360B9AB7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C62EF-29BC-452B-B5D7-508B022A0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376F9-36F3-4668-BAFC-007491B9E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6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>
            <a:extLst>
              <a:ext uri="{FF2B5EF4-FFF2-40B4-BE49-F238E27FC236}">
                <a16:creationId xmlns:a16="http://schemas.microsoft.com/office/drawing/2014/main" id="{241B9A57-9781-46C9-8144-26F9EF168B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sk-SK" b="1" dirty="0"/>
              <a:t>The s</a:t>
            </a:r>
            <a:r>
              <a:rPr lang="sk-SK" altLang="sk-SK" b="1" dirty="0"/>
              <a:t>ystem of haemostasis</a:t>
            </a:r>
            <a:endParaRPr lang="cs-CZ" altLang="sk-SK" b="1" dirty="0"/>
          </a:p>
        </p:txBody>
      </p:sp>
      <p:sp>
        <p:nvSpPr>
          <p:cNvPr id="7174" name="Rectangle 3">
            <a:extLst>
              <a:ext uri="{FF2B5EF4-FFF2-40B4-BE49-F238E27FC236}">
                <a16:creationId xmlns:a16="http://schemas.microsoft.com/office/drawing/2014/main" id="{C4C9F321-188D-4C1F-BB0F-193F4A9742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600200"/>
            <a:ext cx="7924800" cy="4495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sk-SK" sz="2800" dirty="0"/>
              <a:t>Maintains</a:t>
            </a:r>
            <a:r>
              <a:rPr lang="cs-CZ" altLang="sk-SK" sz="2800" dirty="0"/>
              <a:t> blood </a:t>
            </a:r>
            <a:r>
              <a:rPr lang="en-US" altLang="sk-SK" sz="2800" dirty="0"/>
              <a:t>fluidity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sk-SK" sz="2800" dirty="0"/>
              <a:t>Local clot formation after vessel injury</a:t>
            </a:r>
            <a:endParaRPr lang="cs-CZ" altLang="sk-SK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sk-SK" sz="2800" dirty="0"/>
              <a:t>Maintains vessel wall </a:t>
            </a:r>
            <a:r>
              <a:rPr lang="cs-CZ" altLang="sk-SK" sz="2800" dirty="0"/>
              <a:t>integrit</a:t>
            </a:r>
            <a:r>
              <a:rPr lang="en-US" altLang="sk-SK" sz="2800" dirty="0"/>
              <a:t>y</a:t>
            </a:r>
            <a:endParaRPr lang="cs-CZ" altLang="sk-SK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sk-SK" sz="2800" u="sng" dirty="0"/>
              <a:t>Cooperation of vessel wall cells, thrombocytes, other blood cells, coagulation/</a:t>
            </a:r>
            <a:r>
              <a:rPr lang="cs-CZ" altLang="sk-SK" sz="2800" u="sng" dirty="0"/>
              <a:t>anti</a:t>
            </a:r>
            <a:r>
              <a:rPr lang="en-US" altLang="sk-SK" sz="2800" u="sng" dirty="0"/>
              <a:t>c</a:t>
            </a:r>
            <a:r>
              <a:rPr lang="cs-CZ" altLang="sk-SK" sz="2800" u="sng" dirty="0"/>
              <a:t>oagula</a:t>
            </a:r>
            <a:r>
              <a:rPr lang="en-US" altLang="sk-SK" sz="2800" u="sng" dirty="0" err="1"/>
              <a:t>tion</a:t>
            </a:r>
            <a:r>
              <a:rPr lang="cs-CZ" altLang="sk-SK" sz="2800" u="sng" dirty="0"/>
              <a:t> factor</a:t>
            </a:r>
            <a:r>
              <a:rPr lang="en-US" altLang="sk-SK" sz="2800" u="sng" dirty="0"/>
              <a:t>s &amp; the</a:t>
            </a:r>
            <a:r>
              <a:rPr lang="hu-HU" altLang="sk-SK" sz="2800" u="sng" dirty="0"/>
              <a:t> </a:t>
            </a:r>
            <a:r>
              <a:rPr lang="sk-SK" altLang="sk-SK" sz="2800" u="sng" dirty="0"/>
              <a:t>fibrinolytic syst</a:t>
            </a:r>
            <a:r>
              <a:rPr lang="en-US" altLang="sk-SK" sz="2800" u="sng" dirty="0"/>
              <a:t>e</a:t>
            </a:r>
            <a:r>
              <a:rPr lang="sk-SK" altLang="sk-SK" sz="2800" u="sng" dirty="0"/>
              <a:t>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altLang="sk-SK" sz="2800" dirty="0"/>
              <a:t>N</a:t>
            </a:r>
            <a:r>
              <a:rPr lang="en-US" altLang="sk-SK" sz="2800" dirty="0"/>
              <a:t>on</a:t>
            </a:r>
            <a:r>
              <a:rPr lang="sk-SK" altLang="sk-SK" sz="2800" dirty="0"/>
              <a:t>haemostatic fu</a:t>
            </a:r>
            <a:r>
              <a:rPr lang="en-US" altLang="sk-SK" sz="2800" dirty="0"/>
              <a:t>n</a:t>
            </a:r>
            <a:r>
              <a:rPr lang="sk-SK" altLang="sk-SK" sz="2800" dirty="0"/>
              <a:t>c</a:t>
            </a:r>
            <a:r>
              <a:rPr lang="en-US" altLang="sk-SK" sz="2800" dirty="0" err="1"/>
              <a:t>tions</a:t>
            </a:r>
            <a:r>
              <a:rPr lang="en-US" altLang="sk-SK" sz="2800" dirty="0"/>
              <a:t> of the </a:t>
            </a:r>
            <a:r>
              <a:rPr lang="sk-SK" altLang="sk-SK" sz="2800" dirty="0"/>
              <a:t>syst</a:t>
            </a:r>
            <a:r>
              <a:rPr lang="en-US" altLang="sk-SK" sz="2800" dirty="0"/>
              <a:t>e</a:t>
            </a:r>
            <a:r>
              <a:rPr lang="sk-SK" altLang="sk-SK" sz="2800" dirty="0"/>
              <a:t>m</a:t>
            </a:r>
          </a:p>
          <a:p>
            <a:pPr lvl="1" indent="0">
              <a:lnSpc>
                <a:spcPct val="90000"/>
              </a:lnSpc>
              <a:buNone/>
            </a:pPr>
            <a:r>
              <a:rPr lang="en-US" altLang="sk-SK" sz="2400" dirty="0"/>
              <a:t>Inflammation, </a:t>
            </a:r>
            <a:r>
              <a:rPr lang="sk-SK" altLang="sk-SK" sz="2400" dirty="0"/>
              <a:t>im</a:t>
            </a:r>
            <a:r>
              <a:rPr lang="en-US" altLang="sk-SK" sz="2400" dirty="0"/>
              <a:t>m</a:t>
            </a:r>
            <a:r>
              <a:rPr lang="sk-SK" altLang="sk-SK" sz="2400" dirty="0"/>
              <a:t>uni</a:t>
            </a:r>
            <a:r>
              <a:rPr lang="en-US" altLang="sk-SK" sz="2400" dirty="0"/>
              <a:t>ty</a:t>
            </a:r>
            <a:r>
              <a:rPr lang="sk-SK" altLang="sk-SK" sz="2400" dirty="0"/>
              <a:t>, </a:t>
            </a:r>
            <a:r>
              <a:rPr lang="en-US" altLang="sk-SK" sz="2400" dirty="0"/>
              <a:t>glucose and lipid </a:t>
            </a:r>
            <a:r>
              <a:rPr lang="sk-SK" altLang="sk-SK" sz="2400" dirty="0"/>
              <a:t>metaboli</a:t>
            </a:r>
            <a:r>
              <a:rPr lang="en-US" altLang="sk-SK" sz="2400" dirty="0" err="1"/>
              <a:t>sm</a:t>
            </a:r>
            <a:r>
              <a:rPr lang="en-US" altLang="sk-SK" sz="2400" dirty="0"/>
              <a:t>, angiogenesis</a:t>
            </a:r>
            <a:r>
              <a:rPr lang="sk-SK" altLang="sk-SK" sz="2400" dirty="0"/>
              <a:t>, </a:t>
            </a:r>
            <a:r>
              <a:rPr lang="en-US" altLang="sk-SK" sz="2400" dirty="0" err="1"/>
              <a:t>etc</a:t>
            </a:r>
            <a:endParaRPr lang="en-US" altLang="sk-SK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5BC1CC-7EA4-435B-898A-4F05E6F98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6519F8-A2E0-449E-895B-4F59E5BCE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B7890-20BE-4475-9BDE-8A65E7EFB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1026">
            <a:extLst>
              <a:ext uri="{FF2B5EF4-FFF2-40B4-BE49-F238E27FC236}">
                <a16:creationId xmlns:a16="http://schemas.microsoft.com/office/drawing/2014/main" id="{12D24311-A943-4A4A-9BFA-DA6E5283B4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642594"/>
            <a:ext cx="9984377" cy="82915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sk-SK" sz="4000" b="1" dirty="0"/>
              <a:t>T</a:t>
            </a:r>
            <a:r>
              <a:rPr lang="en-US" altLang="sk-SK" sz="4000" b="1" dirty="0"/>
              <a:t>h</a:t>
            </a:r>
            <a:r>
              <a:rPr lang="cs-CZ" altLang="sk-SK" sz="4000" b="1" dirty="0"/>
              <a:t>rombocytop</a:t>
            </a:r>
            <a:r>
              <a:rPr lang="en-US" altLang="sk-SK" sz="4000" b="1" dirty="0"/>
              <a:t>e</a:t>
            </a:r>
            <a:r>
              <a:rPr lang="cs-CZ" altLang="sk-SK" sz="4000" b="1" dirty="0"/>
              <a:t>nia – t</a:t>
            </a:r>
            <a:r>
              <a:rPr lang="en-US" altLang="sk-SK" sz="4000" b="1" dirty="0"/>
              <a:t>h</a:t>
            </a:r>
            <a:r>
              <a:rPr lang="cs-CZ" altLang="sk-SK" sz="4000" b="1" dirty="0"/>
              <a:t>r</a:t>
            </a:r>
            <a:r>
              <a:rPr lang="en-US" altLang="sk-SK" sz="4000" b="1" dirty="0" err="1"/>
              <a:t>ee</a:t>
            </a:r>
            <a:r>
              <a:rPr lang="en-US" altLang="sk-SK" sz="4000" b="1" dirty="0"/>
              <a:t> processes</a:t>
            </a:r>
            <a:endParaRPr lang="cs-CZ" altLang="sk-SK" sz="4000" b="1" dirty="0"/>
          </a:p>
        </p:txBody>
      </p:sp>
      <p:sp>
        <p:nvSpPr>
          <p:cNvPr id="48134" name="Rectangle 1027">
            <a:extLst>
              <a:ext uri="{FF2B5EF4-FFF2-40B4-BE49-F238E27FC236}">
                <a16:creationId xmlns:a16="http://schemas.microsoft.com/office/drawing/2014/main" id="{C5211048-64BE-4F79-B171-D983104CB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84" y="1687285"/>
            <a:ext cx="10247811" cy="41148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cs-CZ" altLang="sk-SK" sz="2400" dirty="0"/>
              <a:t>A. </a:t>
            </a:r>
            <a:r>
              <a:rPr lang="en-US" altLang="sk-SK" sz="2400" dirty="0"/>
              <a:t>Insufficient </a:t>
            </a:r>
            <a:r>
              <a:rPr lang="cs-CZ" altLang="sk-SK" sz="2400" dirty="0"/>
              <a:t>produc</a:t>
            </a:r>
            <a:r>
              <a:rPr lang="en-US" altLang="sk-SK" sz="2400" dirty="0"/>
              <a:t>t</a:t>
            </a:r>
            <a:r>
              <a:rPr lang="cs-CZ" altLang="sk-SK" sz="2400" dirty="0"/>
              <a:t>i</a:t>
            </a:r>
            <a:r>
              <a:rPr lang="en-US" altLang="sk-SK" sz="2400" dirty="0"/>
              <a:t>on of</a:t>
            </a:r>
            <a:r>
              <a:rPr lang="cs-CZ" altLang="sk-SK" sz="2400" dirty="0"/>
              <a:t> megakaryocyt</a:t>
            </a:r>
            <a:r>
              <a:rPr lang="en-US" altLang="sk-SK" sz="2400" dirty="0"/>
              <a:t>es</a:t>
            </a:r>
            <a:r>
              <a:rPr lang="cs-CZ" altLang="sk-SK" sz="2400" dirty="0"/>
              <a:t> (</a:t>
            </a:r>
            <a:r>
              <a:rPr lang="en-US" altLang="sk-SK" sz="2400" dirty="0"/>
              <a:t>often with </a:t>
            </a:r>
            <a:r>
              <a:rPr lang="cs-CZ" altLang="sk-SK" sz="2400" dirty="0"/>
              <a:t>an</a:t>
            </a:r>
            <a:r>
              <a:rPr lang="en-US" altLang="sk-SK" sz="2400" dirty="0"/>
              <a:t>ae</a:t>
            </a:r>
            <a:r>
              <a:rPr lang="cs-CZ" altLang="sk-SK" sz="2400" dirty="0"/>
              <a:t>mi</a:t>
            </a:r>
            <a:r>
              <a:rPr lang="en-US" altLang="sk-SK" sz="2400" dirty="0"/>
              <a:t>a</a:t>
            </a:r>
            <a:r>
              <a:rPr lang="cs-CZ" altLang="sk-SK" sz="2400" dirty="0"/>
              <a:t>)</a:t>
            </a:r>
          </a:p>
          <a:p>
            <a:pPr lvl="1" indent="0">
              <a:buNone/>
            </a:pPr>
            <a:r>
              <a:rPr lang="cs-CZ" altLang="sk-SK" sz="2000" dirty="0"/>
              <a:t>Bone marrow damage: drugs, chemical compounds, radiation, infections, tumors,  leu</a:t>
            </a:r>
            <a:r>
              <a:rPr lang="en-US" altLang="sk-SK" sz="2000" dirty="0"/>
              <a:t>k</a:t>
            </a:r>
            <a:r>
              <a:rPr lang="cs-CZ" altLang="sk-SK" sz="2000" dirty="0"/>
              <a:t>emia, fibrosis</a:t>
            </a:r>
          </a:p>
          <a:p>
            <a:pPr lvl="1" indent="0">
              <a:buNone/>
            </a:pPr>
            <a:r>
              <a:rPr lang="cs-CZ" altLang="sk-SK" sz="2000" dirty="0"/>
              <a:t>Congenital – hereditary forms of bone marrow insufficiency</a:t>
            </a:r>
          </a:p>
          <a:p>
            <a:pPr lvl="1" indent="0">
              <a:buNone/>
            </a:pPr>
            <a:r>
              <a:rPr lang="cs-CZ" altLang="sk-SK" sz="2000" dirty="0"/>
              <a:t>Deficiency of cobalamine and folic acid</a:t>
            </a:r>
            <a:endParaRPr lang="cs-CZ" altLang="sk-SK" sz="2400" dirty="0"/>
          </a:p>
          <a:p>
            <a:pPr marL="0" indent="0" eaLnBrk="1" hangingPunct="1">
              <a:buNone/>
            </a:pPr>
            <a:r>
              <a:rPr lang="cs-CZ" altLang="sk-SK" sz="2400" dirty="0"/>
              <a:t>B. Increased destruction of thrombocytes</a:t>
            </a:r>
          </a:p>
          <a:p>
            <a:pPr marL="990600" lvl="1" indent="-533400">
              <a:spcBef>
                <a:spcPts val="600"/>
              </a:spcBef>
              <a:buNone/>
            </a:pPr>
            <a:r>
              <a:rPr lang="cs-CZ" altLang="sk-SK" sz="2000" dirty="0"/>
              <a:t>Autoimmunit</a:t>
            </a:r>
            <a:r>
              <a:rPr lang="en-US" altLang="sk-SK" sz="2000" dirty="0"/>
              <a:t>y</a:t>
            </a:r>
            <a:r>
              <a:rPr lang="cs-CZ" altLang="sk-SK" sz="2000" dirty="0"/>
              <a:t> – </a:t>
            </a:r>
            <a:r>
              <a:rPr lang="cs-CZ" altLang="sk-SK" sz="2000" u="sng" dirty="0"/>
              <a:t>Idiopatic t</a:t>
            </a:r>
            <a:r>
              <a:rPr lang="en-US" altLang="sk-SK" sz="2000" u="sng" dirty="0"/>
              <a:t>h</a:t>
            </a:r>
            <a:r>
              <a:rPr lang="cs-CZ" altLang="sk-SK" sz="2000" u="sng" dirty="0"/>
              <a:t>rombocytopenic purpura (ITP) – </a:t>
            </a:r>
            <a:r>
              <a:rPr lang="en-US" altLang="sk-SK" sz="2000" u="sng" dirty="0"/>
              <a:t>relatively common</a:t>
            </a:r>
            <a:endParaRPr lang="cs-CZ" altLang="sk-SK" sz="2000" u="sng" dirty="0"/>
          </a:p>
          <a:p>
            <a:pPr marL="990600" lvl="1" indent="-533400">
              <a:buNone/>
            </a:pPr>
            <a:r>
              <a:rPr lang="en-US" altLang="sk-SK" sz="2000" dirty="0"/>
              <a:t>F</a:t>
            </a:r>
            <a:r>
              <a:rPr lang="cs-CZ" altLang="sk-SK" sz="2000" dirty="0"/>
              <a:t>et</a:t>
            </a:r>
            <a:r>
              <a:rPr lang="en-US" altLang="sk-SK" sz="2000" dirty="0"/>
              <a:t>a</a:t>
            </a:r>
            <a:r>
              <a:rPr lang="cs-CZ" altLang="sk-SK" sz="2000" dirty="0"/>
              <a:t>l/matern</a:t>
            </a:r>
            <a:r>
              <a:rPr lang="en-US" altLang="sk-SK" sz="2000" dirty="0"/>
              <a:t>a</a:t>
            </a:r>
            <a:r>
              <a:rPr lang="cs-CZ" altLang="sk-SK" sz="2000" dirty="0"/>
              <a:t>l</a:t>
            </a:r>
            <a:r>
              <a:rPr lang="en-US" altLang="sk-SK" sz="2000" dirty="0"/>
              <a:t> blood group</a:t>
            </a:r>
            <a:r>
              <a:rPr lang="cs-CZ" altLang="sk-SK" sz="2000" dirty="0"/>
              <a:t> in</a:t>
            </a:r>
            <a:r>
              <a:rPr lang="en-US" altLang="sk-SK" sz="2000" dirty="0"/>
              <a:t>c</a:t>
            </a:r>
            <a:r>
              <a:rPr lang="cs-CZ" altLang="sk-SK" sz="2000" dirty="0"/>
              <a:t>ompatibili</a:t>
            </a:r>
            <a:r>
              <a:rPr lang="en-US" altLang="sk-SK" sz="2000" dirty="0"/>
              <a:t>ty</a:t>
            </a:r>
            <a:endParaRPr lang="cs-CZ" altLang="sk-SK" sz="2000" dirty="0"/>
          </a:p>
          <a:p>
            <a:pPr marL="990600" lvl="1" indent="-533400">
              <a:buNone/>
            </a:pPr>
            <a:r>
              <a:rPr lang="en-US" altLang="sk-SK" sz="2000" dirty="0"/>
              <a:t>D</a:t>
            </a:r>
            <a:r>
              <a:rPr lang="cs-CZ" altLang="sk-SK" sz="2000" dirty="0"/>
              <a:t>is</a:t>
            </a:r>
            <a:r>
              <a:rPr lang="en-US" altLang="sk-SK" sz="2000" dirty="0"/>
              <a:t>s</a:t>
            </a:r>
            <a:r>
              <a:rPr lang="cs-CZ" altLang="sk-SK" sz="2000" dirty="0"/>
              <a:t>emina</a:t>
            </a:r>
            <a:r>
              <a:rPr lang="en-US" altLang="sk-SK" sz="2000" dirty="0"/>
              <a:t>ted</a:t>
            </a:r>
            <a:r>
              <a:rPr lang="cs-CZ" altLang="sk-SK" sz="2000" dirty="0"/>
              <a:t> intravas</a:t>
            </a:r>
            <a:r>
              <a:rPr lang="en-US" altLang="sk-SK" sz="2000" dirty="0"/>
              <a:t>c</a:t>
            </a:r>
            <a:r>
              <a:rPr lang="cs-CZ" altLang="sk-SK" sz="2000" dirty="0"/>
              <a:t>ul</a:t>
            </a:r>
            <a:r>
              <a:rPr lang="en-US" altLang="sk-SK" sz="2000" dirty="0"/>
              <a:t>a</a:t>
            </a:r>
            <a:r>
              <a:rPr lang="cs-CZ" altLang="sk-SK" sz="2000" dirty="0"/>
              <a:t>r </a:t>
            </a:r>
            <a:r>
              <a:rPr lang="en-US" altLang="sk-SK" sz="2000" dirty="0"/>
              <a:t>c</a:t>
            </a:r>
            <a:r>
              <a:rPr lang="cs-CZ" altLang="sk-SK" sz="2000" dirty="0"/>
              <a:t>oagul</a:t>
            </a:r>
            <a:r>
              <a:rPr lang="en-US" altLang="sk-SK" sz="2000" dirty="0" err="1"/>
              <a:t>ation</a:t>
            </a:r>
            <a:endParaRPr lang="cs-CZ" altLang="sk-SK" sz="2000" dirty="0"/>
          </a:p>
          <a:p>
            <a:pPr marL="990600" lvl="1" indent="-533400">
              <a:buNone/>
            </a:pPr>
            <a:r>
              <a:rPr lang="en-US" altLang="sk-SK" sz="2000" dirty="0" err="1"/>
              <a:t>Arteficial</a:t>
            </a:r>
            <a:r>
              <a:rPr lang="en-US" altLang="sk-SK" sz="2000" dirty="0"/>
              <a:t>  heart valves in the past</a:t>
            </a:r>
            <a:endParaRPr lang="cs-CZ" altLang="sk-SK" sz="2000" dirty="0"/>
          </a:p>
          <a:p>
            <a:pPr marL="0" indent="0" eaLnBrk="1" hangingPunct="1">
              <a:buNone/>
            </a:pPr>
            <a:r>
              <a:rPr lang="cs-CZ" altLang="sk-SK" sz="2400" dirty="0"/>
              <a:t>C.  Abnorm</a:t>
            </a:r>
            <a:r>
              <a:rPr lang="en-US" altLang="sk-SK" sz="2400" dirty="0"/>
              <a:t>a</a:t>
            </a:r>
            <a:r>
              <a:rPr lang="cs-CZ" altLang="sk-SK" sz="2400" dirty="0"/>
              <a:t>l distrib</a:t>
            </a:r>
            <a:r>
              <a:rPr lang="en-US" altLang="sk-SK" sz="2400" dirty="0" err="1"/>
              <a:t>ut</a:t>
            </a:r>
            <a:r>
              <a:rPr lang="cs-CZ" altLang="sk-SK" sz="2400" dirty="0"/>
              <a:t>i</a:t>
            </a:r>
            <a:r>
              <a:rPr lang="en-US" altLang="sk-SK" sz="2400" dirty="0"/>
              <a:t>on of</a:t>
            </a:r>
            <a:r>
              <a:rPr lang="cs-CZ" altLang="sk-SK" sz="2400" dirty="0"/>
              <a:t> t</a:t>
            </a:r>
            <a:r>
              <a:rPr lang="en-US" altLang="sk-SK" sz="2400" dirty="0"/>
              <a:t>h</a:t>
            </a:r>
            <a:r>
              <a:rPr lang="cs-CZ" altLang="sk-SK" sz="2400" dirty="0"/>
              <a:t>rombocy</a:t>
            </a:r>
            <a:r>
              <a:rPr lang="en-US" altLang="sk-SK" sz="2400" dirty="0" err="1"/>
              <a:t>tes</a:t>
            </a:r>
            <a:r>
              <a:rPr lang="en-US" altLang="sk-SK" sz="2400" dirty="0"/>
              <a:t> in</a:t>
            </a:r>
            <a:r>
              <a:rPr lang="cs-CZ" altLang="sk-SK" sz="2400" dirty="0"/>
              <a:t> cir</a:t>
            </a:r>
            <a:r>
              <a:rPr lang="en-US" altLang="sk-SK" sz="2400" dirty="0"/>
              <a:t>c</a:t>
            </a:r>
            <a:r>
              <a:rPr lang="cs-CZ" altLang="sk-SK" sz="2400" dirty="0"/>
              <a:t>ul</a:t>
            </a:r>
            <a:r>
              <a:rPr lang="en-US" altLang="sk-SK" sz="2400" dirty="0" err="1"/>
              <a:t>ation</a:t>
            </a:r>
            <a:endParaRPr lang="cs-CZ" altLang="sk-SK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A7FEB2-05AF-48AB-B591-3D813C420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73920-E6BF-49F3-9ACB-127EB6D98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A88DD-7F93-4CAB-8A95-5A648007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683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2">
            <a:extLst>
              <a:ext uri="{FF2B5EF4-FFF2-40B4-BE49-F238E27FC236}">
                <a16:creationId xmlns:a16="http://schemas.microsoft.com/office/drawing/2014/main" id="{544343AF-8F2E-4416-9E85-0A06F82B64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7680" y="642594"/>
            <a:ext cx="11173097" cy="74206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sk-SK" sz="4000" b="1" dirty="0"/>
              <a:t>T</a:t>
            </a:r>
            <a:r>
              <a:rPr lang="en-US" altLang="sk-SK" sz="4000" b="1" dirty="0"/>
              <a:t>h</a:t>
            </a:r>
            <a:r>
              <a:rPr lang="cs-CZ" altLang="sk-SK" sz="4000" b="1" dirty="0"/>
              <a:t>rombocytop</a:t>
            </a:r>
            <a:r>
              <a:rPr lang="en-US" altLang="sk-SK" sz="4000" b="1" dirty="0" err="1"/>
              <a:t>athies</a:t>
            </a:r>
            <a:endParaRPr lang="cs-CZ" altLang="sk-SK" sz="4000" b="1" dirty="0"/>
          </a:p>
        </p:txBody>
      </p:sp>
      <p:sp>
        <p:nvSpPr>
          <p:cNvPr id="51206" name="Rectangle 3">
            <a:extLst>
              <a:ext uri="{FF2B5EF4-FFF2-40B4-BE49-F238E27FC236}">
                <a16:creationId xmlns:a16="http://schemas.microsoft.com/office/drawing/2014/main" id="{C9242851-5541-4953-8661-562FEC34A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</a:pPr>
            <a:r>
              <a:rPr lang="en-US" altLang="sk-SK" sz="3300" u="sng" dirty="0"/>
              <a:t>Acquired</a:t>
            </a:r>
            <a:endParaRPr lang="cs-CZ" altLang="sk-SK" sz="3300" u="sng" dirty="0"/>
          </a:p>
          <a:p>
            <a:pPr marL="274320" lvl="1" indent="0" eaLnBrk="1" hangingPunct="1">
              <a:buNone/>
            </a:pPr>
            <a:r>
              <a:rPr lang="en-US" altLang="sk-SK" sz="2800" dirty="0"/>
              <a:t>Long-term use of </a:t>
            </a:r>
            <a:r>
              <a:rPr lang="cs-CZ" altLang="sk-SK" sz="2800" dirty="0"/>
              <a:t>acetylsalicyl</a:t>
            </a:r>
            <a:r>
              <a:rPr lang="en-US" altLang="sk-SK" sz="2800" dirty="0" err="1"/>
              <a:t>ic</a:t>
            </a:r>
            <a:r>
              <a:rPr lang="en-US" altLang="sk-SK" sz="2800" dirty="0"/>
              <a:t> acid</a:t>
            </a:r>
            <a:r>
              <a:rPr lang="cs-CZ" altLang="sk-SK" sz="2800" dirty="0"/>
              <a:t>, </a:t>
            </a:r>
            <a:r>
              <a:rPr lang="en-US" altLang="sk-SK" sz="2800" dirty="0" err="1"/>
              <a:t>ph</a:t>
            </a:r>
            <a:r>
              <a:rPr lang="cs-CZ" altLang="sk-SK" sz="2800" dirty="0"/>
              <a:t>enylbuta</a:t>
            </a:r>
            <a:r>
              <a:rPr lang="en-US" altLang="sk-SK" sz="2800" dirty="0"/>
              <a:t>sone</a:t>
            </a:r>
            <a:endParaRPr lang="cs-CZ" altLang="sk-SK" sz="2800" dirty="0"/>
          </a:p>
          <a:p>
            <a:pPr marL="274320" lvl="1" indent="0" eaLnBrk="1" hangingPunct="1">
              <a:buNone/>
            </a:pPr>
            <a:r>
              <a:rPr lang="cs-CZ" altLang="sk-SK" sz="2800" dirty="0"/>
              <a:t>Ur</a:t>
            </a:r>
            <a:r>
              <a:rPr lang="en-US" altLang="sk-SK" sz="2800" dirty="0"/>
              <a:t>e</a:t>
            </a:r>
            <a:r>
              <a:rPr lang="cs-CZ" altLang="sk-SK" sz="2800" dirty="0"/>
              <a:t>mia</a:t>
            </a:r>
            <a:endParaRPr lang="en-US" altLang="sk-SK" sz="2800" dirty="0"/>
          </a:p>
          <a:p>
            <a:pPr marL="274320" lvl="1" indent="0" eaLnBrk="1" hangingPunct="1">
              <a:buNone/>
            </a:pPr>
            <a:r>
              <a:rPr lang="en-US" altLang="sk-SK" sz="2800" dirty="0"/>
              <a:t>EBOLA</a:t>
            </a:r>
            <a:r>
              <a:rPr lang="hu-HU" altLang="sk-SK" sz="2800" dirty="0"/>
              <a:t> </a:t>
            </a:r>
            <a:r>
              <a:rPr lang="en-US" altLang="sk-SK" sz="2800" dirty="0"/>
              <a:t>and other </a:t>
            </a:r>
            <a:r>
              <a:rPr lang="en-US" altLang="sk-SK" sz="2800" dirty="0" err="1"/>
              <a:t>viroses</a:t>
            </a:r>
            <a:endParaRPr lang="en-US" altLang="sk-SK" sz="2800" dirty="0"/>
          </a:p>
          <a:p>
            <a:pPr marL="274320" lvl="1" indent="0" eaLnBrk="1" hangingPunct="1">
              <a:buNone/>
            </a:pPr>
            <a:r>
              <a:rPr lang="en-US" altLang="sk-SK" sz="2800" dirty="0"/>
              <a:t>COVID 19, with </a:t>
            </a:r>
            <a:r>
              <a:rPr lang="en-US" altLang="sk-SK" sz="2800" dirty="0" err="1"/>
              <a:t>endothel</a:t>
            </a:r>
            <a:r>
              <a:rPr lang="en-US" altLang="sk-SK" sz="2800" dirty="0"/>
              <a:t> damage</a:t>
            </a:r>
            <a:endParaRPr lang="cs-CZ" altLang="sk-SK" sz="2800" dirty="0"/>
          </a:p>
          <a:p>
            <a:pPr marL="0" indent="0">
              <a:spcBef>
                <a:spcPts val="600"/>
              </a:spcBef>
              <a:buNone/>
            </a:pPr>
            <a:r>
              <a:rPr lang="en-US" altLang="sk-SK" sz="3300" u="sng" dirty="0"/>
              <a:t>C</a:t>
            </a:r>
            <a:r>
              <a:rPr lang="cs-CZ" altLang="sk-SK" sz="3300" u="sng" dirty="0"/>
              <a:t>ongenit</a:t>
            </a:r>
            <a:r>
              <a:rPr lang="en-US" altLang="sk-SK" sz="3300" u="sng" dirty="0"/>
              <a:t>a</a:t>
            </a:r>
            <a:r>
              <a:rPr lang="cs-CZ" altLang="sk-SK" sz="3300" u="sng" dirty="0"/>
              <a:t>l – r</a:t>
            </a:r>
            <a:r>
              <a:rPr lang="en-US" altLang="sk-SK" sz="3300" u="sng" dirty="0"/>
              <a:t>are (high number)</a:t>
            </a:r>
            <a:endParaRPr lang="cs-CZ" altLang="sk-SK" sz="3300" u="sng" dirty="0"/>
          </a:p>
          <a:p>
            <a:pPr marL="274320" lvl="1" indent="0" eaLnBrk="1" hangingPunct="1">
              <a:buNone/>
            </a:pPr>
            <a:r>
              <a:rPr lang="cs-CZ" altLang="sk-SK" sz="2800" dirty="0"/>
              <a:t>Bernard – Soulier syndr</a:t>
            </a:r>
            <a:r>
              <a:rPr lang="en-US" altLang="sk-SK" sz="2800" dirty="0" err="1"/>
              <a:t>ome</a:t>
            </a:r>
            <a:r>
              <a:rPr lang="cs-CZ" altLang="sk-SK" sz="2800" dirty="0"/>
              <a:t>, AR </a:t>
            </a:r>
            <a:r>
              <a:rPr lang="en-US" altLang="sk-SK" sz="2800" dirty="0"/>
              <a:t>heredity</a:t>
            </a:r>
            <a:r>
              <a:rPr lang="cs-CZ" altLang="sk-SK" sz="2800" dirty="0"/>
              <a:t>, </a:t>
            </a:r>
            <a:r>
              <a:rPr lang="en-US" altLang="sk-SK" sz="2800" dirty="0"/>
              <a:t>deficiency of the glycoprotein </a:t>
            </a:r>
            <a:r>
              <a:rPr lang="en-US" altLang="sk-SK" sz="2800" dirty="0" err="1"/>
              <a:t>Ib</a:t>
            </a:r>
            <a:r>
              <a:rPr lang="en-US" altLang="sk-SK" sz="2800" dirty="0"/>
              <a:t>-IX-V complex (</a:t>
            </a:r>
            <a:r>
              <a:rPr lang="en-US" altLang="sk-SK" sz="2800" dirty="0" err="1"/>
              <a:t>GPIb</a:t>
            </a:r>
            <a:r>
              <a:rPr lang="en-US" altLang="sk-SK" sz="2800" dirty="0"/>
              <a:t>-IX-V), the receptor for von Willebrand factor.</a:t>
            </a:r>
            <a:endParaRPr lang="cs-CZ" altLang="sk-SK" sz="2800" dirty="0"/>
          </a:p>
          <a:p>
            <a:pPr marL="274320" lvl="1" indent="0" eaLnBrk="1" hangingPunct="1">
              <a:buNone/>
            </a:pPr>
            <a:r>
              <a:rPr lang="cs-CZ" altLang="sk-SK" sz="2800" dirty="0"/>
              <a:t>Congenital amegakaryocytic trombocytopenia </a:t>
            </a:r>
          </a:p>
          <a:p>
            <a:pPr marL="274320" lvl="1" indent="0" eaLnBrk="1" hangingPunct="1">
              <a:buNone/>
            </a:pPr>
            <a:r>
              <a:rPr lang="cs-CZ" altLang="sk-SK" sz="2800" dirty="0"/>
              <a:t>T</a:t>
            </a:r>
            <a:r>
              <a:rPr lang="en-US" altLang="sk-SK" sz="2800" dirty="0"/>
              <a:t>h</a:t>
            </a:r>
            <a:r>
              <a:rPr lang="cs-CZ" altLang="sk-SK" sz="2800" dirty="0"/>
              <a:t>rombast</a:t>
            </a:r>
            <a:r>
              <a:rPr lang="en-US" altLang="sk-SK" sz="2800" dirty="0"/>
              <a:t>e</a:t>
            </a:r>
            <a:r>
              <a:rPr lang="cs-CZ" altLang="sk-SK" sz="2800" dirty="0"/>
              <a:t>nia – m. Glanzman</a:t>
            </a:r>
            <a:r>
              <a:rPr lang="en-US" altLang="sk-SK" sz="2800" dirty="0"/>
              <a:t>,</a:t>
            </a:r>
            <a:r>
              <a:rPr lang="cs-CZ" altLang="sk-SK" sz="2800" dirty="0"/>
              <a:t> AR </a:t>
            </a:r>
            <a:r>
              <a:rPr lang="en-US" altLang="sk-SK" sz="2800" dirty="0"/>
              <a:t>heredity</a:t>
            </a:r>
            <a:r>
              <a:rPr lang="cs-CZ" altLang="sk-SK" sz="2800" dirty="0"/>
              <a:t>, </a:t>
            </a:r>
            <a:r>
              <a:rPr lang="en-US" altLang="sk-SK" sz="2800" dirty="0"/>
              <a:t>insufficient platelet aggregation</a:t>
            </a:r>
            <a:endParaRPr lang="cs-CZ" altLang="sk-SK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F1B28-BE92-4450-8F89-4C67C667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4DB6ED-F229-46B9-801D-045F549BC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2C861-7A2C-4695-B809-D69A7920D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97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2">
            <a:extLst>
              <a:ext uri="{FF2B5EF4-FFF2-40B4-BE49-F238E27FC236}">
                <a16:creationId xmlns:a16="http://schemas.microsoft.com/office/drawing/2014/main" id="{5F4085C1-6D1C-4364-8F27-184EEB7DA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6858000" cy="685800"/>
          </a:xfrm>
        </p:spPr>
        <p:txBody>
          <a:bodyPr/>
          <a:lstStyle/>
          <a:p>
            <a:pPr algn="ctr" eaLnBrk="1" hangingPunct="1"/>
            <a:r>
              <a:rPr lang="cs-CZ" altLang="sk-SK" sz="4000" b="1" dirty="0"/>
              <a:t>Vascular purpura</a:t>
            </a:r>
          </a:p>
        </p:txBody>
      </p:sp>
      <p:sp>
        <p:nvSpPr>
          <p:cNvPr id="51206" name="Rectangle 3">
            <a:extLst>
              <a:ext uri="{FF2B5EF4-FFF2-40B4-BE49-F238E27FC236}">
                <a16:creationId xmlns:a16="http://schemas.microsoft.com/office/drawing/2014/main" id="{4E0C7DA8-5282-4B94-8191-125A8AE50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310640"/>
            <a:ext cx="10646228" cy="472440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cs-CZ" altLang="sk-SK" sz="2800" dirty="0"/>
              <a:t>Relatively common condition</a:t>
            </a:r>
            <a:r>
              <a:rPr lang="en-US" altLang="sk-SK" sz="2800" dirty="0"/>
              <a:t>s (in practical medicine not considered as </a:t>
            </a:r>
            <a:r>
              <a:rPr lang="en-US" altLang="sk-SK" sz="2800" dirty="0" err="1"/>
              <a:t>haematological</a:t>
            </a:r>
            <a:r>
              <a:rPr lang="en-US" altLang="sk-SK" sz="2800" dirty="0"/>
              <a:t> disease)</a:t>
            </a:r>
            <a:endParaRPr lang="cs-CZ" altLang="sk-SK" sz="2800" dirty="0"/>
          </a:p>
          <a:p>
            <a:pPr marL="0" indent="0" eaLnBrk="1" hangingPunct="1">
              <a:buNone/>
            </a:pPr>
            <a:r>
              <a:rPr lang="en-US" altLang="sk-SK" sz="2800" dirty="0"/>
              <a:t>S</a:t>
            </a:r>
            <a:r>
              <a:rPr lang="cs-CZ" altLang="sk-SK" sz="2800" dirty="0"/>
              <a:t>kin eruption in infectious diseases in children</a:t>
            </a:r>
          </a:p>
          <a:p>
            <a:pPr marL="0" indent="0" eaLnBrk="1" hangingPunct="1">
              <a:buNone/>
            </a:pPr>
            <a:r>
              <a:rPr lang="en-US" altLang="sk-SK" sz="2800" dirty="0"/>
              <a:t>S</a:t>
            </a:r>
            <a:r>
              <a:rPr lang="cs-CZ" altLang="sk-SK" sz="2800" dirty="0"/>
              <a:t>enile purpura</a:t>
            </a:r>
          </a:p>
          <a:p>
            <a:pPr marL="0" indent="0" eaLnBrk="1" hangingPunct="1">
              <a:buNone/>
            </a:pPr>
            <a:r>
              <a:rPr lang="en-US" altLang="sk-SK" sz="2800" dirty="0"/>
              <a:t>S</a:t>
            </a:r>
            <a:r>
              <a:rPr lang="cs-CZ" altLang="sk-SK" sz="2800" dirty="0"/>
              <a:t>corbut, scurvy – deficiency of vitamin C</a:t>
            </a:r>
          </a:p>
          <a:p>
            <a:pPr marL="274320" lvl="1" indent="0" eaLnBrk="1" hangingPunct="1">
              <a:buNone/>
            </a:pPr>
            <a:r>
              <a:rPr lang="cs-CZ" altLang="sk-SK" sz="2200" i="1" dirty="0"/>
              <a:t>Disorder  of collagen synthesis (proline - hydroxyproline) and abnormal</a:t>
            </a:r>
            <a:r>
              <a:rPr lang="en-US" altLang="sk-SK" sz="2200" i="1" dirty="0"/>
              <a:t> </a:t>
            </a:r>
            <a:r>
              <a:rPr lang="cs-CZ" altLang="sk-SK" sz="2200" i="1" dirty="0"/>
              <a:t>platelet function. Perifollicular skin, gingival, mucosa muscle, GIT bleeding, hematuria. Skin hyperkeratosis.</a:t>
            </a:r>
            <a:endParaRPr lang="en-US" altLang="sk-SK" sz="2200" i="1" dirty="0"/>
          </a:p>
          <a:p>
            <a:pPr marL="0" indent="0">
              <a:buNone/>
            </a:pPr>
            <a:r>
              <a:rPr lang="en-US" altLang="sk-SK" sz="2400" dirty="0" err="1"/>
              <a:t>Endothelopathy</a:t>
            </a:r>
            <a:r>
              <a:rPr lang="en-US" altLang="sk-SK" sz="2400" dirty="0"/>
              <a:t> in COVID-19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262D9-9D34-44F2-9311-EA57515E0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8AB8FC-CB11-4109-8D64-F36FE9982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CF9DA-337E-4F94-9C12-2832F00C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012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2">
            <a:extLst>
              <a:ext uri="{FF2B5EF4-FFF2-40B4-BE49-F238E27FC236}">
                <a16:creationId xmlns:a16="http://schemas.microsoft.com/office/drawing/2014/main" id="{0D33EDF6-D244-4BCC-BDC1-FA673B754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738056"/>
            <a:ext cx="7924800" cy="762000"/>
          </a:xfrm>
        </p:spPr>
        <p:txBody>
          <a:bodyPr/>
          <a:lstStyle/>
          <a:p>
            <a:pPr eaLnBrk="1" hangingPunct="1"/>
            <a:r>
              <a:rPr lang="cs-CZ" altLang="sk-SK" b="1" dirty="0"/>
              <a:t>Hereditary disordes of vessel wall</a:t>
            </a:r>
            <a:endParaRPr lang="cs-CZ" altLang="sk-SK" sz="4000" b="1" dirty="0"/>
          </a:p>
        </p:txBody>
      </p:sp>
      <p:sp>
        <p:nvSpPr>
          <p:cNvPr id="52230" name="Rectangle 3">
            <a:extLst>
              <a:ext uri="{FF2B5EF4-FFF2-40B4-BE49-F238E27FC236}">
                <a16:creationId xmlns:a16="http://schemas.microsoft.com/office/drawing/2014/main" id="{ABBE4701-11E4-439E-B99B-24E3FC6F7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altLang="sk-SK" sz="2800" dirty="0"/>
              <a:t>Hereditary haemorrhagic teleangiectasy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sk-SK" sz="2800" dirty="0"/>
              <a:t>	(m. Osler-Weber-Rendu), AD,</a:t>
            </a:r>
          </a:p>
          <a:p>
            <a:pPr marL="274320" lvl="1" indent="0" eaLnBrk="1" hangingPunct="1">
              <a:buNone/>
            </a:pPr>
            <a:r>
              <a:rPr lang="cs-CZ" altLang="sk-SK" sz="2000" dirty="0"/>
              <a:t>Epistaxis, teleangiectasy</a:t>
            </a:r>
          </a:p>
          <a:p>
            <a:pPr marL="274320" lvl="1" indent="0" eaLnBrk="1" hangingPunct="1">
              <a:buNone/>
            </a:pPr>
            <a:r>
              <a:rPr lang="cs-CZ" altLang="sk-SK" sz="2000" dirty="0"/>
              <a:t>Anaemia, DIC, liver cirrhosis</a:t>
            </a:r>
          </a:p>
          <a:p>
            <a:pPr marL="274320" lvl="1" indent="0" eaLnBrk="1" hangingPunct="1">
              <a:buNone/>
            </a:pPr>
            <a:r>
              <a:rPr lang="cs-CZ" altLang="sk-SK" sz="2000" dirty="0"/>
              <a:t>Lack of elastic fibers in vessel wall</a:t>
            </a:r>
          </a:p>
          <a:p>
            <a:pPr marL="0" indent="0" eaLnBrk="1" hangingPunct="1">
              <a:buNone/>
            </a:pPr>
            <a:r>
              <a:rPr lang="cs-CZ" altLang="sk-SK" sz="2800" dirty="0"/>
              <a:t>Other hereditary collagen diseases</a:t>
            </a:r>
          </a:p>
          <a:p>
            <a:pPr marL="0" indent="0" eaLnBrk="1" hangingPunct="1">
              <a:buNone/>
            </a:pPr>
            <a:r>
              <a:rPr lang="cs-CZ" altLang="sk-SK" sz="2800" dirty="0"/>
              <a:t>Marfan – Lincoln, Ehlers-Danlos – Paganini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2F4CED-72FD-4ECC-A6EC-A6C1CB831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8E3F5E-7287-4515-8299-97D40AC24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E5243-7C67-45A9-B9A8-A4EA7B67E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006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0B5E0-B23E-42B6-AACC-E018A7B4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000" dirty="0"/>
              <a:t>Disorders of haemostasis</a:t>
            </a:r>
            <a:br>
              <a:rPr lang="sk-SK" sz="4000" dirty="0"/>
            </a:br>
            <a:r>
              <a:rPr lang="en-US" sz="4000" dirty="0"/>
              <a:t>v</a:t>
            </a:r>
            <a:r>
              <a:rPr lang="sk-SK" sz="4000" dirty="0"/>
              <a:t>i</a:t>
            </a:r>
            <a:br>
              <a:rPr lang="sk-SK" sz="4000" dirty="0"/>
            </a:br>
            <a:br>
              <a:rPr lang="sk-SK" sz="4000" dirty="0"/>
            </a:br>
            <a:r>
              <a:rPr lang="en-US" sz="4000" dirty="0"/>
              <a:t>disseminated intravascular coagulation</a:t>
            </a:r>
            <a:endParaRPr lang="sk-SK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29E24-C979-420A-BC4E-D8B74F52FA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9B7F3-96CA-4107-A3A1-7451D9BEF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5A42C-5F4A-4857-AA83-3584E6C08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DEAEB-7682-4496-88B7-DCEF93F0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3895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2">
            <a:extLst>
              <a:ext uri="{FF2B5EF4-FFF2-40B4-BE49-F238E27FC236}">
                <a16:creationId xmlns:a16="http://schemas.microsoft.com/office/drawing/2014/main" id="{A3E9436D-9471-461D-A5E7-079EC8DB1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altLang="sk-SK" b="1" dirty="0"/>
              <a:t>Disseminated intravascular coagulation, DIC</a:t>
            </a:r>
            <a:endParaRPr lang="cs-CZ" altLang="sk-SK" sz="3200" b="1" dirty="0"/>
          </a:p>
        </p:txBody>
      </p:sp>
      <p:sp>
        <p:nvSpPr>
          <p:cNvPr id="53254" name="Rectangle 3">
            <a:extLst>
              <a:ext uri="{FF2B5EF4-FFF2-40B4-BE49-F238E27FC236}">
                <a16:creationId xmlns:a16="http://schemas.microsoft.com/office/drawing/2014/main" id="{EA30087E-8431-4A52-A0A4-951E9B72E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15292" y="2209800"/>
            <a:ext cx="9100457" cy="36576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sk-SK" sz="3200" dirty="0"/>
              <a:t>Older name: </a:t>
            </a:r>
            <a:r>
              <a:rPr lang="cs-CZ" altLang="sk-SK" sz="3200" dirty="0"/>
              <a:t>Consumption coagulopathy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sk-SK" sz="3200" dirty="0"/>
              <a:t>Life threating disorder (</a:t>
            </a:r>
            <a:r>
              <a:rPr lang="en-US" altLang="sk-SK" sz="3200" b="1" i="1" dirty="0"/>
              <a:t>Death Is Coming !</a:t>
            </a:r>
            <a:r>
              <a:rPr lang="sk-SK" altLang="sk-SK" sz="3200" b="1" i="1" dirty="0"/>
              <a:t>)</a:t>
            </a:r>
            <a:endParaRPr lang="cs-CZ" altLang="sk-SK" sz="32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sk-SK" sz="3200" dirty="0"/>
              <a:t>Generalised activation of haemostasis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sk-SK" sz="3200" dirty="0"/>
              <a:t>Thrombosis and bleeding at the same time, tissue hypoxia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D698BE-B956-4615-8B75-ACC7A8A5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ED8108-449A-47F7-97EB-5F0942EF4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42AB2-3D27-40E1-8846-CBE640DCE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2">
            <a:extLst>
              <a:ext uri="{FF2B5EF4-FFF2-40B4-BE49-F238E27FC236}">
                <a16:creationId xmlns:a16="http://schemas.microsoft.com/office/drawing/2014/main" id="{4FABB07B-7CC6-43E4-BC3D-D13066CDE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581301"/>
            <a:ext cx="6400800" cy="533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cs-CZ" altLang="sk-SK" b="1" dirty="0"/>
              <a:t>DIC - causes</a:t>
            </a:r>
          </a:p>
        </p:txBody>
      </p:sp>
      <p:sp>
        <p:nvSpPr>
          <p:cNvPr id="54278" name="Rectangle 3">
            <a:extLst>
              <a:ext uri="{FF2B5EF4-FFF2-40B4-BE49-F238E27FC236}">
                <a16:creationId xmlns:a16="http://schemas.microsoft.com/office/drawing/2014/main" id="{3CC908ED-4D22-4C96-99BC-D5BD9BE35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0857" y="1752600"/>
            <a:ext cx="10485120" cy="39624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sk-SK" sz="4000" dirty="0"/>
              <a:t>Complications of gravidity. Amniotic fluid embolisation. Preeclampsia, eclampsia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sk-SK" sz="4000" dirty="0"/>
              <a:t>Sepsis &amp; septic shock G- infections (endotoxin), meningococci, pneumococci, plasmodium malariae</a:t>
            </a:r>
          </a:p>
          <a:p>
            <a:pPr marL="274320" lvl="1" indent="0" eaLnBrk="1" hangingPunct="1">
              <a:lnSpc>
                <a:spcPct val="90000"/>
              </a:lnSpc>
              <a:buNone/>
            </a:pPr>
            <a:r>
              <a:rPr lang="cs-CZ" altLang="sk-SK" sz="2900" dirty="0"/>
              <a:t>Sy</a:t>
            </a:r>
            <a:r>
              <a:rPr lang="en-US" altLang="sk-SK" sz="2900" dirty="0" err="1"/>
              <a:t>ndrome</a:t>
            </a:r>
            <a:r>
              <a:rPr lang="cs-CZ" altLang="sk-SK" sz="2900" dirty="0"/>
              <a:t> Waterhouse-Friederichsen as a consequence of meningitis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sk-SK" sz="4000" dirty="0"/>
              <a:t>Neoplastic disease: Lung, gastric, breast, prostata Ca, leukemia</a:t>
            </a:r>
            <a:endParaRPr lang="en-US" altLang="sk-SK" sz="4000" dirty="0"/>
          </a:p>
          <a:p>
            <a:pPr eaLnBrk="1" hangingPunct="1">
              <a:buFontTx/>
              <a:buNone/>
            </a:pPr>
            <a:r>
              <a:rPr lang="cs-CZ" altLang="sk-SK" sz="2800" dirty="0"/>
              <a:t>Liver failure</a:t>
            </a:r>
          </a:p>
          <a:p>
            <a:pPr eaLnBrk="1" hangingPunct="1">
              <a:buFontTx/>
              <a:buNone/>
            </a:pPr>
            <a:r>
              <a:rPr lang="cs-CZ" altLang="sk-SK" sz="2800" dirty="0"/>
              <a:t>Haemolysis (incompatible transfusion)</a:t>
            </a:r>
          </a:p>
          <a:p>
            <a:pPr eaLnBrk="1" hangingPunct="1">
              <a:buFontTx/>
              <a:buNone/>
            </a:pPr>
            <a:r>
              <a:rPr lang="cs-CZ" altLang="sk-SK" sz="2800" dirty="0"/>
              <a:t>Trauma (h</a:t>
            </a:r>
            <a:r>
              <a:rPr lang="en-US" altLang="sk-SK" sz="2800" dirty="0"/>
              <a:t>a</a:t>
            </a:r>
            <a:r>
              <a:rPr lang="cs-CZ" altLang="sk-SK" sz="2800" dirty="0"/>
              <a:t>emorrhagic shock</a:t>
            </a:r>
            <a:r>
              <a:rPr lang="en-US" altLang="sk-SK" sz="2800" dirty="0"/>
              <a:t>, burns</a:t>
            </a:r>
            <a:r>
              <a:rPr lang="cs-CZ" altLang="sk-SK" sz="2800" dirty="0"/>
              <a:t>)</a:t>
            </a:r>
          </a:p>
          <a:p>
            <a:pPr eaLnBrk="1" hangingPunct="1">
              <a:buFontTx/>
              <a:buNone/>
            </a:pPr>
            <a:r>
              <a:rPr lang="cs-CZ" altLang="sk-SK" sz="2800" dirty="0"/>
              <a:t>Rejection of transplanted organs</a:t>
            </a:r>
          </a:p>
          <a:p>
            <a:pPr eaLnBrk="1" hangingPunct="1">
              <a:buFontTx/>
              <a:buNone/>
            </a:pPr>
            <a:r>
              <a:rPr lang="cs-CZ" altLang="sk-SK" sz="2800" dirty="0"/>
              <a:t>Tropical snake toxins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sk-SK" sz="2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1F08E1-01F6-41B3-85E8-F4F63C02A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668C17-593B-496C-91F0-C8849272B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682C2-5712-4578-B614-3A5C484D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2">
            <a:extLst>
              <a:ext uri="{FF2B5EF4-FFF2-40B4-BE49-F238E27FC236}">
                <a16:creationId xmlns:a16="http://schemas.microsoft.com/office/drawing/2014/main" id="{F9E36C2C-F86D-47B0-A6FC-3854CC3912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696200" cy="762000"/>
          </a:xfrm>
        </p:spPr>
        <p:txBody>
          <a:bodyPr/>
          <a:lstStyle/>
          <a:p>
            <a:pPr algn="ctr" eaLnBrk="1" hangingPunct="1"/>
            <a:r>
              <a:rPr lang="cs-CZ" altLang="sk-SK" b="1" dirty="0"/>
              <a:t>Pathogenesis of DIC</a:t>
            </a:r>
            <a:endParaRPr lang="cs-CZ" altLang="sk-SK" sz="4800" b="1" dirty="0"/>
          </a:p>
        </p:txBody>
      </p:sp>
      <p:sp>
        <p:nvSpPr>
          <p:cNvPr id="56326" name="Rectangle 3">
            <a:extLst>
              <a:ext uri="{FF2B5EF4-FFF2-40B4-BE49-F238E27FC236}">
                <a16:creationId xmlns:a16="http://schemas.microsoft.com/office/drawing/2014/main" id="{1BC6DD99-49DA-4E37-8024-9A5CA76389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10611394" cy="4953000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FontTx/>
              <a:buAutoNum type="alphaUcPeriod"/>
            </a:pPr>
            <a:r>
              <a:rPr lang="cs-CZ" altLang="sk-SK" sz="2800" dirty="0"/>
              <a:t>Generalised activation of coagulation</a:t>
            </a:r>
          </a:p>
          <a:p>
            <a:pPr marL="609600" indent="-609600">
              <a:spcBef>
                <a:spcPct val="0"/>
              </a:spcBef>
              <a:buFontTx/>
              <a:buAutoNum type="alphaUcPeriod"/>
            </a:pPr>
            <a:r>
              <a:rPr lang="cs-CZ" altLang="sk-SK" sz="2800" dirty="0"/>
              <a:t>Thrombosis</a:t>
            </a:r>
          </a:p>
          <a:p>
            <a:pPr marL="1371600" lvl="2" indent="-457200">
              <a:spcBef>
                <a:spcPct val="0"/>
              </a:spcBef>
              <a:buNone/>
            </a:pPr>
            <a:r>
              <a:rPr lang="cs-CZ" altLang="sk-SK" sz="1800" dirty="0"/>
              <a:t>Microthrombi in circulation;</a:t>
            </a:r>
          </a:p>
          <a:p>
            <a:pPr marL="1371600" lvl="2" indent="-457200">
              <a:spcBef>
                <a:spcPct val="0"/>
              </a:spcBef>
              <a:buNone/>
            </a:pPr>
            <a:r>
              <a:rPr lang="cs-CZ" altLang="sk-SK" sz="1800" dirty="0"/>
              <a:t>Deposits of microthrombi in tissues and their damage</a:t>
            </a:r>
          </a:p>
          <a:p>
            <a:pPr marL="609600" indent="-609600">
              <a:spcBef>
                <a:spcPct val="0"/>
              </a:spcBef>
              <a:buFontTx/>
              <a:buAutoNum type="alphaUcPeriod"/>
            </a:pPr>
            <a:r>
              <a:rPr lang="cs-CZ" altLang="sk-SK" sz="2800" dirty="0"/>
              <a:t>Decreased haemostasis</a:t>
            </a:r>
          </a:p>
          <a:p>
            <a:pPr marL="1371600" lvl="2" indent="-457200">
              <a:spcBef>
                <a:spcPct val="0"/>
              </a:spcBef>
              <a:buNone/>
            </a:pPr>
            <a:r>
              <a:rPr lang="cs-CZ" altLang="sk-SK" sz="1800" dirty="0"/>
              <a:t>Decrease of platelet number, factor concentration </a:t>
            </a:r>
          </a:p>
          <a:p>
            <a:pPr marL="1371600" lvl="2" indent="-457200">
              <a:spcBef>
                <a:spcPct val="0"/>
              </a:spcBef>
              <a:buNone/>
            </a:pPr>
            <a:r>
              <a:rPr lang="cs-CZ" altLang="sk-SK" sz="1800" dirty="0"/>
              <a:t>Activation of fibrinolysis</a:t>
            </a:r>
          </a:p>
          <a:p>
            <a:pPr marL="609600" indent="-609600">
              <a:spcBef>
                <a:spcPct val="0"/>
              </a:spcBef>
              <a:buFontTx/>
              <a:buAutoNum type="alphaUcPeriod"/>
            </a:pPr>
            <a:r>
              <a:rPr lang="cs-CZ" altLang="sk-SK" sz="2800" dirty="0"/>
              <a:t>Bleeding</a:t>
            </a:r>
          </a:p>
          <a:p>
            <a:pPr marL="609600" indent="-609600">
              <a:spcBef>
                <a:spcPct val="0"/>
              </a:spcBef>
              <a:buFontTx/>
              <a:buAutoNum type="alphaUcPeriod"/>
            </a:pPr>
            <a:r>
              <a:rPr lang="cs-CZ" altLang="sk-SK" sz="2800" dirty="0"/>
              <a:t>Disorder of nonhaemostatic functions of the system</a:t>
            </a:r>
            <a:endParaRPr lang="en-US" altLang="sk-SK" sz="2800" dirty="0"/>
          </a:p>
          <a:p>
            <a:pPr marL="609600" indent="-609600">
              <a:spcBef>
                <a:spcPct val="0"/>
              </a:spcBef>
              <a:buFontTx/>
              <a:buAutoNum type="alphaUcPeriod"/>
            </a:pPr>
            <a:endParaRPr lang="en-US" altLang="sk-SK" sz="28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sk-SK" sz="2800" dirty="0"/>
              <a:t>HIGH MORTALITY IN FULLY DEVELOPED CASES!</a:t>
            </a:r>
            <a:endParaRPr lang="cs-CZ" altLang="sk-SK" sz="2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1BD406-636F-498E-BB59-409B825E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0A26E3-1646-42AF-B144-DB02A64A8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C974D-F00F-472E-84C2-98B1C8E3D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A1294BF5-0A20-4686-8A00-40B660C1B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105400"/>
            <a:ext cx="4114800" cy="914400"/>
          </a:xfrm>
          <a:prstGeom prst="rect">
            <a:avLst/>
          </a:prstGeom>
          <a:gradFill rotWithShape="1">
            <a:gsLst>
              <a:gs pos="0">
                <a:srgbClr val="99FF33">
                  <a:gamma/>
                  <a:shade val="46275"/>
                  <a:invGamma/>
                  <a:alpha val="95000"/>
                </a:srgbClr>
              </a:gs>
              <a:gs pos="50000">
                <a:srgbClr val="99FF33">
                  <a:alpha val="30000"/>
                </a:srgbClr>
              </a:gs>
              <a:gs pos="100000">
                <a:srgbClr val="99FF33">
                  <a:gamma/>
                  <a:shade val="46275"/>
                  <a:invGamma/>
                  <a:alpha val="95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sk-SK" altLang="sk-SK"/>
              <a:t>BLEEDING</a:t>
            </a:r>
            <a:endParaRPr lang="en-US" altLang="sk-SK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62B5129D-554B-4C84-B328-E009AF67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701" y="228600"/>
            <a:ext cx="7162800" cy="914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95000"/>
                </a:schemeClr>
              </a:gs>
              <a:gs pos="50000">
                <a:schemeClr val="accent1">
                  <a:alpha val="30000"/>
                </a:schemeClr>
              </a:gs>
              <a:gs pos="100000">
                <a:schemeClr val="accent1">
                  <a:gamma/>
                  <a:shade val="46275"/>
                  <a:invGamma/>
                  <a:alpha val="95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altLang="sk-SK"/>
          </a:p>
        </p:txBody>
      </p:sp>
      <p:sp>
        <p:nvSpPr>
          <p:cNvPr id="93188" name="Rectangle 4">
            <a:extLst>
              <a:ext uri="{FF2B5EF4-FFF2-40B4-BE49-F238E27FC236}">
                <a16:creationId xmlns:a16="http://schemas.microsoft.com/office/drawing/2014/main" id="{445A009B-7FD0-4C0F-A905-2D7CBABDF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4940" y="457200"/>
            <a:ext cx="70321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k-SK" sz="2400" dirty="0">
                <a:latin typeface="Times New Roman" panose="02020603050405020304" pitchFamily="18" charset="0"/>
              </a:rPr>
              <a:t>GENERALI</a:t>
            </a:r>
            <a:r>
              <a:rPr lang="sk-SK" altLang="sk-SK" sz="2400" dirty="0">
                <a:latin typeface="Times New Roman" panose="02020603050405020304" pitchFamily="18" charset="0"/>
              </a:rPr>
              <a:t>SED </a:t>
            </a:r>
            <a:r>
              <a:rPr lang="en-US" altLang="sk-SK" sz="2400" dirty="0">
                <a:latin typeface="Times New Roman" panose="02020603050405020304" pitchFamily="18" charset="0"/>
              </a:rPr>
              <a:t>A</a:t>
            </a:r>
            <a:r>
              <a:rPr lang="sk-SK" altLang="sk-SK" sz="2400" dirty="0">
                <a:latin typeface="Times New Roman" panose="02020603050405020304" pitchFamily="18" charset="0"/>
              </a:rPr>
              <a:t>C</a:t>
            </a:r>
            <a:r>
              <a:rPr lang="en-US" altLang="sk-SK" sz="2400" dirty="0">
                <a:latin typeface="Times New Roman" panose="02020603050405020304" pitchFamily="18" charset="0"/>
              </a:rPr>
              <a:t>TIV</a:t>
            </a:r>
            <a:r>
              <a:rPr lang="sk-SK" altLang="sk-SK" sz="2400" dirty="0">
                <a:latin typeface="Times New Roman" panose="02020603050405020304" pitchFamily="18" charset="0"/>
              </a:rPr>
              <a:t>ATION OF COAGULATION</a:t>
            </a:r>
            <a:endParaRPr lang="en-US" altLang="sk-SK" sz="2400" dirty="0">
              <a:latin typeface="Times New Roman" panose="02020603050405020304" pitchFamily="18" charset="0"/>
            </a:endParaRPr>
          </a:p>
        </p:txBody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5F2B8C96-9F6D-4407-A116-00888E7C9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524000"/>
            <a:ext cx="3810000" cy="609600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>
                  <a:alpha val="30000"/>
                </a:srgbClr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sk-SK" altLang="sk-SK"/>
              <a:t>MICROTHROMB</a:t>
            </a:r>
            <a:r>
              <a:rPr lang="en-US" altLang="sk-SK"/>
              <a:t>I</a:t>
            </a:r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6557C571-F3CC-4A1C-9A4C-D8BC1CF7A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038600"/>
            <a:ext cx="3810000" cy="609600"/>
          </a:xfrm>
          <a:prstGeom prst="rect">
            <a:avLst/>
          </a:prstGeom>
          <a:gradFill rotWithShape="1">
            <a:gsLst>
              <a:gs pos="0">
                <a:srgbClr val="FF0066">
                  <a:gamma/>
                  <a:shade val="46275"/>
                  <a:invGamma/>
                  <a:alpha val="95000"/>
                </a:srgbClr>
              </a:gs>
              <a:gs pos="50000">
                <a:srgbClr val="FF0066">
                  <a:alpha val="30000"/>
                </a:srgbClr>
              </a:gs>
              <a:gs pos="100000">
                <a:srgbClr val="FF0066">
                  <a:gamma/>
                  <a:shade val="46275"/>
                  <a:invGamma/>
                  <a:alpha val="95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sk-SK" altLang="sk-SK" sz="2000"/>
              <a:t>DECREASE OF PLATELETS</a:t>
            </a:r>
          </a:p>
          <a:p>
            <a:pPr algn="ctr">
              <a:defRPr/>
            </a:pPr>
            <a:r>
              <a:rPr lang="sk-SK" altLang="sk-SK" sz="2000"/>
              <a:t> &amp; COAGULATION FACTORS</a:t>
            </a:r>
            <a:endParaRPr lang="en-US" altLang="sk-SK" sz="2000"/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D0254806-37B7-488B-BCD6-D3F9ABB50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038600"/>
            <a:ext cx="3810000" cy="609600"/>
          </a:xfrm>
          <a:prstGeom prst="rect">
            <a:avLst/>
          </a:prstGeom>
          <a:gradFill rotWithShape="1">
            <a:gsLst>
              <a:gs pos="0">
                <a:srgbClr val="FF0066">
                  <a:gamma/>
                  <a:shade val="46275"/>
                  <a:invGamma/>
                  <a:alpha val="95000"/>
                </a:srgbClr>
              </a:gs>
              <a:gs pos="50000">
                <a:srgbClr val="FF0066">
                  <a:alpha val="30000"/>
                </a:srgbClr>
              </a:gs>
              <a:gs pos="100000">
                <a:srgbClr val="FF0066">
                  <a:gamma/>
                  <a:shade val="46275"/>
                  <a:invGamma/>
                  <a:alpha val="95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sk-SK" altLang="sk-SK" sz="2000"/>
              <a:t>ACTIVATION OF FIBRINOLYSIS</a:t>
            </a:r>
            <a:endParaRPr lang="en-US" altLang="sk-SK"/>
          </a:p>
        </p:txBody>
      </p:sp>
      <p:sp>
        <p:nvSpPr>
          <p:cNvPr id="93192" name="Rectangle 8">
            <a:extLst>
              <a:ext uri="{FF2B5EF4-FFF2-40B4-BE49-F238E27FC236}">
                <a16:creationId xmlns:a16="http://schemas.microsoft.com/office/drawing/2014/main" id="{A4CC344D-BFA0-43EA-9AF5-2BD9942C4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438400"/>
            <a:ext cx="3810000" cy="609600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>
                  <a:alpha val="30000"/>
                </a:srgbClr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sk-SK" altLang="sk-SK"/>
              <a:t>EMBOLISATION</a:t>
            </a:r>
            <a:endParaRPr lang="en-US" altLang="sk-SK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2E9347-243C-4CF7-8D21-FFEA23B2E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sk-SK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E03F22-0FD8-4EAA-A728-413F74A5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sk-SK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3F57B-758D-4020-AEF6-923186FFE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FE9A-8E1C-4FB8-BE60-88A16CA8C6BC}" type="slidenum">
              <a:rPr lang="en-US" altLang="sk-SK" smtClean="0"/>
              <a:pPr/>
              <a:t>58</a:t>
            </a:fld>
            <a:endParaRPr lang="en-US" altLang="sk-SK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2">
            <a:extLst>
              <a:ext uri="{FF2B5EF4-FFF2-40B4-BE49-F238E27FC236}">
                <a16:creationId xmlns:a16="http://schemas.microsoft.com/office/drawing/2014/main" id="{121B4AB4-A805-419C-99E4-D63152F25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6200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sk-SK" sz="4000" b="1" dirty="0"/>
              <a:t>Symptoms and forms</a:t>
            </a:r>
            <a:endParaRPr lang="cs-CZ" altLang="sk-SK" b="1" dirty="0"/>
          </a:p>
        </p:txBody>
      </p:sp>
      <p:sp>
        <p:nvSpPr>
          <p:cNvPr id="59398" name="Rectangle 3">
            <a:extLst>
              <a:ext uri="{FF2B5EF4-FFF2-40B4-BE49-F238E27FC236}">
                <a16:creationId xmlns:a16="http://schemas.microsoft.com/office/drawing/2014/main" id="{462FB194-E75A-4A9A-9B98-5BDE19AB1E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17" y="1160417"/>
            <a:ext cx="9355183" cy="4683033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ct val="10000"/>
              </a:spcBef>
              <a:buNone/>
            </a:pPr>
            <a:r>
              <a:rPr lang="en-US" altLang="sk-SK" sz="2400" dirty="0"/>
              <a:t>T</a:t>
            </a:r>
            <a:r>
              <a:rPr lang="cs-CZ" altLang="sk-SK" sz="2400" dirty="0"/>
              <a:t>issue ischaemia, gangrena of fingers</a:t>
            </a:r>
          </a:p>
          <a:p>
            <a:pPr marL="0" indent="0" eaLnBrk="1" hangingPunct="1">
              <a:spcBef>
                <a:spcPct val="10000"/>
              </a:spcBef>
              <a:buNone/>
            </a:pPr>
            <a:r>
              <a:rPr lang="en-US" altLang="sk-SK" sz="2400" dirty="0"/>
              <a:t>B</a:t>
            </a:r>
            <a:r>
              <a:rPr lang="cs-CZ" altLang="sk-SK" sz="2400" dirty="0"/>
              <a:t>leeding (after injections);</a:t>
            </a:r>
          </a:p>
          <a:p>
            <a:pPr marL="0" indent="0" eaLnBrk="1" hangingPunct="1">
              <a:spcBef>
                <a:spcPct val="10000"/>
              </a:spcBef>
              <a:buNone/>
            </a:pPr>
            <a:r>
              <a:rPr lang="en-US" altLang="sk-SK" sz="2400" dirty="0"/>
              <a:t>K</a:t>
            </a:r>
            <a:r>
              <a:rPr lang="cs-CZ" altLang="sk-SK" sz="2400" dirty="0"/>
              <a:t>idney failure, anuria;</a:t>
            </a:r>
          </a:p>
          <a:p>
            <a:pPr marL="0" indent="0" eaLnBrk="1" hangingPunct="1">
              <a:spcBef>
                <a:spcPct val="10000"/>
              </a:spcBef>
              <a:buNone/>
            </a:pPr>
            <a:r>
              <a:rPr lang="en-US" altLang="sk-SK" sz="2400" dirty="0"/>
              <a:t>H</a:t>
            </a:r>
            <a:r>
              <a:rPr lang="cs-CZ" altLang="sk-SK" sz="2400" dirty="0"/>
              <a:t>aemorrhagic necrosis of adrenal cortex - sy Waterhouse-Friderichsen</a:t>
            </a:r>
            <a:r>
              <a:rPr lang="en-US" altLang="sk-SK" sz="2400" dirty="0"/>
              <a:t> (as a complication of meningitis</a:t>
            </a:r>
            <a:r>
              <a:rPr lang="cs-CZ" altLang="sk-SK" sz="2400" dirty="0"/>
              <a:t>;</a:t>
            </a:r>
          </a:p>
          <a:p>
            <a:pPr marL="0" indent="0" eaLnBrk="1" hangingPunct="1">
              <a:spcBef>
                <a:spcPct val="10000"/>
              </a:spcBef>
              <a:buNone/>
            </a:pPr>
            <a:r>
              <a:rPr lang="cs-CZ" altLang="sk-SK" sz="2400" dirty="0"/>
              <a:t>h</a:t>
            </a:r>
            <a:r>
              <a:rPr lang="en-US" altLang="sk-SK" sz="2400" dirty="0"/>
              <a:t>a</a:t>
            </a:r>
            <a:r>
              <a:rPr lang="cs-CZ" altLang="sk-SK" sz="2400" dirty="0"/>
              <a:t>emolytic anaemia, haemoglobinuria</a:t>
            </a:r>
            <a:r>
              <a:rPr lang="en-US" altLang="sk-SK" sz="2400" dirty="0"/>
              <a:t>);</a:t>
            </a:r>
            <a:endParaRPr lang="cs-CZ" altLang="sk-SK" sz="2400" dirty="0"/>
          </a:p>
          <a:p>
            <a:pPr marL="0" indent="0" eaLnBrk="1" hangingPunct="1">
              <a:buNone/>
            </a:pPr>
            <a:r>
              <a:rPr lang="en-US" altLang="sk-SK" sz="2400" dirty="0"/>
              <a:t>Paralysis of nerves</a:t>
            </a:r>
          </a:p>
          <a:p>
            <a:pPr marL="0" indent="0" eaLnBrk="1" hangingPunct="1">
              <a:buNone/>
            </a:pPr>
            <a:r>
              <a:rPr lang="cs-CZ" altLang="sk-SK" sz="2400" i="1" dirty="0"/>
              <a:t>Beginning acute or subacute</a:t>
            </a:r>
          </a:p>
          <a:p>
            <a:pPr marL="0" indent="0" eaLnBrk="1" hangingPunct="1">
              <a:buNone/>
            </a:pPr>
            <a:r>
              <a:rPr lang="cs-CZ" altLang="sk-SK" sz="2400" i="1" dirty="0"/>
              <a:t>Stages: Compensated, decompensated and manifest</a:t>
            </a:r>
            <a:endParaRPr lang="cs-CZ" altLang="sk-SK" sz="2400" dirty="0"/>
          </a:p>
          <a:p>
            <a:pPr eaLnBrk="1" hangingPunct="1"/>
            <a:endParaRPr lang="cs-CZ" altLang="sk-SK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EBCDDB-218F-41BE-91F8-28F9DDA0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BAE4C6-E928-45B0-B672-CA0595DF5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4B247-F5F8-4BE3-8A85-45BD6CB9D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>
            <a:extLst>
              <a:ext uri="{FF2B5EF4-FFF2-40B4-BE49-F238E27FC236}">
                <a16:creationId xmlns:a16="http://schemas.microsoft.com/office/drawing/2014/main" id="{B77B4F76-7C28-4FA6-889D-6BED7A94F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385359"/>
            <a:ext cx="6705600" cy="914400"/>
          </a:xfrm>
        </p:spPr>
        <p:txBody>
          <a:bodyPr/>
          <a:lstStyle/>
          <a:p>
            <a:pPr algn="ctr" eaLnBrk="1" hangingPunct="1"/>
            <a:r>
              <a:rPr lang="sk-SK" altLang="sk-SK" b="1" dirty="0"/>
              <a:t>History</a:t>
            </a:r>
            <a:endParaRPr lang="en-US" altLang="sk-SK" b="1" dirty="0"/>
          </a:p>
        </p:txBody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96E9F753-7B5A-4CED-AD10-B1EF0167B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513117"/>
            <a:ext cx="8458200" cy="4572000"/>
          </a:xfrm>
        </p:spPr>
        <p:txBody>
          <a:bodyPr/>
          <a:lstStyle/>
          <a:p>
            <a:pPr marL="812800" indent="-812800">
              <a:lnSpc>
                <a:spcPct val="80000"/>
              </a:lnSpc>
              <a:buNone/>
            </a:pPr>
            <a:r>
              <a:rPr lang="en-US" altLang="sk-SK" sz="2400" dirty="0"/>
              <a:t>B</a:t>
            </a:r>
            <a:r>
              <a:rPr lang="sk-SK" altLang="sk-SK" sz="2400" dirty="0"/>
              <a:t>l</a:t>
            </a:r>
            <a:r>
              <a:rPr lang="en-US" altLang="sk-SK" sz="2400" dirty="0" err="1"/>
              <a:t>eeding</a:t>
            </a:r>
            <a:r>
              <a:rPr lang="sk-SK" altLang="sk-SK" sz="2400" dirty="0"/>
              <a:t> </a:t>
            </a:r>
            <a:r>
              <a:rPr lang="en-US" altLang="sk-SK" sz="2400" dirty="0"/>
              <a:t>after</a:t>
            </a:r>
            <a:r>
              <a:rPr lang="sk-SK" altLang="sk-SK" sz="2400" dirty="0"/>
              <a:t> cir</a:t>
            </a:r>
            <a:r>
              <a:rPr lang="en-US" altLang="sk-SK" sz="2400" dirty="0"/>
              <a:t>c</a:t>
            </a:r>
            <a:r>
              <a:rPr lang="sk-SK" altLang="sk-SK" sz="2400" dirty="0"/>
              <a:t>umc</a:t>
            </a:r>
            <a:r>
              <a:rPr lang="en-US" altLang="sk-SK" sz="2400" dirty="0" err="1"/>
              <a:t>ision</a:t>
            </a:r>
            <a:r>
              <a:rPr lang="sk-SK" altLang="sk-SK" sz="2400" dirty="0"/>
              <a:t> – Talmud</a:t>
            </a:r>
          </a:p>
          <a:p>
            <a:pPr marL="812800" indent="-812800">
              <a:lnSpc>
                <a:spcPct val="80000"/>
              </a:lnSpc>
              <a:buNone/>
            </a:pPr>
            <a:r>
              <a:rPr lang="en-US" altLang="sk-SK" sz="2400" dirty="0"/>
              <a:t>Schmidt 1861 - </a:t>
            </a:r>
            <a:r>
              <a:rPr lang="en-US" altLang="sk-SK" sz="2400" dirty="0" err="1"/>
              <a:t>Morawetz</a:t>
            </a:r>
            <a:r>
              <a:rPr lang="en-US" altLang="sk-SK" sz="2400" dirty="0"/>
              <a:t> 1905</a:t>
            </a:r>
          </a:p>
          <a:p>
            <a:pPr marL="1168400" lvl="1" indent="-711200">
              <a:lnSpc>
                <a:spcPct val="80000"/>
              </a:lnSpc>
              <a:buFontTx/>
              <a:buAutoNum type="romanUcPeriod"/>
            </a:pPr>
            <a:r>
              <a:rPr lang="en-US" altLang="sk-SK" sz="1800" dirty="0"/>
              <a:t>T</a:t>
            </a:r>
            <a:r>
              <a:rPr lang="cs-CZ" altLang="sk-SK" sz="1800" dirty="0"/>
              <a:t>hromboplastin</a:t>
            </a:r>
          </a:p>
          <a:p>
            <a:pPr marL="1168400" lvl="1" indent="-711200">
              <a:lnSpc>
                <a:spcPct val="80000"/>
              </a:lnSpc>
              <a:buFontTx/>
              <a:buAutoNum type="romanUcPeriod"/>
            </a:pPr>
            <a:r>
              <a:rPr lang="cs-CZ" altLang="sk-SK" sz="1800" dirty="0"/>
              <a:t>Thrombin</a:t>
            </a:r>
          </a:p>
          <a:p>
            <a:pPr marL="1168400" lvl="1" indent="-711200">
              <a:lnSpc>
                <a:spcPct val="80000"/>
              </a:lnSpc>
              <a:buFontTx/>
              <a:buAutoNum type="romanUcPeriod"/>
            </a:pPr>
            <a:r>
              <a:rPr lang="cs-CZ" altLang="sk-SK" sz="1800" dirty="0"/>
              <a:t>Fibrinogen</a:t>
            </a:r>
          </a:p>
          <a:p>
            <a:pPr marL="1168400" lvl="1" indent="-711200">
              <a:lnSpc>
                <a:spcPct val="80000"/>
              </a:lnSpc>
              <a:buFontTx/>
              <a:buAutoNum type="romanUcPeriod"/>
            </a:pPr>
            <a:r>
              <a:rPr lang="cs-CZ" altLang="sk-SK" sz="1800" dirty="0"/>
              <a:t>Calcium</a:t>
            </a:r>
          </a:p>
          <a:p>
            <a:pPr marL="812800" indent="-812800">
              <a:lnSpc>
                <a:spcPct val="80000"/>
              </a:lnSpc>
              <a:buNone/>
            </a:pPr>
            <a:r>
              <a:rPr lang="sk-SK" altLang="sk-SK" sz="2400" dirty="0"/>
              <a:t>1937 Quick, laboratory methods</a:t>
            </a:r>
          </a:p>
          <a:p>
            <a:pPr marL="812800" indent="-812800">
              <a:lnSpc>
                <a:spcPct val="80000"/>
              </a:lnSpc>
              <a:buNone/>
            </a:pPr>
            <a:r>
              <a:rPr lang="sk-SK" altLang="sk-SK" sz="2400" dirty="0"/>
              <a:t>1950 – 1959 DIC, Hardaway, McKay</a:t>
            </a:r>
          </a:p>
          <a:p>
            <a:pPr marL="812800" indent="-812800">
              <a:lnSpc>
                <a:spcPct val="80000"/>
              </a:lnSpc>
              <a:buNone/>
            </a:pPr>
            <a:r>
              <a:rPr lang="sk-SK" altLang="sk-SK" sz="2400" dirty="0"/>
              <a:t>1964 MacFarlane, Davie, Ratnoff - classic coagulation cascade</a:t>
            </a:r>
          </a:p>
          <a:p>
            <a:pPr marL="812800" indent="-812800">
              <a:lnSpc>
                <a:spcPct val="80000"/>
              </a:lnSpc>
              <a:buNone/>
            </a:pPr>
            <a:r>
              <a:rPr lang="sk-SK" altLang="sk-SK" sz="2400" dirty="0"/>
              <a:t>1974 The role of vitamin K</a:t>
            </a:r>
          </a:p>
          <a:p>
            <a:pPr marL="812800" indent="-812800">
              <a:lnSpc>
                <a:spcPct val="80000"/>
              </a:lnSpc>
              <a:buNone/>
            </a:pPr>
            <a:r>
              <a:rPr lang="cs-CZ" altLang="sk-SK" sz="2400" dirty="0"/>
              <a:t>XXI. century – new conception, molecular basis of diseases</a:t>
            </a:r>
          </a:p>
          <a:p>
            <a:pPr marL="1168400" lvl="1" indent="-711200">
              <a:lnSpc>
                <a:spcPct val="80000"/>
              </a:lnSpc>
              <a:buFontTx/>
              <a:buAutoNum type="romanUcPeriod"/>
            </a:pPr>
            <a:endParaRPr lang="cs-CZ" altLang="sk-SK" sz="2000" dirty="0"/>
          </a:p>
          <a:p>
            <a:pPr marL="812800" indent="-812800">
              <a:lnSpc>
                <a:spcPct val="80000"/>
              </a:lnSpc>
            </a:pPr>
            <a:endParaRPr lang="en-US" altLang="sk-SK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7A4A53-1BE1-4DB5-B047-A5AC2DCE3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E112D8-8FAB-460C-B731-95151C57D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BE11F-DC2F-4AE6-8EEA-A8EADBF28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2">
            <a:extLst>
              <a:ext uri="{FF2B5EF4-FFF2-40B4-BE49-F238E27FC236}">
                <a16:creationId xmlns:a16="http://schemas.microsoft.com/office/drawing/2014/main" id="{84673D91-CEDE-493C-A072-7EFD921B0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1" y="692148"/>
            <a:ext cx="5033554" cy="1060451"/>
          </a:xfrm>
        </p:spPr>
        <p:txBody>
          <a:bodyPr/>
          <a:lstStyle/>
          <a:p>
            <a:pPr algn="ctr" eaLnBrk="1" hangingPunct="1"/>
            <a:r>
              <a:rPr lang="en-US" altLang="sk-SK" b="1" dirty="0"/>
              <a:t>An older c</a:t>
            </a:r>
            <a:r>
              <a:rPr lang="cs-CZ" altLang="sk-SK" b="1" dirty="0"/>
              <a:t>ase study</a:t>
            </a:r>
          </a:p>
        </p:txBody>
      </p:sp>
      <p:graphicFrame>
        <p:nvGraphicFramePr>
          <p:cNvPr id="60422" name="Object 3">
            <a:extLst>
              <a:ext uri="{FF2B5EF4-FFF2-40B4-BE49-F238E27FC236}">
                <a16:creationId xmlns:a16="http://schemas.microsoft.com/office/drawing/2014/main" id="{126325E8-013B-4C98-AA36-5266AE6B3929}"/>
              </a:ext>
            </a:extLst>
          </p:cNvPr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39737170"/>
              </p:ext>
            </p:extLst>
          </p:nvPr>
        </p:nvGraphicFramePr>
        <p:xfrm>
          <a:off x="3770813" y="2024064"/>
          <a:ext cx="7734300" cy="414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753031" imgH="4151578" progId="Word.Document.8">
                  <p:embed/>
                </p:oleObj>
              </mc:Choice>
              <mc:Fallback>
                <p:oleObj name="Document" r:id="rId2" imgW="7753031" imgH="4151578" progId="Word.Document.8">
                  <p:embed/>
                  <p:pic>
                    <p:nvPicPr>
                      <p:cNvPr id="60422" name="Object 3">
                        <a:extLst>
                          <a:ext uri="{FF2B5EF4-FFF2-40B4-BE49-F238E27FC236}">
                            <a16:creationId xmlns:a16="http://schemas.microsoft.com/office/drawing/2014/main" id="{126325E8-013B-4C98-AA36-5266AE6B39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813" y="2024064"/>
                        <a:ext cx="7734300" cy="414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FBFADE-2DE7-43AD-81BD-4FE89FF3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sk-SK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EC5095-2339-4975-AE50-297537CB2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sk-SK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E1196-A2FC-4DEF-BF4D-ED32E6B0D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7725-DFF8-406A-8F52-EE50DD218792}" type="slidenum">
              <a:rPr lang="en-US" altLang="sk-SK" smtClean="0"/>
              <a:pPr/>
              <a:t>60</a:t>
            </a:fld>
            <a:endParaRPr lang="en-US" altLang="sk-S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0C8396-025A-4AA0-AFED-1ED81FB52234}"/>
              </a:ext>
            </a:extLst>
          </p:cNvPr>
          <p:cNvSpPr txBox="1"/>
          <p:nvPr/>
        </p:nvSpPr>
        <p:spPr>
          <a:xfrm>
            <a:off x="1066800" y="2499360"/>
            <a:ext cx="29246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Rapid fall of</a:t>
            </a:r>
          </a:p>
          <a:p>
            <a:r>
              <a:rPr lang="en-US" dirty="0"/>
              <a:t>thrombocytes!</a:t>
            </a:r>
          </a:p>
          <a:p>
            <a:endParaRPr lang="en-US" dirty="0"/>
          </a:p>
          <a:p>
            <a:r>
              <a:rPr lang="en-US" dirty="0"/>
              <a:t>FDP = fibrin degradation</a:t>
            </a:r>
          </a:p>
          <a:p>
            <a:r>
              <a:rPr lang="en-US" dirty="0"/>
              <a:t>products, today replaced</a:t>
            </a:r>
          </a:p>
          <a:p>
            <a:r>
              <a:rPr lang="en-US" dirty="0"/>
              <a:t>With D-dimers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0B5E0-B23E-42B6-AACC-E018A7B4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Disorders of haemostasis</a:t>
            </a:r>
            <a:br>
              <a:rPr lang="sk-SK" sz="4000" dirty="0"/>
            </a:br>
            <a:r>
              <a:rPr lang="en-US" sz="4000" dirty="0"/>
              <a:t>vi</a:t>
            </a:r>
            <a:r>
              <a:rPr lang="sk-SK" sz="4000" dirty="0"/>
              <a:t>I</a:t>
            </a:r>
            <a:br>
              <a:rPr lang="sk-SK" sz="4000" dirty="0"/>
            </a:br>
            <a:br>
              <a:rPr lang="sk-SK" sz="4000" dirty="0"/>
            </a:br>
            <a:r>
              <a:rPr lang="en-US" sz="4000" dirty="0"/>
              <a:t>thrombophilia</a:t>
            </a:r>
            <a:endParaRPr lang="sk-SK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29E24-C979-420A-BC4E-D8B74F52FA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49A1D-32FA-4538-B3F9-7BDEDB34A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16605-EE08-4DC3-923A-9099AC306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FFC6E-5E8E-41E3-A2B7-75CD0339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073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2">
            <a:extLst>
              <a:ext uri="{FF2B5EF4-FFF2-40B4-BE49-F238E27FC236}">
                <a16:creationId xmlns:a16="http://schemas.microsoft.com/office/drawing/2014/main" id="{2F20E09C-7F1C-4C45-B2B7-C8BC235BC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9234" y="438723"/>
            <a:ext cx="8728166" cy="715818"/>
          </a:xfrm>
        </p:spPr>
        <p:txBody>
          <a:bodyPr>
            <a:normAutofit fontScale="90000"/>
          </a:bodyPr>
          <a:lstStyle/>
          <a:p>
            <a:r>
              <a:rPr lang="sk-SK" altLang="sk-SK" sz="3600" b="1" dirty="0"/>
              <a:t>Incidenc</a:t>
            </a:r>
            <a:r>
              <a:rPr lang="en-US" altLang="sk-SK" sz="3600" b="1" dirty="0"/>
              <a:t>e of</a:t>
            </a:r>
            <a:r>
              <a:rPr lang="sk-SK" altLang="sk-SK" sz="3600" b="1" dirty="0"/>
              <a:t> ven</a:t>
            </a:r>
            <a:r>
              <a:rPr lang="en-US" altLang="sk-SK" sz="3600" b="1" dirty="0" err="1"/>
              <a:t>ous</a:t>
            </a:r>
            <a:r>
              <a:rPr lang="sk-SK" altLang="sk-SK" sz="3600" b="1" dirty="0"/>
              <a:t> t</a:t>
            </a:r>
            <a:r>
              <a:rPr lang="en-US" altLang="sk-SK" sz="3600" b="1" dirty="0"/>
              <a:t>h</a:t>
            </a:r>
            <a:r>
              <a:rPr lang="sk-SK" altLang="sk-SK" sz="3600" b="1" dirty="0"/>
              <a:t>romboemb</a:t>
            </a:r>
            <a:r>
              <a:rPr lang="en-US" altLang="sk-SK" sz="3600" b="1" dirty="0"/>
              <a:t>o</a:t>
            </a:r>
            <a:r>
              <a:rPr lang="sk-SK" altLang="sk-SK" sz="3600" b="1" dirty="0"/>
              <a:t>li</a:t>
            </a:r>
            <a:r>
              <a:rPr lang="en-US" altLang="sk-SK" sz="3600" b="1" dirty="0" err="1"/>
              <a:t>sm</a:t>
            </a:r>
            <a:r>
              <a:rPr lang="en-US" altLang="sk-SK" sz="3600" b="1" dirty="0"/>
              <a:t> (VTE)</a:t>
            </a:r>
            <a:endParaRPr lang="cs-CZ" altLang="sk-SK" sz="3600" b="1" dirty="0"/>
          </a:p>
        </p:txBody>
      </p:sp>
      <p:sp>
        <p:nvSpPr>
          <p:cNvPr id="77830" name="Rectangle 3">
            <a:extLst>
              <a:ext uri="{FF2B5EF4-FFF2-40B4-BE49-F238E27FC236}">
                <a16:creationId xmlns:a16="http://schemas.microsoft.com/office/drawing/2014/main" id="{D10DE4EC-A51C-4EA1-81AE-5E2D2A86A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49227" y="3461430"/>
            <a:ext cx="5084762" cy="1763712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sk-SK" sz="2000" dirty="0"/>
              <a:t>AGE DEPENDENT RISK</a:t>
            </a:r>
            <a:endParaRPr lang="sk-SK" altLang="sk-SK" sz="2000" dirty="0"/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sk-SK" sz="2000" dirty="0"/>
              <a:t>&lt;</a:t>
            </a:r>
            <a:r>
              <a:rPr lang="sk-SK" altLang="sk-SK" sz="2000" dirty="0"/>
              <a:t> 20 </a:t>
            </a:r>
            <a:r>
              <a:rPr lang="en-US" altLang="sk-SK" sz="2000" dirty="0"/>
              <a:t>years</a:t>
            </a:r>
            <a:r>
              <a:rPr lang="sk-SK" altLang="sk-SK" sz="2000" dirty="0"/>
              <a:t>		</a:t>
            </a:r>
            <a:r>
              <a:rPr lang="en-US" altLang="sk-SK" sz="2000" dirty="0"/>
              <a:t>1/100 000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sk-SK" sz="2000" dirty="0"/>
              <a:t>20 – 40 years		1/10 000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sk-SK" sz="2000" dirty="0"/>
              <a:t>&gt; 70 years		1/100 !!??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endParaRPr lang="en-US" altLang="sk-SK" sz="2000" dirty="0"/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sk-SK" sz="2000" dirty="0"/>
              <a:t>AND GENETIC BACKGROUND???</a:t>
            </a:r>
            <a:endParaRPr lang="sk-SK" altLang="sk-SK" sz="2000" dirty="0"/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sk-SK" sz="2000" dirty="0"/>
              <a:t>POSITIVE : 1/10 NEGATIVE: 1/100 000</a:t>
            </a:r>
            <a:endParaRPr lang="cs-CZ" altLang="sk-SK" sz="2000" dirty="0"/>
          </a:p>
        </p:txBody>
      </p:sp>
      <p:sp>
        <p:nvSpPr>
          <p:cNvPr id="77831" name="Rectangle 3">
            <a:extLst>
              <a:ext uri="{FF2B5EF4-FFF2-40B4-BE49-F238E27FC236}">
                <a16:creationId xmlns:a16="http://schemas.microsoft.com/office/drawing/2014/main" id="{313ECC93-2F2E-4B40-9058-575E469CE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369" y="1283857"/>
            <a:ext cx="4609232" cy="173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Monotype Sorts" pitchFamily="2" charset="2"/>
              <a:buNone/>
            </a:pPr>
            <a:r>
              <a:rPr lang="en-US" altLang="sk-SK" sz="2000" dirty="0">
                <a:latin typeface="+mn-lt"/>
              </a:rPr>
              <a:t>CAUSES OF DEATH (EU one year)</a:t>
            </a:r>
            <a:endParaRPr lang="sk-SK" altLang="sk-SK" sz="2000" dirty="0">
              <a:latin typeface="+mn-lt"/>
            </a:endParaRP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sk-SK" sz="2200" dirty="0">
                <a:latin typeface="+mn-lt"/>
              </a:rPr>
              <a:t>53,599</a:t>
            </a:r>
            <a:r>
              <a:rPr lang="sk-SK" altLang="sk-SK" sz="2200" dirty="0">
                <a:latin typeface="+mn-lt"/>
              </a:rPr>
              <a:t> </a:t>
            </a:r>
            <a:r>
              <a:rPr lang="en-US" altLang="sk-SK" sz="2200" dirty="0">
                <a:latin typeface="+mn-lt"/>
              </a:rPr>
              <a:t> traffic accidents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sk-SK" sz="2200" dirty="0">
                <a:latin typeface="+mn-lt"/>
              </a:rPr>
              <a:t>63,636</a:t>
            </a:r>
            <a:r>
              <a:rPr lang="sk-SK" altLang="sk-SK" sz="2200" dirty="0">
                <a:latin typeface="+mn-lt"/>
              </a:rPr>
              <a:t> </a:t>
            </a:r>
            <a:r>
              <a:rPr lang="en-US" altLang="sk-SK" sz="2200" dirty="0">
                <a:latin typeface="+mn-lt"/>
              </a:rPr>
              <a:t>men, prostate cancer</a:t>
            </a:r>
            <a:endParaRPr lang="sk-SK" altLang="sk-SK" sz="2200" dirty="0">
              <a:latin typeface="+mn-lt"/>
            </a:endParaRP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sk-SK" sz="2200" dirty="0">
                <a:latin typeface="+mn-lt"/>
              </a:rPr>
              <a:t>86,831 women, breast cancer</a:t>
            </a:r>
            <a:endParaRPr lang="sk-SK" altLang="sk-SK" sz="2200" dirty="0">
              <a:latin typeface="+mn-lt"/>
            </a:endParaRP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sk-SK" sz="2200" b="1" dirty="0">
                <a:latin typeface="+mn-lt"/>
              </a:rPr>
              <a:t>543,454</a:t>
            </a:r>
            <a:r>
              <a:rPr lang="en-US" altLang="sk-SK" sz="2200" dirty="0">
                <a:latin typeface="+mn-lt"/>
              </a:rPr>
              <a:t> </a:t>
            </a:r>
            <a:r>
              <a:rPr lang="sk-SK" altLang="sk-SK" sz="2200" dirty="0">
                <a:latin typeface="+mn-lt"/>
              </a:rPr>
              <a:t> </a:t>
            </a:r>
            <a:r>
              <a:rPr lang="sk-SK" altLang="sk-SK" sz="2200" b="1" dirty="0">
                <a:latin typeface="+mn-lt"/>
              </a:rPr>
              <a:t>VTE</a:t>
            </a:r>
            <a:endParaRPr lang="en-US" altLang="sk-SK" sz="2200" b="1" dirty="0">
              <a:latin typeface="+mn-lt"/>
            </a:endParaRPr>
          </a:p>
        </p:txBody>
      </p:sp>
      <p:sp>
        <p:nvSpPr>
          <p:cNvPr id="77832" name="BlokTextu 1">
            <a:extLst>
              <a:ext uri="{FF2B5EF4-FFF2-40B4-BE49-F238E27FC236}">
                <a16:creationId xmlns:a16="http://schemas.microsoft.com/office/drawing/2014/main" id="{9A482005-0DE8-4DB0-BD71-2C65E26D2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2460" y="1442725"/>
            <a:ext cx="42345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sk-SK" sz="1800" dirty="0">
                <a:latin typeface="+mn-lt"/>
              </a:rPr>
              <a:t>SURGERY</a:t>
            </a:r>
          </a:p>
          <a:p>
            <a:pPr>
              <a:spcBef>
                <a:spcPct val="0"/>
              </a:spcBef>
              <a:buNone/>
            </a:pPr>
            <a:r>
              <a:rPr lang="en-US" altLang="sk-SK" sz="1800" dirty="0">
                <a:latin typeface="+mn-lt"/>
              </a:rPr>
              <a:t>General surgery, urology</a:t>
            </a:r>
            <a:r>
              <a:rPr lang="sk-SK" altLang="sk-SK" sz="1800" dirty="0">
                <a:latin typeface="+mn-lt"/>
              </a:rPr>
              <a:t> 	15-40 %</a:t>
            </a:r>
          </a:p>
          <a:p>
            <a:pPr>
              <a:spcBef>
                <a:spcPct val="0"/>
              </a:spcBef>
              <a:buNone/>
            </a:pPr>
            <a:r>
              <a:rPr lang="en-US" altLang="sk-SK" sz="1800" dirty="0">
                <a:latin typeface="+mn-lt"/>
              </a:rPr>
              <a:t>Hip joint replacement</a:t>
            </a:r>
            <a:r>
              <a:rPr lang="sk-SK" altLang="sk-SK" sz="1800" dirty="0">
                <a:latin typeface="+mn-lt"/>
              </a:rPr>
              <a:t>	40-60 %</a:t>
            </a:r>
          </a:p>
          <a:p>
            <a:pPr>
              <a:spcBef>
                <a:spcPct val="0"/>
              </a:spcBef>
              <a:buNone/>
            </a:pPr>
            <a:r>
              <a:rPr lang="en-US" altLang="sk-SK" sz="1800" dirty="0">
                <a:latin typeface="+mn-lt"/>
              </a:rPr>
              <a:t>Big trauma	</a:t>
            </a:r>
            <a:r>
              <a:rPr lang="sk-SK" altLang="sk-SK" sz="1800" dirty="0">
                <a:latin typeface="+mn-lt"/>
              </a:rPr>
              <a:t>	40-80 %</a:t>
            </a:r>
            <a:endParaRPr lang="cs-CZ" altLang="sk-SK" sz="1800" dirty="0">
              <a:latin typeface="+mn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573E90-9055-486C-8FAD-35E8B018C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81A141-730F-442B-97F6-0C066F057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A1C97-222C-4B62-8327-E271CE7E5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62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4DAEB4-3E06-4479-B2CE-9B794E7D3E83}"/>
              </a:ext>
            </a:extLst>
          </p:cNvPr>
          <p:cNvSpPr/>
          <p:nvPr/>
        </p:nvSpPr>
        <p:spPr>
          <a:xfrm>
            <a:off x="2246805" y="4082034"/>
            <a:ext cx="10737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5130876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2">
            <a:extLst>
              <a:ext uri="{FF2B5EF4-FFF2-40B4-BE49-F238E27FC236}">
                <a16:creationId xmlns:a16="http://schemas.microsoft.com/office/drawing/2014/main" id="{9C8934B7-4519-43CD-9624-B28350D20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223" y="152400"/>
            <a:ext cx="10746377" cy="1066800"/>
          </a:xfrm>
        </p:spPr>
        <p:txBody>
          <a:bodyPr/>
          <a:lstStyle/>
          <a:p>
            <a:pPr algn="ctr" eaLnBrk="1" hangingPunct="1"/>
            <a:r>
              <a:rPr lang="en-US" altLang="sk-SK" sz="3200" b="1" dirty="0" err="1"/>
              <a:t>Thrombo</a:t>
            </a:r>
            <a:r>
              <a:rPr lang="sk-SK" altLang="sk-SK" sz="3200" b="1" dirty="0"/>
              <a:t>sis, thrombembolia, thromb</a:t>
            </a:r>
            <a:r>
              <a:rPr lang="en-US" altLang="sk-SK" sz="3200" b="1" dirty="0"/>
              <a:t>o</a:t>
            </a:r>
            <a:r>
              <a:rPr lang="sk-SK" altLang="sk-SK" sz="3200" b="1" dirty="0"/>
              <a:t>philia</a:t>
            </a:r>
            <a:endParaRPr lang="en-US" altLang="sk-SK" sz="3200" b="1" dirty="0"/>
          </a:p>
        </p:txBody>
      </p:sp>
      <p:sp>
        <p:nvSpPr>
          <p:cNvPr id="61446" name="Rectangle 3">
            <a:extLst>
              <a:ext uri="{FF2B5EF4-FFF2-40B4-BE49-F238E27FC236}">
                <a16:creationId xmlns:a16="http://schemas.microsoft.com/office/drawing/2014/main" id="{808CA033-BA5E-4B29-8B45-DB7F71C1D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4600" y="1295400"/>
            <a:ext cx="7970838" cy="5029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sk-SK" altLang="sk-SK" sz="2800" b="1" dirty="0"/>
              <a:t>Factors</a:t>
            </a:r>
          </a:p>
          <a:p>
            <a:pPr marL="274320" lvl="1" indent="0" eaLnBrk="1" hangingPunct="1">
              <a:lnSpc>
                <a:spcPct val="80000"/>
              </a:lnSpc>
              <a:buNone/>
            </a:pPr>
            <a:r>
              <a:rPr lang="sk-SK" altLang="sk-SK" sz="2400" dirty="0"/>
              <a:t>endothel (aterosclerosis, inflammatio)</a:t>
            </a:r>
          </a:p>
          <a:p>
            <a:pPr marL="274320" lvl="1" indent="0" eaLnBrk="1" hangingPunct="1">
              <a:lnSpc>
                <a:spcPct val="80000"/>
              </a:lnSpc>
              <a:buNone/>
            </a:pPr>
            <a:r>
              <a:rPr lang="sk-SK" altLang="sk-SK" sz="2400" dirty="0"/>
              <a:t>thrombocytes</a:t>
            </a:r>
          </a:p>
          <a:p>
            <a:pPr marL="274320" lvl="1" indent="0" eaLnBrk="1" hangingPunct="1">
              <a:lnSpc>
                <a:spcPct val="80000"/>
              </a:lnSpc>
              <a:buNone/>
            </a:pPr>
            <a:r>
              <a:rPr lang="sk-SK" altLang="sk-SK" sz="2400" dirty="0"/>
              <a:t>coagulation pro &amp; contra, fibrinolysis (tPA/PAI</a:t>
            </a:r>
            <a:r>
              <a:rPr lang="en-US" altLang="sk-SK" sz="2400" dirty="0"/>
              <a:t>!</a:t>
            </a:r>
            <a:r>
              <a:rPr lang="sk-SK" altLang="sk-SK" sz="2400" dirty="0"/>
              <a:t>)</a:t>
            </a:r>
          </a:p>
          <a:p>
            <a:pPr marL="274320" lvl="1" indent="0" eaLnBrk="1" hangingPunct="1">
              <a:lnSpc>
                <a:spcPct val="80000"/>
              </a:lnSpc>
              <a:buNone/>
            </a:pPr>
            <a:r>
              <a:rPr lang="sk-SK" altLang="sk-SK" sz="2400" dirty="0"/>
              <a:t>cir</a:t>
            </a:r>
            <a:r>
              <a:rPr lang="en-US" altLang="sk-SK" sz="2400" dirty="0"/>
              <a:t>c</a:t>
            </a:r>
            <a:r>
              <a:rPr lang="sk-SK" altLang="sk-SK" sz="2400" dirty="0"/>
              <a:t>ul</a:t>
            </a:r>
            <a:r>
              <a:rPr lang="en-US" altLang="sk-SK" sz="2400" dirty="0" err="1"/>
              <a:t>ation</a:t>
            </a:r>
            <a:r>
              <a:rPr lang="sk-SK" altLang="sk-SK" sz="2400" dirty="0"/>
              <a:t> (st</a:t>
            </a:r>
            <a:r>
              <a:rPr lang="en-US" altLang="sk-SK" sz="2400" dirty="0" err="1"/>
              <a:t>asis</a:t>
            </a:r>
            <a:r>
              <a:rPr lang="sk-SK" altLang="sk-SK" sz="2400" dirty="0"/>
              <a:t>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sk-SK" altLang="sk-SK" sz="2800" b="1" dirty="0"/>
              <a:t>Forms</a:t>
            </a:r>
          </a:p>
          <a:p>
            <a:pPr marL="274320" lvl="1" indent="0" eaLnBrk="1" hangingPunct="1">
              <a:lnSpc>
                <a:spcPct val="80000"/>
              </a:lnSpc>
              <a:buNone/>
            </a:pPr>
            <a:r>
              <a:rPr lang="sk-SK" altLang="sk-SK" sz="2400" dirty="0"/>
              <a:t>veno</a:t>
            </a:r>
            <a:r>
              <a:rPr lang="en-US" altLang="sk-SK" sz="2400" dirty="0"/>
              <a:t>us</a:t>
            </a:r>
            <a:r>
              <a:rPr lang="sk-SK" altLang="sk-SK" sz="2400" dirty="0"/>
              <a:t> thrombo</a:t>
            </a:r>
            <a:r>
              <a:rPr lang="en-US" altLang="sk-SK" sz="2400" dirty="0"/>
              <a:t>sis</a:t>
            </a:r>
            <a:endParaRPr lang="sk-SK" altLang="sk-SK" sz="2400" dirty="0"/>
          </a:p>
          <a:p>
            <a:pPr marL="274320" lvl="1" indent="0" eaLnBrk="1" hangingPunct="1">
              <a:lnSpc>
                <a:spcPct val="80000"/>
              </a:lnSpc>
              <a:buNone/>
            </a:pPr>
            <a:r>
              <a:rPr lang="sk-SK" altLang="sk-SK" sz="2400" dirty="0"/>
              <a:t>art</a:t>
            </a:r>
            <a:r>
              <a:rPr lang="en-US" altLang="sk-SK" sz="2400" dirty="0"/>
              <a:t>e</a:t>
            </a:r>
            <a:r>
              <a:rPr lang="sk-SK" altLang="sk-SK" sz="2400" dirty="0"/>
              <a:t>ri</a:t>
            </a:r>
            <a:r>
              <a:rPr lang="en-US" altLang="sk-SK" sz="2400" dirty="0"/>
              <a:t>al</a:t>
            </a:r>
            <a:r>
              <a:rPr lang="sk-SK" altLang="sk-SK" sz="2400" dirty="0"/>
              <a:t> (</a:t>
            </a:r>
            <a:r>
              <a:rPr lang="en-US" altLang="sk-SK" sz="2400" dirty="0"/>
              <a:t>M</a:t>
            </a:r>
            <a:r>
              <a:rPr lang="sk-SK" altLang="sk-SK" sz="2400" dirty="0"/>
              <a:t>I)</a:t>
            </a:r>
          </a:p>
          <a:p>
            <a:pPr marL="274320" lvl="1" indent="0" eaLnBrk="1" hangingPunct="1">
              <a:lnSpc>
                <a:spcPct val="80000"/>
              </a:lnSpc>
              <a:buNone/>
            </a:pPr>
            <a:r>
              <a:rPr lang="sk-SK" altLang="sk-SK" sz="2400" dirty="0"/>
              <a:t>intra</a:t>
            </a:r>
            <a:r>
              <a:rPr lang="en-US" altLang="sk-SK" sz="2400" dirty="0"/>
              <a:t>c</a:t>
            </a:r>
            <a:r>
              <a:rPr lang="sk-SK" altLang="sk-SK" sz="2400" dirty="0"/>
              <a:t>ardi</a:t>
            </a:r>
            <a:r>
              <a:rPr lang="en-US" altLang="sk-SK" sz="2400" dirty="0"/>
              <a:t>a</a:t>
            </a:r>
            <a:r>
              <a:rPr lang="sk-SK" altLang="sk-SK" sz="2400" dirty="0"/>
              <a:t>l (mitr</a:t>
            </a:r>
            <a:r>
              <a:rPr lang="en-US" altLang="sk-SK" sz="2400" dirty="0"/>
              <a:t>a</a:t>
            </a:r>
            <a:r>
              <a:rPr lang="sk-SK" altLang="sk-SK" sz="2400" dirty="0"/>
              <a:t>l steno</a:t>
            </a:r>
            <a:r>
              <a:rPr lang="en-US" altLang="sk-SK" sz="2400" dirty="0"/>
              <a:t>sis</a:t>
            </a:r>
            <a:r>
              <a:rPr lang="sk-SK" altLang="sk-SK" sz="2400" dirty="0"/>
              <a:t>)</a:t>
            </a:r>
          </a:p>
          <a:p>
            <a:pPr marL="274320" lvl="1" indent="0" eaLnBrk="1" hangingPunct="1">
              <a:lnSpc>
                <a:spcPct val="80000"/>
              </a:lnSpc>
              <a:buNone/>
            </a:pPr>
            <a:r>
              <a:rPr lang="sk-SK" altLang="sk-SK" sz="2400" dirty="0"/>
              <a:t>dif</a:t>
            </a:r>
            <a:r>
              <a:rPr lang="en-US" altLang="sk-SK" sz="2400" dirty="0"/>
              <a:t>fuse</a:t>
            </a:r>
            <a:r>
              <a:rPr lang="sk-SK" altLang="sk-SK" sz="2400" dirty="0"/>
              <a:t> (DIC)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sk-SK" altLang="sk-SK" sz="2800" b="1" dirty="0"/>
              <a:t>Occlusive – nonocclusive clots</a:t>
            </a:r>
            <a:endParaRPr lang="en-US" altLang="sk-SK" sz="2800" b="1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sk-SK" altLang="sk-SK" sz="2800" b="1" dirty="0"/>
              <a:t>Emboli</a:t>
            </a:r>
            <a:r>
              <a:rPr lang="en-US" altLang="sk-SK" sz="2800" b="1" dirty="0"/>
              <a:t>a</a:t>
            </a:r>
            <a:r>
              <a:rPr lang="sk-SK" altLang="sk-SK" sz="2800" dirty="0"/>
              <a:t> – </a:t>
            </a:r>
            <a:r>
              <a:rPr lang="en-US" altLang="sk-SK" sz="2800" dirty="0"/>
              <a:t>lung, brain, paradox,</a:t>
            </a:r>
            <a:r>
              <a:rPr lang="sk-SK" altLang="sk-SK" sz="2800" dirty="0"/>
              <a:t> mi</a:t>
            </a:r>
            <a:r>
              <a:rPr lang="en-US" altLang="sk-SK" sz="2800" dirty="0"/>
              <a:t>c</a:t>
            </a:r>
            <a:r>
              <a:rPr lang="sk-SK" altLang="sk-SK" sz="2800" dirty="0"/>
              <a:t>roemboli</a:t>
            </a:r>
            <a:r>
              <a:rPr lang="en-US" altLang="sk-SK" sz="2800" dirty="0" err="1"/>
              <a:t>sation</a:t>
            </a:r>
            <a:endParaRPr lang="en-US" altLang="sk-SK" sz="2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89C70B-CA7F-495E-A175-9E267862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07438-730B-4A4B-80DF-FD709E83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5BE7F-84F0-4E02-A5E1-2310E30D4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2">
            <a:extLst>
              <a:ext uri="{FF2B5EF4-FFF2-40B4-BE49-F238E27FC236}">
                <a16:creationId xmlns:a16="http://schemas.microsoft.com/office/drawing/2014/main" id="{E94B4C81-C761-4476-B17E-38211CF61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7577" y="695960"/>
            <a:ext cx="8852262" cy="61214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k-SK" altLang="sk-SK" b="1" dirty="0"/>
              <a:t>Trombo</a:t>
            </a:r>
            <a:r>
              <a:rPr lang="en-US" altLang="sk-SK" b="1" dirty="0"/>
              <a:t>phi</a:t>
            </a:r>
            <a:r>
              <a:rPr lang="sk-SK" altLang="sk-SK" b="1" dirty="0"/>
              <a:t>lia</a:t>
            </a:r>
            <a:r>
              <a:rPr lang="en-US" altLang="sk-SK" b="1" dirty="0"/>
              <a:t>, c</a:t>
            </a:r>
            <a:r>
              <a:rPr lang="sk-SK" altLang="sk-SK" b="1" dirty="0"/>
              <a:t>omplex </a:t>
            </a:r>
            <a:r>
              <a:rPr lang="en-US" altLang="sk-SK" b="1" dirty="0" err="1"/>
              <a:t>dise</a:t>
            </a:r>
            <a:r>
              <a:rPr lang="sk-SK" altLang="sk-SK" b="1" dirty="0"/>
              <a:t>a</a:t>
            </a:r>
            <a:r>
              <a:rPr lang="en-US" altLang="sk-SK" b="1" dirty="0"/>
              <a:t>se</a:t>
            </a:r>
          </a:p>
        </p:txBody>
      </p:sp>
      <p:sp>
        <p:nvSpPr>
          <p:cNvPr id="64518" name="Rectangle 3">
            <a:extLst>
              <a:ext uri="{FF2B5EF4-FFF2-40B4-BE49-F238E27FC236}">
                <a16:creationId xmlns:a16="http://schemas.microsoft.com/office/drawing/2014/main" id="{3DC879F2-4647-40EB-A8A0-ADE60266DBD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87829" y="1490980"/>
            <a:ext cx="4663440" cy="3749040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None/>
            </a:pPr>
            <a:r>
              <a:rPr lang="sk-SK" altLang="sk-SK" sz="2400" dirty="0"/>
              <a:t>Im</a:t>
            </a:r>
            <a:r>
              <a:rPr lang="en-US" altLang="sk-SK" sz="2400" dirty="0"/>
              <a:t>m</a:t>
            </a:r>
            <a:r>
              <a:rPr lang="sk-SK" altLang="sk-SK" sz="2400" dirty="0"/>
              <a:t>obili</a:t>
            </a:r>
            <a:r>
              <a:rPr lang="en-US" altLang="sk-SK" sz="2400" dirty="0" err="1"/>
              <a:t>sation</a:t>
            </a:r>
            <a:endParaRPr lang="sk-SK" altLang="sk-SK" sz="2400" dirty="0"/>
          </a:p>
          <a:p>
            <a:pPr marL="0" indent="0" eaLnBrk="1" hangingPunct="1">
              <a:buNone/>
            </a:pPr>
            <a:r>
              <a:rPr lang="sk-SK" altLang="sk-SK" sz="2400" dirty="0"/>
              <a:t>St</a:t>
            </a:r>
            <a:r>
              <a:rPr lang="en-US" altLang="sk-SK" sz="2400" dirty="0" err="1"/>
              <a:t>asis</a:t>
            </a:r>
            <a:endParaRPr lang="sk-SK" altLang="sk-SK" sz="2400" dirty="0"/>
          </a:p>
          <a:p>
            <a:pPr marL="0" indent="0" eaLnBrk="1" hangingPunct="1">
              <a:buNone/>
            </a:pPr>
            <a:r>
              <a:rPr lang="sk-SK" altLang="sk-SK" sz="2400" dirty="0"/>
              <a:t>Vari</a:t>
            </a:r>
            <a:r>
              <a:rPr lang="en-US" altLang="sk-SK" sz="2400" dirty="0" err="1"/>
              <a:t>ces</a:t>
            </a:r>
            <a:endParaRPr lang="sk-SK" altLang="sk-SK" sz="2400" dirty="0"/>
          </a:p>
          <a:p>
            <a:pPr marL="0" indent="0" eaLnBrk="1" hangingPunct="1">
              <a:buNone/>
            </a:pPr>
            <a:r>
              <a:rPr lang="sk-SK" altLang="sk-SK" sz="2400" dirty="0"/>
              <a:t>Smoking</a:t>
            </a:r>
          </a:p>
          <a:p>
            <a:pPr marL="0" indent="0" eaLnBrk="1" hangingPunct="1">
              <a:buNone/>
            </a:pPr>
            <a:r>
              <a:rPr lang="sk-SK" altLang="sk-SK" sz="2400" dirty="0"/>
              <a:t>Gravidit</a:t>
            </a:r>
            <a:r>
              <a:rPr lang="en-US" altLang="sk-SK" sz="2400" dirty="0"/>
              <a:t>y</a:t>
            </a:r>
            <a:r>
              <a:rPr lang="sk-SK" altLang="sk-SK" sz="2400" dirty="0"/>
              <a:t>, </a:t>
            </a:r>
          </a:p>
          <a:p>
            <a:pPr marL="0" indent="0" eaLnBrk="1" hangingPunct="1">
              <a:buNone/>
            </a:pPr>
            <a:r>
              <a:rPr lang="sk-SK" altLang="sk-SK" sz="2400" dirty="0" err="1"/>
              <a:t>hormon</a:t>
            </a:r>
            <a:r>
              <a:rPr lang="en-US" altLang="sk-SK" sz="2400" dirty="0"/>
              <a:t>a</a:t>
            </a:r>
            <a:r>
              <a:rPr lang="sk-SK" altLang="sk-SK" sz="2400" dirty="0"/>
              <a:t>l anti</a:t>
            </a:r>
            <a:r>
              <a:rPr lang="en-US" altLang="sk-SK" sz="2400" dirty="0"/>
              <a:t>c</a:t>
            </a:r>
            <a:r>
              <a:rPr lang="sk-SK" altLang="sk-SK" sz="2400" dirty="0"/>
              <a:t>oncep</a:t>
            </a:r>
            <a:r>
              <a:rPr lang="en-US" altLang="sk-SK" sz="2400" dirty="0" err="1"/>
              <a:t>tion</a:t>
            </a:r>
            <a:endParaRPr lang="sk-SK" altLang="sk-SK" sz="2400" dirty="0"/>
          </a:p>
          <a:p>
            <a:pPr marL="0" indent="0" eaLnBrk="1" hangingPunct="1">
              <a:buNone/>
            </a:pPr>
            <a:r>
              <a:rPr lang="sk-SK" altLang="sk-SK" sz="2400" dirty="0"/>
              <a:t>Trauma, </a:t>
            </a:r>
            <a:r>
              <a:rPr lang="en-US" altLang="sk-SK" sz="2400" dirty="0"/>
              <a:t>burns</a:t>
            </a:r>
            <a:endParaRPr lang="sk-SK" altLang="sk-SK" sz="2400" dirty="0"/>
          </a:p>
          <a:p>
            <a:pPr marL="0" indent="0" eaLnBrk="1" hangingPunct="1">
              <a:buNone/>
            </a:pPr>
            <a:r>
              <a:rPr lang="sk-SK" altLang="sk-SK" sz="2400" dirty="0"/>
              <a:t>Malign</a:t>
            </a:r>
            <a:r>
              <a:rPr lang="en-US" altLang="sk-SK" sz="2400" dirty="0"/>
              <a:t>ant tumors</a:t>
            </a:r>
            <a:endParaRPr lang="sk-SK" altLang="sk-SK" sz="2400" dirty="0"/>
          </a:p>
          <a:p>
            <a:pPr marL="0" indent="0" eaLnBrk="1" hangingPunct="1">
              <a:buNone/>
            </a:pPr>
            <a:r>
              <a:rPr lang="sk-SK" altLang="sk-SK" sz="2400" i="1" dirty="0"/>
              <a:t>AT</a:t>
            </a:r>
            <a:r>
              <a:rPr lang="en-US" altLang="sk-SK" sz="2400" i="1" dirty="0"/>
              <a:t>H</a:t>
            </a:r>
            <a:r>
              <a:rPr lang="sk-SK" altLang="sk-SK" sz="2400" i="1" dirty="0"/>
              <a:t>EROS</a:t>
            </a:r>
            <a:r>
              <a:rPr lang="en-US" altLang="sk-SK" sz="2400" i="1" dirty="0"/>
              <a:t>C</a:t>
            </a:r>
            <a:r>
              <a:rPr lang="sk-SK" altLang="sk-SK" sz="2400" i="1" dirty="0"/>
              <a:t>LER</a:t>
            </a:r>
            <a:r>
              <a:rPr lang="en-US" altLang="sk-SK" sz="2400" i="1" dirty="0"/>
              <a:t>OSIS</a:t>
            </a:r>
          </a:p>
        </p:txBody>
      </p:sp>
      <p:sp>
        <p:nvSpPr>
          <p:cNvPr id="64519" name="Rectangle 4">
            <a:extLst>
              <a:ext uri="{FF2B5EF4-FFF2-40B4-BE49-F238E27FC236}">
                <a16:creationId xmlns:a16="http://schemas.microsoft.com/office/drawing/2014/main" id="{40753A91-008F-44F2-963B-40275756E2F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sk-SK" altLang="sk-SK" sz="2000" dirty="0"/>
              <a:t>DEFICI</a:t>
            </a:r>
            <a:r>
              <a:rPr lang="en-US" altLang="sk-SK" sz="2000" dirty="0"/>
              <a:t>ENCY OF</a:t>
            </a:r>
            <a:r>
              <a:rPr lang="sk-SK" altLang="sk-SK" sz="2000" dirty="0"/>
              <a:t> ANTICOAGULAN</a:t>
            </a:r>
            <a:r>
              <a:rPr lang="en-US" altLang="sk-SK" sz="2000" dirty="0"/>
              <a:t>T</a:t>
            </a:r>
            <a:r>
              <a:rPr lang="sk-SK" altLang="sk-SK" sz="2000" dirty="0"/>
              <a:t> FA</a:t>
            </a:r>
            <a:r>
              <a:rPr lang="en-US" altLang="sk-SK" sz="2000" dirty="0"/>
              <a:t>CT</a:t>
            </a:r>
            <a:r>
              <a:rPr lang="sk-SK" altLang="sk-SK" sz="2000" dirty="0"/>
              <a:t>OR</a:t>
            </a:r>
            <a:r>
              <a:rPr lang="en-US" altLang="sk-SK" sz="2000" dirty="0"/>
              <a:t>S</a:t>
            </a:r>
            <a:endParaRPr lang="sk-SK" altLang="sk-SK" sz="2000" dirty="0"/>
          </a:p>
          <a:p>
            <a:pPr marL="0" indent="0" eaLnBrk="1" hangingPunct="1">
              <a:buNone/>
            </a:pPr>
            <a:r>
              <a:rPr lang="en-US" altLang="sk-SK" sz="2000" dirty="0"/>
              <a:t>INCREASED </a:t>
            </a:r>
            <a:r>
              <a:rPr lang="sk-SK" altLang="sk-SK" sz="2000" dirty="0"/>
              <a:t>A</a:t>
            </a:r>
            <a:r>
              <a:rPr lang="en-US" altLang="sk-SK" sz="2000" dirty="0"/>
              <a:t>C</a:t>
            </a:r>
            <a:r>
              <a:rPr lang="sk-SK" altLang="sk-SK" sz="2000" dirty="0"/>
              <a:t>TIVIT</a:t>
            </a:r>
            <a:r>
              <a:rPr lang="en-US" altLang="sk-SK" sz="2000" dirty="0"/>
              <a:t>Y OF</a:t>
            </a:r>
            <a:r>
              <a:rPr lang="sk-SK" altLang="sk-SK" sz="2000" dirty="0"/>
              <a:t> PRO</a:t>
            </a:r>
            <a:r>
              <a:rPr lang="en-US" altLang="sk-SK" sz="2000" dirty="0"/>
              <a:t>C</a:t>
            </a:r>
            <a:r>
              <a:rPr lang="sk-SK" altLang="sk-SK" sz="2000" dirty="0"/>
              <a:t>OAGULAN</a:t>
            </a:r>
            <a:r>
              <a:rPr lang="en-US" altLang="sk-SK" sz="2000" dirty="0"/>
              <a:t>T</a:t>
            </a:r>
            <a:r>
              <a:rPr lang="sk-SK" altLang="sk-SK" sz="2000" dirty="0"/>
              <a:t> FA</a:t>
            </a:r>
            <a:r>
              <a:rPr lang="en-US" altLang="sk-SK" sz="2000" dirty="0"/>
              <a:t>C</a:t>
            </a:r>
            <a:r>
              <a:rPr lang="sk-SK" altLang="sk-SK" sz="2000" dirty="0"/>
              <a:t>TOR</a:t>
            </a:r>
            <a:r>
              <a:rPr lang="en-US" altLang="sk-SK" sz="2000" dirty="0"/>
              <a:t>S (VIII)</a:t>
            </a:r>
            <a:endParaRPr lang="sk-SK" altLang="sk-SK" sz="2000" dirty="0"/>
          </a:p>
          <a:p>
            <a:pPr marL="0" indent="0" eaLnBrk="1" hangingPunct="1">
              <a:buNone/>
            </a:pPr>
            <a:r>
              <a:rPr lang="en-US" altLang="sk-SK" sz="2000" dirty="0"/>
              <a:t>DECREASED</a:t>
            </a:r>
            <a:r>
              <a:rPr lang="sk-SK" altLang="sk-SK" sz="2000" dirty="0"/>
              <a:t> FIBRINOL</a:t>
            </a:r>
            <a:r>
              <a:rPr lang="en-US" altLang="sk-SK" sz="2000" dirty="0"/>
              <a:t>YSIS</a:t>
            </a:r>
            <a:endParaRPr lang="sk-SK" altLang="sk-SK" sz="2000" dirty="0"/>
          </a:p>
          <a:p>
            <a:pPr eaLnBrk="1" hangingPunct="1"/>
            <a:endParaRPr lang="en-US" altLang="sk-SK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E32C2E-661E-4D00-8FC9-08B6533E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16B296-A83F-44C0-8586-86DFBBB2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FA4B0-9AB7-41B0-B7A1-773045EB7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64</a:t>
            </a:fld>
            <a:endParaRPr lang="en-US"/>
          </a:p>
        </p:txBody>
      </p:sp>
      <p:sp>
        <p:nvSpPr>
          <p:cNvPr id="8" name="Arrow: Quad 7">
            <a:extLst>
              <a:ext uri="{FF2B5EF4-FFF2-40B4-BE49-F238E27FC236}">
                <a16:creationId xmlns:a16="http://schemas.microsoft.com/office/drawing/2014/main" id="{26782F18-730F-4CE2-88A3-3F4C6160D7C6}"/>
              </a:ext>
            </a:extLst>
          </p:cNvPr>
          <p:cNvSpPr/>
          <p:nvPr/>
        </p:nvSpPr>
        <p:spPr>
          <a:xfrm>
            <a:off x="3718560" y="1942010"/>
            <a:ext cx="2717074" cy="2403567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2">
            <a:extLst>
              <a:ext uri="{FF2B5EF4-FFF2-40B4-BE49-F238E27FC236}">
                <a16:creationId xmlns:a16="http://schemas.microsoft.com/office/drawing/2014/main" id="{A6AAA0E8-6552-4F09-AB42-B95E71DC7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59871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sk-SK" altLang="sk-SK" sz="3200" b="1" dirty="0"/>
              <a:t>Trombo</a:t>
            </a:r>
            <a:r>
              <a:rPr lang="en-US" altLang="sk-SK" sz="3200" b="1" dirty="0"/>
              <a:t>phi</a:t>
            </a:r>
            <a:r>
              <a:rPr lang="sk-SK" altLang="sk-SK" sz="3200" b="1" dirty="0"/>
              <a:t>lia</a:t>
            </a:r>
            <a:r>
              <a:rPr lang="en-US" altLang="sk-SK" sz="3200" b="1" dirty="0"/>
              <a:t>, c</a:t>
            </a:r>
            <a:r>
              <a:rPr lang="sk-SK" altLang="sk-SK" sz="3200" b="1" dirty="0"/>
              <a:t>omplex </a:t>
            </a:r>
            <a:r>
              <a:rPr lang="en-US" altLang="sk-SK" sz="3200" b="1" dirty="0" err="1"/>
              <a:t>dise</a:t>
            </a:r>
            <a:r>
              <a:rPr lang="sk-SK" altLang="sk-SK" sz="3200" b="1" dirty="0"/>
              <a:t>a</a:t>
            </a:r>
            <a:r>
              <a:rPr lang="en-US" altLang="sk-SK" sz="3200" b="1" dirty="0"/>
              <a:t>se</a:t>
            </a:r>
            <a:r>
              <a:rPr lang="sk-SK" altLang="sk-SK" sz="3200" b="1" dirty="0"/>
              <a:t> – </a:t>
            </a:r>
            <a:r>
              <a:rPr lang="en-US" altLang="sk-SK" sz="3200" b="1" dirty="0"/>
              <a:t>prevalence of </a:t>
            </a:r>
            <a:r>
              <a:rPr lang="sk-SK" altLang="sk-SK" sz="3200" b="1" dirty="0"/>
              <a:t>mut</a:t>
            </a:r>
            <a:r>
              <a:rPr lang="en-US" altLang="sk-SK" sz="3200" b="1" dirty="0" err="1"/>
              <a:t>ations</a:t>
            </a:r>
            <a:r>
              <a:rPr lang="en-US" altLang="sk-SK" sz="3200" b="1" dirty="0"/>
              <a:t> and </a:t>
            </a:r>
            <a:r>
              <a:rPr lang="sk-SK" altLang="sk-SK" sz="3200" b="1" dirty="0"/>
              <a:t>polymor</a:t>
            </a:r>
            <a:r>
              <a:rPr lang="en-US" altLang="sk-SK" sz="3200" b="1" dirty="0" err="1"/>
              <a:t>ph</a:t>
            </a:r>
            <a:r>
              <a:rPr lang="sk-SK" altLang="sk-SK" sz="3200" b="1" dirty="0"/>
              <a:t>i</a:t>
            </a:r>
            <a:r>
              <a:rPr lang="en-US" altLang="sk-SK" sz="3200" b="1" dirty="0"/>
              <a:t>s</a:t>
            </a:r>
            <a:r>
              <a:rPr lang="sk-SK" altLang="sk-SK" sz="3200" b="1" dirty="0"/>
              <a:t>m</a:t>
            </a:r>
            <a:r>
              <a:rPr lang="en-US" altLang="sk-SK" sz="3200" b="1" dirty="0"/>
              <a:t>s</a:t>
            </a:r>
            <a:r>
              <a:rPr lang="sk-SK" altLang="sk-SK" sz="3200" b="1" dirty="0"/>
              <a:t> (heteroyzgot</a:t>
            </a:r>
            <a:r>
              <a:rPr lang="en-US" altLang="sk-SK" sz="3200" b="1" dirty="0"/>
              <a:t>es</a:t>
            </a:r>
            <a:r>
              <a:rPr lang="sk-SK" altLang="sk-SK" sz="3200" b="1" dirty="0"/>
              <a:t>)</a:t>
            </a:r>
            <a:endParaRPr lang="cs-CZ" altLang="sk-SK" sz="3200" b="1" dirty="0"/>
          </a:p>
        </p:txBody>
      </p:sp>
      <p:sp>
        <p:nvSpPr>
          <p:cNvPr id="81926" name="Rectangle 3">
            <a:extLst>
              <a:ext uri="{FF2B5EF4-FFF2-40B4-BE49-F238E27FC236}">
                <a16:creationId xmlns:a16="http://schemas.microsoft.com/office/drawing/2014/main" id="{34A06893-C341-453D-AF51-8B22CF955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altLang="sk-SK" sz="2800" dirty="0"/>
              <a:t>Deficiency of antit</a:t>
            </a:r>
            <a:r>
              <a:rPr lang="en-US" altLang="sk-SK" sz="2800" dirty="0"/>
              <a:t>h</a:t>
            </a:r>
            <a:r>
              <a:rPr lang="sk-SK" altLang="sk-SK" sz="2800" dirty="0"/>
              <a:t>romb</a:t>
            </a:r>
            <a:r>
              <a:rPr lang="en-US" altLang="sk-SK" sz="2800" dirty="0" err="1"/>
              <a:t>i</a:t>
            </a:r>
            <a:r>
              <a:rPr lang="sk-SK" altLang="sk-SK" sz="2800" dirty="0"/>
              <a:t>n III 	(1965)		</a:t>
            </a:r>
            <a:r>
              <a:rPr lang="en-US" altLang="sk-SK" sz="2800" dirty="0"/>
              <a:t>0,2</a:t>
            </a:r>
            <a:endParaRPr lang="sk-SK" altLang="sk-SK" sz="2800" dirty="0"/>
          </a:p>
          <a:p>
            <a:pPr marL="0" indent="0">
              <a:buNone/>
            </a:pPr>
            <a:r>
              <a:rPr lang="sk-SK" altLang="sk-SK" sz="2800" dirty="0"/>
              <a:t>Deficiency of protein C</a:t>
            </a:r>
            <a:r>
              <a:rPr lang="en-US" altLang="sk-SK" sz="2800" dirty="0"/>
              <a:t>	</a:t>
            </a:r>
            <a:r>
              <a:rPr lang="sk-SK" altLang="sk-SK" sz="2800" dirty="0"/>
              <a:t>	(1980)</a:t>
            </a:r>
            <a:r>
              <a:rPr lang="en-US" altLang="sk-SK" sz="2800" dirty="0"/>
              <a:t>		0,8</a:t>
            </a:r>
          </a:p>
          <a:p>
            <a:pPr marL="0" indent="0">
              <a:buNone/>
            </a:pPr>
            <a:r>
              <a:rPr lang="en-US" altLang="sk-SK" sz="2800" dirty="0"/>
              <a:t>Deficiency of protein S		</a:t>
            </a:r>
            <a:r>
              <a:rPr lang="sk-SK" altLang="sk-SK" sz="2800" dirty="0"/>
              <a:t>(1984)	</a:t>
            </a:r>
            <a:r>
              <a:rPr lang="en-US" altLang="sk-SK" sz="2800" dirty="0"/>
              <a:t>	1,3</a:t>
            </a:r>
            <a:endParaRPr lang="sk-SK" altLang="sk-SK" sz="2800" dirty="0"/>
          </a:p>
          <a:p>
            <a:pPr marL="0" indent="0">
              <a:buNone/>
            </a:pPr>
            <a:r>
              <a:rPr lang="sk-SK" altLang="sk-SK" sz="2800" dirty="0"/>
              <a:t>Faktor V Leiden		</a:t>
            </a:r>
            <a:r>
              <a:rPr lang="en-US" altLang="sk-SK" sz="2800" dirty="0"/>
              <a:t>		</a:t>
            </a:r>
            <a:r>
              <a:rPr lang="sk-SK" altLang="sk-SK" sz="2800" dirty="0"/>
              <a:t>(1994)</a:t>
            </a:r>
            <a:r>
              <a:rPr lang="en-US" altLang="sk-SK" sz="2800" dirty="0"/>
              <a:t>	</a:t>
            </a:r>
            <a:r>
              <a:rPr lang="sk-SK" altLang="sk-SK" sz="2800" dirty="0"/>
              <a:t>	</a:t>
            </a:r>
            <a:r>
              <a:rPr lang="en-US" altLang="sk-SK" sz="2800" dirty="0"/>
              <a:t>3 !!!</a:t>
            </a:r>
            <a:endParaRPr lang="sk-SK" altLang="sk-SK" sz="2800" dirty="0"/>
          </a:p>
          <a:p>
            <a:pPr marL="0" indent="0">
              <a:buNone/>
            </a:pPr>
            <a:r>
              <a:rPr lang="en-US" altLang="sk-SK" sz="2800" dirty="0"/>
              <a:t>P</a:t>
            </a:r>
            <a:r>
              <a:rPr lang="sk-SK" altLang="sk-SK" sz="2800" dirty="0"/>
              <a:t>rot</a:t>
            </a:r>
            <a:r>
              <a:rPr lang="en-US" altLang="sk-SK" sz="2800" dirty="0"/>
              <a:t>h</a:t>
            </a:r>
            <a:r>
              <a:rPr lang="sk-SK" altLang="sk-SK" sz="2800" dirty="0"/>
              <a:t>romb</a:t>
            </a:r>
            <a:r>
              <a:rPr lang="en-US" altLang="sk-SK" sz="2800" dirty="0" err="1"/>
              <a:t>i</a:t>
            </a:r>
            <a:r>
              <a:rPr lang="sk-SK" altLang="sk-SK" sz="2800" dirty="0"/>
              <a:t>n (</a:t>
            </a:r>
            <a:r>
              <a:rPr lang="cs-CZ" altLang="sk-SK" sz="2800" dirty="0"/>
              <a:t>G20210A</a:t>
            </a:r>
            <a:r>
              <a:rPr lang="sk-SK" altLang="sk-SK" sz="2800" dirty="0"/>
              <a:t>)</a:t>
            </a:r>
            <a:r>
              <a:rPr lang="en-US" altLang="sk-SK" sz="2800" dirty="0"/>
              <a:t>		</a:t>
            </a:r>
            <a:r>
              <a:rPr lang="sk-SK" altLang="sk-SK" sz="2800" dirty="0"/>
              <a:t>(2000)	</a:t>
            </a:r>
            <a:r>
              <a:rPr lang="en-US" altLang="sk-SK" sz="2800" dirty="0"/>
              <a:t>	2,3 !!!</a:t>
            </a:r>
          </a:p>
          <a:p>
            <a:pPr marL="0" indent="0">
              <a:buNone/>
            </a:pPr>
            <a:r>
              <a:rPr lang="en-US" altLang="sk-SK" sz="2800" dirty="0"/>
              <a:t>Combinations are also possible</a:t>
            </a:r>
            <a:endParaRPr lang="sk-SK" altLang="sk-SK" sz="2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DAAB72-5B79-42E5-9D4D-CF7779D0E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D3B272-7BCE-4E19-81E4-E022C895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9F06D-807A-4B9B-A069-A442CA2F6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061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2">
            <a:extLst>
              <a:ext uri="{FF2B5EF4-FFF2-40B4-BE49-F238E27FC236}">
                <a16:creationId xmlns:a16="http://schemas.microsoft.com/office/drawing/2014/main" id="{B9B21381-67C8-4A96-B006-127DD267D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457199"/>
            <a:ext cx="7635240" cy="931819"/>
          </a:xfrm>
        </p:spPr>
        <p:txBody>
          <a:bodyPr/>
          <a:lstStyle/>
          <a:p>
            <a:pPr algn="ctr" eaLnBrk="1" hangingPunct="1">
              <a:lnSpc>
                <a:spcPct val="65000"/>
              </a:lnSpc>
            </a:pPr>
            <a:r>
              <a:rPr lang="en-US" altLang="sk-SK" b="1" dirty="0"/>
              <a:t>APC resistance </a:t>
            </a:r>
            <a:r>
              <a:rPr lang="en-US" altLang="sk-SK" sz="3200" b="1" dirty="0"/>
              <a:t>(Activated Protein C</a:t>
            </a:r>
            <a:r>
              <a:rPr lang="en-US" altLang="sk-SK" sz="3200" dirty="0"/>
              <a:t>)</a:t>
            </a:r>
            <a:r>
              <a:rPr lang="en-US" altLang="sk-SK" dirty="0"/>
              <a:t> </a:t>
            </a:r>
          </a:p>
        </p:txBody>
      </p:sp>
      <p:sp>
        <p:nvSpPr>
          <p:cNvPr id="65542" name="Rectangle 3">
            <a:extLst>
              <a:ext uri="{FF2B5EF4-FFF2-40B4-BE49-F238E27FC236}">
                <a16:creationId xmlns:a16="http://schemas.microsoft.com/office/drawing/2014/main" id="{E91D9CA8-B2C6-4577-B797-52045E433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3440" y="1600200"/>
            <a:ext cx="10450285" cy="4800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sk-SK" sz="2200" b="1" dirty="0"/>
              <a:t>Fac</a:t>
            </a:r>
            <a:r>
              <a:rPr lang="sk-SK" altLang="sk-SK" sz="2200" b="1" dirty="0"/>
              <a:t>tor V Leiden</a:t>
            </a:r>
            <a:r>
              <a:rPr lang="sk-SK" altLang="sk-SK" sz="2200" dirty="0"/>
              <a:t> </a:t>
            </a:r>
            <a:endParaRPr lang="en-US" altLang="sk-SK" sz="2200" dirty="0"/>
          </a:p>
          <a:p>
            <a:pPr marL="274320" lvl="1" indent="0" eaLnBrk="1" hangingPunct="1">
              <a:lnSpc>
                <a:spcPct val="90000"/>
              </a:lnSpc>
              <a:buNone/>
            </a:pPr>
            <a:r>
              <a:rPr lang="sk-SK" altLang="sk-SK" sz="2200" dirty="0"/>
              <a:t>(R506Q), 2 </a:t>
            </a:r>
            <a:r>
              <a:rPr lang="en-US" altLang="sk-SK" sz="2200" dirty="0"/>
              <a:t>– 10 % </a:t>
            </a:r>
            <a:r>
              <a:rPr lang="en-US" altLang="sk-SK" sz="2200" dirty="0" err="1"/>
              <a:t>europoid</a:t>
            </a:r>
            <a:r>
              <a:rPr lang="en-US" altLang="sk-SK" sz="2200" dirty="0"/>
              <a:t> population (SK 5 %)</a:t>
            </a:r>
          </a:p>
          <a:p>
            <a:pPr marL="274320" lvl="1" indent="0" eaLnBrk="1" hangingPunct="1">
              <a:lnSpc>
                <a:spcPct val="90000"/>
              </a:lnSpc>
              <a:buNone/>
            </a:pPr>
            <a:r>
              <a:rPr lang="en-US" altLang="sk-SK" sz="2200" dirty="0"/>
              <a:t>4 – 7fold increase risk of thrombosis in heterozygotes, </a:t>
            </a:r>
          </a:p>
          <a:p>
            <a:pPr marL="274320" lvl="1" indent="0" eaLnBrk="1" hangingPunct="1">
              <a:lnSpc>
                <a:spcPct val="90000"/>
              </a:lnSpc>
              <a:buNone/>
            </a:pPr>
            <a:r>
              <a:rPr lang="en-US" altLang="sk-SK" sz="2200" dirty="0"/>
              <a:t>In combination with other factors (smoking, anticonception) possible thrombosis</a:t>
            </a:r>
          </a:p>
          <a:p>
            <a:pPr marL="274320" lvl="1" indent="0" eaLnBrk="1" hangingPunct="1">
              <a:lnSpc>
                <a:spcPct val="90000"/>
              </a:lnSpc>
              <a:buNone/>
            </a:pPr>
            <a:r>
              <a:rPr lang="en-US" altLang="sk-SK" sz="2200" dirty="0"/>
              <a:t>Geographic </a:t>
            </a:r>
            <a:r>
              <a:rPr lang="sk-SK" altLang="sk-SK" sz="2200" dirty="0"/>
              <a:t>gradient</a:t>
            </a:r>
            <a:r>
              <a:rPr lang="en-US" altLang="sk-SK" sz="2200" dirty="0"/>
              <a:t> form south to north</a:t>
            </a:r>
          </a:p>
          <a:p>
            <a:pPr marL="274320" lvl="1" indent="0" eaLnBrk="1" hangingPunct="1">
              <a:lnSpc>
                <a:spcPct val="90000"/>
              </a:lnSpc>
              <a:buNone/>
            </a:pPr>
            <a:r>
              <a:rPr lang="en-US" altLang="sk-SK" sz="2200" dirty="0"/>
              <a:t>Other mutations (</a:t>
            </a:r>
            <a:r>
              <a:rPr lang="sk-SK" altLang="sk-SK" sz="2200" dirty="0"/>
              <a:t>F</a:t>
            </a:r>
            <a:r>
              <a:rPr lang="en-US" altLang="sk-SK" sz="2200" dirty="0"/>
              <a:t>actor</a:t>
            </a:r>
            <a:r>
              <a:rPr lang="sk-SK" altLang="sk-SK" sz="2200" dirty="0"/>
              <a:t> V Cambridge</a:t>
            </a:r>
            <a:r>
              <a:rPr lang="en-US" altLang="sk-SK" sz="2200" dirty="0"/>
              <a:t>, </a:t>
            </a:r>
            <a:r>
              <a:rPr lang="sk-SK" altLang="sk-SK" sz="2200" dirty="0"/>
              <a:t>Hongkong</a:t>
            </a:r>
            <a:r>
              <a:rPr lang="en-US" altLang="sk-SK" sz="2200" dirty="0"/>
              <a:t>) rare</a:t>
            </a:r>
            <a:endParaRPr lang="sk-SK" altLang="sk-SK" sz="22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200" b="1" dirty="0"/>
              <a:t>Polymor</a:t>
            </a:r>
            <a:r>
              <a:rPr lang="en-US" altLang="sk-SK" sz="2200" b="1" dirty="0" err="1"/>
              <a:t>ph</a:t>
            </a:r>
            <a:r>
              <a:rPr lang="sk-SK" altLang="sk-SK" sz="2200" b="1" dirty="0"/>
              <a:t>i</a:t>
            </a:r>
            <a:r>
              <a:rPr lang="en-US" altLang="sk-SK" sz="2200" b="1" dirty="0" err="1"/>
              <a:t>sm</a:t>
            </a:r>
            <a:r>
              <a:rPr lang="en-US" altLang="sk-SK" sz="2200" dirty="0"/>
              <a:t> of protein C</a:t>
            </a:r>
            <a:r>
              <a:rPr lang="sk-SK" altLang="sk-SK" sz="2200" dirty="0"/>
              <a:t> g</a:t>
            </a:r>
            <a:r>
              <a:rPr lang="en-US" altLang="sk-SK" sz="2200" dirty="0"/>
              <a:t>e</a:t>
            </a:r>
            <a:r>
              <a:rPr lang="sk-SK" altLang="sk-SK" sz="2200" dirty="0"/>
              <a:t>n</a:t>
            </a:r>
            <a:r>
              <a:rPr lang="en-US" altLang="sk-SK" sz="2200" dirty="0"/>
              <a:t>e and other genes of coagulation/fibrinolysis</a:t>
            </a:r>
            <a:r>
              <a:rPr lang="sk-SK" altLang="sk-SK" sz="2200" dirty="0"/>
              <a:t> fa</a:t>
            </a:r>
            <a:r>
              <a:rPr lang="en-US" altLang="sk-SK" sz="2200" dirty="0"/>
              <a:t>c</a:t>
            </a:r>
            <a:r>
              <a:rPr lang="sk-SK" altLang="sk-SK" sz="2200" dirty="0"/>
              <a:t>tor</a:t>
            </a:r>
            <a:r>
              <a:rPr lang="en-US" altLang="sk-SK" sz="2200" dirty="0"/>
              <a:t>s</a:t>
            </a:r>
            <a:endParaRPr lang="sk-SK" altLang="sk-SK" sz="22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200" b="1" dirty="0"/>
              <a:t>Fun</a:t>
            </a:r>
            <a:r>
              <a:rPr lang="en-US" altLang="sk-SK" sz="2200" b="1" dirty="0" err="1"/>
              <a:t>ctional</a:t>
            </a:r>
            <a:r>
              <a:rPr lang="en-US" altLang="sk-SK" sz="2200" dirty="0"/>
              <a:t> </a:t>
            </a:r>
            <a:r>
              <a:rPr lang="sk-SK" altLang="sk-SK" sz="2200" dirty="0"/>
              <a:t>APC re</a:t>
            </a:r>
            <a:r>
              <a:rPr lang="en-US" altLang="sk-SK" sz="2200" dirty="0"/>
              <a:t>s</a:t>
            </a:r>
            <a:r>
              <a:rPr lang="sk-SK" altLang="sk-SK" sz="2200" dirty="0"/>
              <a:t>ist</a:t>
            </a:r>
            <a:r>
              <a:rPr lang="en-US" altLang="sk-SK" sz="2200" dirty="0"/>
              <a:t>a</a:t>
            </a:r>
            <a:r>
              <a:rPr lang="sk-SK" altLang="sk-SK" sz="2200" dirty="0"/>
              <a:t>nc</a:t>
            </a:r>
            <a:r>
              <a:rPr lang="en-US" altLang="sk-SK" sz="2200" dirty="0"/>
              <a:t>e</a:t>
            </a:r>
            <a:endParaRPr lang="sk-SK" altLang="sk-SK" sz="2200" dirty="0"/>
          </a:p>
          <a:p>
            <a:pPr marL="274320" lvl="1" indent="0" eaLnBrk="1" hangingPunct="1">
              <a:lnSpc>
                <a:spcPct val="90000"/>
              </a:lnSpc>
              <a:buNone/>
            </a:pPr>
            <a:r>
              <a:rPr lang="en-US" altLang="sk-SK" sz="2200" dirty="0"/>
              <a:t>Increase of</a:t>
            </a:r>
            <a:r>
              <a:rPr lang="sk-SK" altLang="sk-SK" sz="2200" dirty="0"/>
              <a:t> f VIII</a:t>
            </a:r>
            <a:r>
              <a:rPr lang="en-US" altLang="sk-SK" sz="2200" dirty="0"/>
              <a:t>, decrease of protein S in</a:t>
            </a:r>
            <a:r>
              <a:rPr lang="sk-SK" altLang="sk-SK" sz="2200" dirty="0"/>
              <a:t> gravidity, </a:t>
            </a:r>
            <a:r>
              <a:rPr lang="en-US" altLang="sk-SK" sz="2200" dirty="0"/>
              <a:t>during hormonal</a:t>
            </a:r>
            <a:r>
              <a:rPr lang="sk-SK" altLang="sk-SK" sz="2200" dirty="0"/>
              <a:t> anti</a:t>
            </a:r>
            <a:r>
              <a:rPr lang="en-US" altLang="sk-SK" sz="2200" dirty="0"/>
              <a:t>c</a:t>
            </a:r>
            <a:r>
              <a:rPr lang="sk-SK" altLang="sk-SK" sz="2200" dirty="0"/>
              <a:t>oncep</a:t>
            </a:r>
            <a:r>
              <a:rPr lang="en-US" altLang="sk-SK" sz="2200" dirty="0" err="1"/>
              <a:t>tion</a:t>
            </a:r>
            <a:r>
              <a:rPr lang="en-US" altLang="sk-SK" sz="2200" dirty="0"/>
              <a:t>, inflammation, </a:t>
            </a:r>
            <a:r>
              <a:rPr lang="sk-SK" altLang="sk-SK" sz="2200" dirty="0"/>
              <a:t>obe</a:t>
            </a:r>
            <a:r>
              <a:rPr lang="en-US" altLang="sk-SK" sz="2200" dirty="0"/>
              <a:t>s</a:t>
            </a:r>
            <a:r>
              <a:rPr lang="sk-SK" altLang="sk-SK" sz="2200" dirty="0"/>
              <a:t>it</a:t>
            </a:r>
            <a:r>
              <a:rPr lang="en-US" altLang="sk-SK" sz="2200" dirty="0"/>
              <a:t>y</a:t>
            </a:r>
            <a:r>
              <a:rPr lang="sk-SK" altLang="sk-SK" sz="2200" dirty="0"/>
              <a:t>, </a:t>
            </a:r>
            <a:r>
              <a:rPr lang="en-US" altLang="sk-SK" sz="2200" dirty="0"/>
              <a:t>malignant tumors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ED078E-5A77-4136-9377-40686C986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1A163-7A37-47BF-BDC2-6729CD97F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C37D6-A172-464C-927C-DD6B100D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2">
            <a:extLst>
              <a:ext uri="{FF2B5EF4-FFF2-40B4-BE49-F238E27FC236}">
                <a16:creationId xmlns:a16="http://schemas.microsoft.com/office/drawing/2014/main" id="{C6F9B452-A0F3-4F8D-8FE3-A0515C40C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14836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graphicFrame>
        <p:nvGraphicFramePr>
          <p:cNvPr id="83974" name="Object 3">
            <a:extLst>
              <a:ext uri="{FF2B5EF4-FFF2-40B4-BE49-F238E27FC236}">
                <a16:creationId xmlns:a16="http://schemas.microsoft.com/office/drawing/2014/main" id="{EDA97B33-B320-4F33-99D9-A9A0178A9D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52400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572000" imgH="3429000" progId="PowerPoint.Slide.8">
                  <p:embed/>
                </p:oleObj>
              </mc:Choice>
              <mc:Fallback>
                <p:oleObj name="Slide" r:id="rId2" imgW="4572000" imgH="3429000" progId="PowerPoint.Slide.8">
                  <p:embed/>
                  <p:pic>
                    <p:nvPicPr>
                      <p:cNvPr id="83974" name="Object 3">
                        <a:extLst>
                          <a:ext uri="{FF2B5EF4-FFF2-40B4-BE49-F238E27FC236}">
                            <a16:creationId xmlns:a16="http://schemas.microsoft.com/office/drawing/2014/main" id="{EDA97B33-B320-4F33-99D9-A9A0178A9D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52400"/>
                        <a:ext cx="45720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5" name="Rectangle 4">
            <a:extLst>
              <a:ext uri="{FF2B5EF4-FFF2-40B4-BE49-F238E27FC236}">
                <a16:creationId xmlns:a16="http://schemas.microsoft.com/office/drawing/2014/main" id="{89CB0321-A122-4C73-B011-5E2C44966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14836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graphicFrame>
        <p:nvGraphicFramePr>
          <p:cNvPr id="83976" name="Object 5">
            <a:extLst>
              <a:ext uri="{FF2B5EF4-FFF2-40B4-BE49-F238E27FC236}">
                <a16:creationId xmlns:a16="http://schemas.microsoft.com/office/drawing/2014/main" id="{503A1FC4-2F4D-4D24-912F-AD9DB69D9F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2743200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4" imgW="4572000" imgH="3429000" progId="PowerPoint.Slide.8">
                  <p:embed/>
                </p:oleObj>
              </mc:Choice>
              <mc:Fallback>
                <p:oleObj name="Slide" r:id="rId4" imgW="4572000" imgH="3429000" progId="PowerPoint.Slide.8">
                  <p:embed/>
                  <p:pic>
                    <p:nvPicPr>
                      <p:cNvPr id="83976" name="Object 5">
                        <a:extLst>
                          <a:ext uri="{FF2B5EF4-FFF2-40B4-BE49-F238E27FC236}">
                            <a16:creationId xmlns:a16="http://schemas.microsoft.com/office/drawing/2014/main" id="{503A1FC4-2F4D-4D24-912F-AD9DB69D9F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743200"/>
                        <a:ext cx="45720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7" name="AutoShape 6">
            <a:extLst>
              <a:ext uri="{FF2B5EF4-FFF2-40B4-BE49-F238E27FC236}">
                <a16:creationId xmlns:a16="http://schemas.microsoft.com/office/drawing/2014/main" id="{5AE2DE4B-8C2C-41C0-A73E-F20961F30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334000"/>
            <a:ext cx="685800" cy="457200"/>
          </a:xfrm>
          <a:prstGeom prst="plaque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k-SK" sz="1400">
                <a:latin typeface="Times New Roman" panose="02020603050405020304" pitchFamily="18" charset="0"/>
              </a:rPr>
              <a:t>X/V Leiden</a:t>
            </a:r>
          </a:p>
        </p:txBody>
      </p:sp>
      <p:sp>
        <p:nvSpPr>
          <p:cNvPr id="83978" name="AutoShape 7">
            <a:extLst>
              <a:ext uri="{FF2B5EF4-FFF2-40B4-BE49-F238E27FC236}">
                <a16:creationId xmlns:a16="http://schemas.microsoft.com/office/drawing/2014/main" id="{35668EA5-AB69-464B-9F3C-438EB1F1E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267200"/>
            <a:ext cx="1295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k-SK" sz="2400">
                <a:latin typeface="Times New Roman" panose="02020603050405020304" pitchFamily="18" charset="0"/>
              </a:rPr>
              <a:t>APC</a:t>
            </a:r>
          </a:p>
        </p:txBody>
      </p:sp>
      <p:sp>
        <p:nvSpPr>
          <p:cNvPr id="83979" name="Line 8">
            <a:extLst>
              <a:ext uri="{FF2B5EF4-FFF2-40B4-BE49-F238E27FC236}">
                <a16:creationId xmlns:a16="http://schemas.microsoft.com/office/drawing/2014/main" id="{A24CF1F4-CA83-42F4-97C7-97EA3031A8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3200400"/>
            <a:ext cx="685800" cy="914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83980" name="Line 9">
            <a:extLst>
              <a:ext uri="{FF2B5EF4-FFF2-40B4-BE49-F238E27FC236}">
                <a16:creationId xmlns:a16="http://schemas.microsoft.com/office/drawing/2014/main" id="{7DC17056-D240-4630-8AB1-4FAEFB0649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4724400"/>
            <a:ext cx="3962400" cy="9144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00EE6C-4F87-45AA-9EA3-99B93FA8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0ABDBE-3E2E-49F3-8624-51D669409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3AA26-E62D-419B-9866-E3D679D7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67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A3CE41-39E5-4B4F-BA0F-02CE0A3790CF}"/>
              </a:ext>
            </a:extLst>
          </p:cNvPr>
          <p:cNvSpPr txBox="1"/>
          <p:nvPr/>
        </p:nvSpPr>
        <p:spPr>
          <a:xfrm>
            <a:off x="6531429" y="840509"/>
            <a:ext cx="4136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Fa</a:t>
            </a:r>
            <a:r>
              <a:rPr lang="en-US" sz="2000" dirty="0"/>
              <a:t>c</a:t>
            </a:r>
            <a:r>
              <a:rPr lang="sk-SK" sz="2000" dirty="0"/>
              <a:t>tor V Leiden </a:t>
            </a:r>
            <a:r>
              <a:rPr lang="en-US" sz="2000" dirty="0"/>
              <a:t>is working well but does not inactivate by APC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6221060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2">
            <a:extLst>
              <a:ext uri="{FF2B5EF4-FFF2-40B4-BE49-F238E27FC236}">
                <a16:creationId xmlns:a16="http://schemas.microsoft.com/office/drawing/2014/main" id="{5E3CAB86-0DD9-4821-A3F6-DDFF38CE2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6947" y="731514"/>
            <a:ext cx="9818914" cy="734034"/>
          </a:xfrm>
        </p:spPr>
        <p:txBody>
          <a:bodyPr/>
          <a:lstStyle/>
          <a:p>
            <a:pPr algn="ctr" eaLnBrk="1" hangingPunct="1"/>
            <a:r>
              <a:rPr lang="sk-SK" altLang="sk-SK" b="1" dirty="0"/>
              <a:t>Our case study</a:t>
            </a:r>
            <a:endParaRPr lang="cs-CZ" altLang="sk-SK" b="1" dirty="0"/>
          </a:p>
        </p:txBody>
      </p:sp>
      <p:sp>
        <p:nvSpPr>
          <p:cNvPr id="62470" name="Rectangle 3">
            <a:extLst>
              <a:ext uri="{FF2B5EF4-FFF2-40B4-BE49-F238E27FC236}">
                <a16:creationId xmlns:a16="http://schemas.microsoft.com/office/drawing/2014/main" id="{3611EEC7-9530-4802-9319-7A3D18BBD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541417"/>
            <a:ext cx="9906000" cy="441132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800" dirty="0"/>
              <a:t>As an editor of a medical journal </a:t>
            </a:r>
            <a:r>
              <a:rPr lang="en-US" altLang="sk-SK" sz="2800" dirty="0"/>
              <a:t>we</a:t>
            </a:r>
            <a:r>
              <a:rPr lang="sk-SK" altLang="sk-SK" sz="2800" dirty="0"/>
              <a:t> visited our publisher, a cca </a:t>
            </a:r>
            <a:r>
              <a:rPr lang="en-US" altLang="sk-SK" sz="2800" dirty="0"/>
              <a:t>50 y old lady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sk-SK" sz="2800" dirty="0"/>
              <a:t>Complaining about respiratory condition, therapy resistant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sk-SK" sz="2800" i="1" dirty="0"/>
              <a:t>And also swelling of the legs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sk-SK" sz="2800" dirty="0"/>
              <a:t>Nothing serious?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sk-SK" sz="2800" u="sng" dirty="0"/>
              <a:t>Immediately sent to hospital:</a:t>
            </a:r>
          </a:p>
          <a:p>
            <a:pPr marL="274320" lvl="1" indent="0" eaLnBrk="1" hangingPunct="1">
              <a:lnSpc>
                <a:spcPct val="90000"/>
              </a:lnSpc>
              <a:buNone/>
            </a:pPr>
            <a:r>
              <a:rPr lang="en-US" altLang="sk-SK" sz="2400" u="sng" dirty="0"/>
              <a:t>D-dimers extremely high</a:t>
            </a:r>
          </a:p>
          <a:p>
            <a:pPr marL="274320" lvl="1" indent="0" eaLnBrk="1" hangingPunct="1">
              <a:lnSpc>
                <a:spcPct val="90000"/>
              </a:lnSpc>
              <a:buNone/>
            </a:pPr>
            <a:r>
              <a:rPr lang="en-US" altLang="sk-SK" sz="2400" u="sng"/>
              <a:t>X-ray multiple </a:t>
            </a:r>
            <a:r>
              <a:rPr lang="en-US" altLang="sk-SK" sz="2400" u="sng" dirty="0"/>
              <a:t>small pulmonary embolization</a:t>
            </a:r>
          </a:p>
          <a:p>
            <a:pPr marL="274320" lvl="1" indent="0" eaLnBrk="1" hangingPunct="1">
              <a:lnSpc>
                <a:spcPct val="90000"/>
              </a:lnSpc>
              <a:buNone/>
            </a:pPr>
            <a:endParaRPr lang="en-US" altLang="sk-SK" sz="2400" u="sng" dirty="0"/>
          </a:p>
          <a:p>
            <a:pPr marL="274320" lvl="1" indent="0" algn="ctr" eaLnBrk="1" hangingPunct="1">
              <a:lnSpc>
                <a:spcPct val="90000"/>
              </a:lnSpc>
              <a:buNone/>
            </a:pPr>
            <a:r>
              <a:rPr lang="en-US" altLang="sk-SK" sz="2400" u="sng" dirty="0"/>
              <a:t>Venous </a:t>
            </a:r>
            <a:r>
              <a:rPr lang="en-US" altLang="sk-SK" sz="2400" u="sng" dirty="0" err="1"/>
              <a:t>thrombembolism</a:t>
            </a:r>
            <a:endParaRPr lang="cs-CZ" altLang="sk-SK" sz="2400" u="sng" dirty="0"/>
          </a:p>
          <a:p>
            <a:pPr eaLnBrk="1" hangingPunct="1">
              <a:lnSpc>
                <a:spcPct val="90000"/>
              </a:lnSpc>
            </a:pPr>
            <a:endParaRPr lang="cs-CZ" altLang="sk-SK" sz="2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C9959E-CC56-4B31-94ED-088B1593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A0C44B-72FB-42EE-9276-147B4CB5F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111C9-4FB9-43DD-8C30-D2A161A9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68</a:t>
            </a:fld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2">
            <a:extLst>
              <a:ext uri="{FF2B5EF4-FFF2-40B4-BE49-F238E27FC236}">
                <a16:creationId xmlns:a16="http://schemas.microsoft.com/office/drawing/2014/main" id="{C3ECB4C8-32CB-41E8-86C8-AFBD30E2E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457200"/>
            <a:ext cx="6553200" cy="838200"/>
          </a:xfrm>
        </p:spPr>
        <p:txBody>
          <a:bodyPr>
            <a:normAutofit/>
          </a:bodyPr>
          <a:lstStyle/>
          <a:p>
            <a:pPr algn="ctr"/>
            <a:r>
              <a:rPr lang="en-US" altLang="sk-SK" b="1" dirty="0"/>
              <a:t>Bleeding and thrombosis !</a:t>
            </a:r>
            <a:endParaRPr lang="cs-CZ" altLang="sk-SK" b="1" dirty="0"/>
          </a:p>
        </p:txBody>
      </p:sp>
      <p:sp>
        <p:nvSpPr>
          <p:cNvPr id="87046" name="Rectangle 3">
            <a:extLst>
              <a:ext uri="{FF2B5EF4-FFF2-40B4-BE49-F238E27FC236}">
                <a16:creationId xmlns:a16="http://schemas.microsoft.com/office/drawing/2014/main" id="{680ED322-F5B3-4997-B2CA-AF77D1534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9382" y="2103120"/>
            <a:ext cx="10058400" cy="384962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sk-SK" sz="2800" dirty="0"/>
              <a:t>Hemophilia: 1</a:t>
            </a:r>
            <a:r>
              <a:rPr lang="sk-SK" altLang="sk-SK" sz="2800" dirty="0"/>
              <a:t>/</a:t>
            </a:r>
            <a:r>
              <a:rPr lang="en-US" altLang="sk-SK" sz="2800" dirty="0"/>
              <a:t>10 000 (</a:t>
            </a:r>
            <a:r>
              <a:rPr lang="en-US" altLang="sk-SK" sz="2800" dirty="0" err="1"/>
              <a:t>Sk</a:t>
            </a:r>
            <a:r>
              <a:rPr lang="en-US" altLang="sk-SK" sz="2800" dirty="0"/>
              <a:t> 400)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sk-SK" sz="2800" dirty="0"/>
              <a:t>Other (low platelets, etc. ) are not very rare but some are nor clinically </a:t>
            </a:r>
            <a:r>
              <a:rPr lang="sk-SK" altLang="sk-SK" sz="2800" dirty="0"/>
              <a:t>manifest</a:t>
            </a:r>
            <a:r>
              <a:rPr lang="en-US" altLang="sk-SK" sz="2800" dirty="0"/>
              <a:t> (</a:t>
            </a:r>
            <a:r>
              <a:rPr lang="en-US" altLang="sk-SK" sz="2800" dirty="0" err="1"/>
              <a:t>vWd</a:t>
            </a:r>
            <a:r>
              <a:rPr lang="en-US" altLang="sk-SK" sz="2800" dirty="0"/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sk-SK" sz="2800" dirty="0" err="1"/>
              <a:t>Trombophilia</a:t>
            </a:r>
            <a:r>
              <a:rPr lang="en-US" altLang="sk-SK" sz="2800" dirty="0"/>
              <a:t> and VTE </a:t>
            </a:r>
            <a:r>
              <a:rPr lang="sk-SK" altLang="sk-SK" sz="2800" dirty="0"/>
              <a:t> </a:t>
            </a:r>
            <a:r>
              <a:rPr lang="en-US" altLang="sk-SK" sz="2800" dirty="0"/>
              <a:t>1</a:t>
            </a:r>
            <a:r>
              <a:rPr lang="sk-SK" altLang="sk-SK" sz="2800" dirty="0"/>
              <a:t>/</a:t>
            </a:r>
            <a:r>
              <a:rPr lang="en-US" altLang="sk-SK" sz="2800" dirty="0"/>
              <a:t>10 in older obese and otherwise ill people</a:t>
            </a:r>
            <a:endParaRPr lang="sk-SK" altLang="sk-SK" sz="2800" dirty="0"/>
          </a:p>
          <a:p>
            <a:pPr marL="0" indent="0">
              <a:lnSpc>
                <a:spcPct val="90000"/>
              </a:lnSpc>
              <a:buNone/>
            </a:pPr>
            <a:r>
              <a:rPr lang="sk-SK" altLang="sk-SK" sz="2800" dirty="0"/>
              <a:t>EU</a:t>
            </a:r>
            <a:r>
              <a:rPr lang="en-US" altLang="sk-SK" sz="2800" dirty="0"/>
              <a:t>: 540 000 deaths, late diagnosis, no diagnosis, bad diagnosis!!! </a:t>
            </a:r>
            <a:endParaRPr lang="cs-CZ" altLang="sk-SK" sz="2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E355E0-EED3-4689-85F9-DC77A12AB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A4065D-40D1-47EA-9BF2-99E402589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A8A9B-C14D-465C-8125-B01F668C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4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>
            <a:extLst>
              <a:ext uri="{FF2B5EF4-FFF2-40B4-BE49-F238E27FC236}">
                <a16:creationId xmlns:a16="http://schemas.microsoft.com/office/drawing/2014/main" id="{231BA704-960D-482C-9F54-B1A0F4F02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399" y="421761"/>
            <a:ext cx="5268433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sk-SK" sz="24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 dirty="0"/>
              <a:t>DISTURBED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sk-SK" sz="2400" dirty="0"/>
              <a:t>INTEGRITY OF VESSEL WALL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cs-CZ" altLang="sk-SK" sz="2400" dirty="0">
              <a:latin typeface="Times New Roman" panose="02020603050405020304" pitchFamily="18" charset="0"/>
            </a:endParaRPr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15434D5D-E48E-477A-90C5-402C9EBAC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371600"/>
            <a:ext cx="2209800" cy="914400"/>
          </a:xfrm>
          <a:prstGeom prst="rect">
            <a:avLst/>
          </a:prstGeom>
          <a:solidFill>
            <a:srgbClr val="00FF99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1600"/>
              <a:t>VASOCONSTRICTION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1600"/>
              <a:t>seconds</a:t>
            </a:r>
            <a:endParaRPr lang="en-US" altLang="sk-SK" sz="1600"/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D68666AE-494D-4A0B-A2B9-3705D0025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057400"/>
            <a:ext cx="2209800" cy="914400"/>
          </a:xfrm>
          <a:prstGeom prst="rect">
            <a:avLst/>
          </a:prstGeom>
          <a:solidFill>
            <a:srgbClr val="00FF99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1600"/>
              <a:t>PRIMARY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1600"/>
              <a:t>HAEMOSTASIS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1600"/>
              <a:t>3 – 7 min.</a:t>
            </a:r>
            <a:endParaRPr lang="en-US" altLang="sk-SK" sz="1600"/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1C9CD598-DC2A-4BF5-8188-D0B289ED0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667000"/>
            <a:ext cx="2209800" cy="914400"/>
          </a:xfrm>
          <a:prstGeom prst="rect">
            <a:avLst/>
          </a:prstGeom>
          <a:solidFill>
            <a:srgbClr val="00FF99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1600"/>
              <a:t>COAGULATION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1600"/>
              <a:t>5 – 10 min.</a:t>
            </a:r>
            <a:endParaRPr lang="en-US" altLang="sk-SK" sz="1600"/>
          </a:p>
        </p:txBody>
      </p:sp>
      <p:sp>
        <p:nvSpPr>
          <p:cNvPr id="70663" name="Rectangle 7">
            <a:extLst>
              <a:ext uri="{FF2B5EF4-FFF2-40B4-BE49-F238E27FC236}">
                <a16:creationId xmlns:a16="http://schemas.microsoft.com/office/drawing/2014/main" id="{5643E104-8833-4A80-8999-4D8B44F9A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352800"/>
            <a:ext cx="2209800" cy="914400"/>
          </a:xfrm>
          <a:prstGeom prst="rect">
            <a:avLst/>
          </a:prstGeom>
          <a:solidFill>
            <a:srgbClr val="00FF99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1600"/>
              <a:t>FIBRINOLYSIS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1600"/>
              <a:t>2 – 3 days</a:t>
            </a:r>
            <a:endParaRPr lang="en-US" altLang="sk-SK" sz="1600"/>
          </a:p>
        </p:txBody>
      </p:sp>
      <p:sp>
        <p:nvSpPr>
          <p:cNvPr id="70664" name="Rectangle 8">
            <a:extLst>
              <a:ext uri="{FF2B5EF4-FFF2-40B4-BE49-F238E27FC236}">
                <a16:creationId xmlns:a16="http://schemas.microsoft.com/office/drawing/2014/main" id="{8A620F57-CD05-4E43-A88F-C2CFC1153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724400"/>
            <a:ext cx="498667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sk-SK" sz="24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400" dirty="0"/>
              <a:t>RESTORED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sk-SK" sz="2400" dirty="0"/>
              <a:t>INTEGRITY OF VESSEL WALL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cs-CZ" altLang="sk-SK" sz="2400" dirty="0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8B68C3-B7C0-473C-AD67-F8F117E7A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sk-SK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509C6-B444-4126-8573-8B82B4B7B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sk-SK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FB8FF-9ED5-4469-B209-52E5DDEFD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FE9A-8E1C-4FB8-BE60-88A16CA8C6BC}" type="slidenum">
              <a:rPr lang="en-US" altLang="sk-SK" smtClean="0"/>
              <a:pPr/>
              <a:t>7</a:t>
            </a:fld>
            <a:endParaRPr lang="en-US" altLang="sk-S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>
            <a:extLst>
              <a:ext uri="{FF2B5EF4-FFF2-40B4-BE49-F238E27FC236}">
                <a16:creationId xmlns:a16="http://schemas.microsoft.com/office/drawing/2014/main" id="{471A0571-F69C-4141-BA75-AA42A9C39A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799" y="1116878"/>
            <a:ext cx="9481457" cy="528392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sk-SK" sz="1800" dirty="0"/>
              <a:t>I		Fibrinogen </a:t>
            </a:r>
            <a:r>
              <a:rPr lang="cs-CZ" altLang="sk-SK" sz="1800" dirty="0">
                <a:latin typeface="Symbol" panose="05050102010706020507" pitchFamily="18" charset="2"/>
              </a:rPr>
              <a:t>Þ</a:t>
            </a:r>
            <a:r>
              <a:rPr lang="cs-CZ" altLang="sk-SK" sz="1800" dirty="0"/>
              <a:t> fibrin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sk-SK" sz="1800" dirty="0"/>
              <a:t>II 	Prothrombin </a:t>
            </a:r>
            <a:r>
              <a:rPr lang="cs-CZ" altLang="sk-SK" sz="1800" dirty="0">
                <a:latin typeface="Symbol" panose="05050102010706020507" pitchFamily="18" charset="2"/>
              </a:rPr>
              <a:t>Þ</a:t>
            </a:r>
            <a:r>
              <a:rPr lang="cs-CZ" altLang="sk-SK" sz="1800" dirty="0"/>
              <a:t> thrombin			vit K, enzyme</a:t>
            </a:r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cs-CZ" altLang="sk-SK" sz="1800" dirty="0"/>
              <a:t>III 	</a:t>
            </a:r>
            <a:r>
              <a:rPr lang="en-US" altLang="sk-SK" sz="1800" dirty="0"/>
              <a:t>Tissue factor (t</a:t>
            </a:r>
            <a:r>
              <a:rPr lang="cs-CZ" altLang="sk-SK" sz="1800" dirty="0" err="1"/>
              <a:t>hromboplastin</a:t>
            </a:r>
            <a:r>
              <a:rPr lang="en-US" altLang="sk-SK" sz="1800" dirty="0"/>
              <a:t>)</a:t>
            </a:r>
            <a:r>
              <a:rPr lang="sk-SK" altLang="sk-SK" sz="1800" dirty="0"/>
              <a:t>			</a:t>
            </a:r>
            <a:r>
              <a:rPr lang="sk-SK" altLang="sk-SK" sz="1800" dirty="0" err="1"/>
              <a:t>transmembrane</a:t>
            </a:r>
            <a:r>
              <a:rPr lang="sk-SK" altLang="sk-SK" sz="1800" dirty="0"/>
              <a:t> </a:t>
            </a:r>
            <a:r>
              <a:rPr lang="sk-SK" altLang="sk-SK" sz="1800" dirty="0" err="1"/>
              <a:t>protein</a:t>
            </a:r>
            <a:endParaRPr lang="cs-CZ" altLang="sk-SK" sz="1800" dirty="0"/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cs-CZ" altLang="sk-SK" sz="1800" dirty="0"/>
              <a:t>IV 	Ca</a:t>
            </a:r>
            <a:r>
              <a:rPr lang="cs-CZ" altLang="sk-SK" sz="1800" baseline="30000" dirty="0"/>
              <a:t>2</a:t>
            </a:r>
            <a:r>
              <a:rPr lang="en-US" altLang="sk-SK" sz="1800" baseline="30000" dirty="0"/>
              <a:t>+</a:t>
            </a:r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en-US" altLang="sk-SK" sz="1800" dirty="0"/>
              <a:t>V 	</a:t>
            </a:r>
            <a:r>
              <a:rPr lang="en-US" altLang="sk-SK" sz="1800" dirty="0" err="1"/>
              <a:t>Proacceler</a:t>
            </a:r>
            <a:r>
              <a:rPr lang="sk-SK" altLang="sk-SK" sz="1800" dirty="0"/>
              <a:t>in </a:t>
            </a:r>
            <a:r>
              <a:rPr lang="cs-CZ" altLang="sk-SK" sz="1800" dirty="0">
                <a:latin typeface="Symbol" panose="05050102010706020507" pitchFamily="18" charset="2"/>
              </a:rPr>
              <a:t>Þ</a:t>
            </a:r>
            <a:r>
              <a:rPr lang="sk-SK" altLang="sk-SK" sz="1800" dirty="0"/>
              <a:t> accelerin</a:t>
            </a:r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sk-SK" altLang="sk-SK" sz="1800" dirty="0"/>
              <a:t>VII 	Proconvertin </a:t>
            </a:r>
            <a:r>
              <a:rPr lang="cs-CZ" altLang="sk-SK" sz="1800" dirty="0">
                <a:latin typeface="Symbol" panose="05050102010706020507" pitchFamily="18" charset="2"/>
              </a:rPr>
              <a:t>Þ</a:t>
            </a:r>
            <a:r>
              <a:rPr lang="sk-SK" altLang="sk-SK" sz="1800" dirty="0"/>
              <a:t> convertin			</a:t>
            </a:r>
            <a:r>
              <a:rPr lang="sk-SK" altLang="sk-SK" sz="1800" dirty="0" err="1"/>
              <a:t>vit</a:t>
            </a:r>
            <a:r>
              <a:rPr lang="sk-SK" altLang="sk-SK" sz="1800" dirty="0"/>
              <a:t> K, </a:t>
            </a:r>
            <a:r>
              <a:rPr lang="sk-SK" altLang="sk-SK" sz="1800" dirty="0" err="1"/>
              <a:t>enzyme</a:t>
            </a:r>
            <a:endParaRPr lang="sk-SK" altLang="sk-SK" sz="1800" dirty="0"/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sk-SK" altLang="sk-SK" sz="1800" dirty="0"/>
              <a:t>VIII 	Antih</a:t>
            </a:r>
            <a:r>
              <a:rPr lang="en-US" altLang="sk-SK" sz="1800" dirty="0"/>
              <a:t>a</a:t>
            </a:r>
            <a:r>
              <a:rPr lang="sk-SK" altLang="sk-SK" sz="1800" dirty="0" err="1"/>
              <a:t>emophilic</a:t>
            </a:r>
            <a:r>
              <a:rPr lang="sk-SK" altLang="sk-SK" sz="1800" dirty="0"/>
              <a:t> </a:t>
            </a:r>
            <a:r>
              <a:rPr lang="sk-SK" altLang="sk-SK" sz="1800" dirty="0" err="1"/>
              <a:t>globulin</a:t>
            </a:r>
            <a:r>
              <a:rPr lang="sk-SK" altLang="sk-SK" sz="1800" dirty="0"/>
              <a:t>			</a:t>
            </a:r>
            <a:r>
              <a:rPr lang="sk-SK" altLang="sk-SK" sz="1800" dirty="0" err="1"/>
              <a:t>not</a:t>
            </a:r>
            <a:r>
              <a:rPr lang="sk-SK" altLang="sk-SK" sz="1800" dirty="0"/>
              <a:t> </a:t>
            </a:r>
            <a:r>
              <a:rPr lang="sk-SK" altLang="sk-SK" sz="1800" dirty="0" err="1"/>
              <a:t>enzyme</a:t>
            </a:r>
            <a:endParaRPr lang="sk-SK" altLang="sk-SK" sz="1800" dirty="0"/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sk-SK" altLang="sk-SK" sz="1800" dirty="0"/>
              <a:t>IX 	Christmas factor				</a:t>
            </a:r>
            <a:r>
              <a:rPr lang="sk-SK" altLang="sk-SK" sz="1800" dirty="0" err="1"/>
              <a:t>vit</a:t>
            </a:r>
            <a:r>
              <a:rPr lang="sk-SK" altLang="sk-SK" sz="1800" dirty="0"/>
              <a:t> K, </a:t>
            </a:r>
            <a:r>
              <a:rPr lang="sk-SK" altLang="sk-SK" sz="1800" dirty="0" err="1"/>
              <a:t>enzyme</a:t>
            </a:r>
            <a:endParaRPr lang="sk-SK" altLang="sk-SK" sz="1800" dirty="0"/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sk-SK" altLang="sk-SK" sz="1800" dirty="0"/>
              <a:t>X 	Stuart factor				</a:t>
            </a:r>
            <a:r>
              <a:rPr lang="en-US" altLang="sk-SK" sz="1800" dirty="0"/>
              <a:t>	</a:t>
            </a:r>
            <a:r>
              <a:rPr lang="sk-SK" altLang="sk-SK" sz="1800" dirty="0" err="1"/>
              <a:t>vit</a:t>
            </a:r>
            <a:r>
              <a:rPr lang="sk-SK" altLang="sk-SK" sz="1800" dirty="0"/>
              <a:t> K, </a:t>
            </a:r>
            <a:r>
              <a:rPr lang="sk-SK" altLang="sk-SK" sz="1800" dirty="0" err="1"/>
              <a:t>enzyme</a:t>
            </a:r>
            <a:endParaRPr lang="sk-SK" altLang="sk-SK" sz="1800" dirty="0"/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sk-SK" altLang="sk-SK" sz="1800" dirty="0"/>
              <a:t>XI 	Plasma thromboplastin antecedent (PTA)</a:t>
            </a:r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sk-SK" altLang="sk-SK" sz="1800" dirty="0"/>
              <a:t>XII 	Hageman factor </a:t>
            </a:r>
            <a:r>
              <a:rPr lang="en-US" altLang="sk-SK" sz="1800" dirty="0"/>
              <a:t>(???)</a:t>
            </a:r>
            <a:endParaRPr lang="sk-SK" altLang="sk-SK" sz="1800" dirty="0"/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sk-SK" altLang="sk-SK" sz="1800" dirty="0"/>
              <a:t>XIII 	Fibrin stabilising factor (FSF)</a:t>
            </a:r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sk-SK" altLang="sk-SK" sz="1800" dirty="0"/>
              <a:t>		Prekallikrein </a:t>
            </a:r>
            <a:r>
              <a:rPr lang="cs-CZ" altLang="sk-SK" sz="1800" dirty="0">
                <a:latin typeface="Symbol" panose="05050102010706020507" pitchFamily="18" charset="2"/>
              </a:rPr>
              <a:t>Þ</a:t>
            </a:r>
            <a:r>
              <a:rPr lang="sk-SK" altLang="sk-SK" sz="1800" dirty="0"/>
              <a:t> kallikrein</a:t>
            </a:r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sk-SK" altLang="sk-SK" sz="1800" dirty="0"/>
              <a:t>		von Willebrand factor</a:t>
            </a:r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sk-SK" altLang="sk-SK" sz="1800" dirty="0"/>
              <a:t>		High/low molecular weight kininogen (HMK, LMK)</a:t>
            </a:r>
            <a:endParaRPr lang="cs-CZ" altLang="sk-SK" sz="1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B0C809-7F52-433D-B803-645A472DB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139069-B8B4-4100-ADA8-A4E7BAF56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ED66B-E7EB-4B0B-8757-A72C745E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1026">
            <a:extLst>
              <a:ext uri="{FF2B5EF4-FFF2-40B4-BE49-F238E27FC236}">
                <a16:creationId xmlns:a16="http://schemas.microsoft.com/office/drawing/2014/main" id="{E6F53579-77DA-418A-93F3-128BD1774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8001000" cy="838200"/>
          </a:xfrm>
        </p:spPr>
        <p:txBody>
          <a:bodyPr/>
          <a:lstStyle/>
          <a:p>
            <a:pPr eaLnBrk="1" hangingPunct="1"/>
            <a:r>
              <a:rPr lang="cs-CZ" altLang="sk-SK" b="1" dirty="0"/>
              <a:t>Basic principle - proteolytic cascade</a:t>
            </a:r>
          </a:p>
        </p:txBody>
      </p:sp>
      <p:sp>
        <p:nvSpPr>
          <p:cNvPr id="12294" name="Rectangle 1027">
            <a:extLst>
              <a:ext uri="{FF2B5EF4-FFF2-40B4-BE49-F238E27FC236}">
                <a16:creationId xmlns:a16="http://schemas.microsoft.com/office/drawing/2014/main" id="{9F4879CF-26B7-4A76-97D1-2AE6BA77D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219200"/>
            <a:ext cx="7772400" cy="28956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cs-CZ" altLang="sk-SK" sz="2800" dirty="0" err="1"/>
              <a:t>Some</a:t>
            </a:r>
            <a:r>
              <a:rPr lang="cs-CZ" altLang="sk-SK" sz="2800" dirty="0"/>
              <a:t> </a:t>
            </a:r>
            <a:r>
              <a:rPr lang="cs-CZ" altLang="sk-SK" sz="2800" dirty="0" err="1"/>
              <a:t>factors</a:t>
            </a:r>
            <a:r>
              <a:rPr lang="cs-CZ" altLang="sk-SK" sz="2800" dirty="0"/>
              <a:t> belong to group of serine proteases (inactive zymogens)</a:t>
            </a:r>
          </a:p>
          <a:p>
            <a:pPr marL="0" indent="0" eaLnBrk="1" hangingPunct="1">
              <a:buNone/>
            </a:pPr>
            <a:r>
              <a:rPr lang="cs-CZ" altLang="sk-SK" sz="2800" dirty="0"/>
              <a:t>Activation cascade – amplification and possibility of regulation</a:t>
            </a:r>
          </a:p>
          <a:p>
            <a:pPr marL="0" indent="0" eaLnBrk="1" hangingPunct="1">
              <a:buNone/>
            </a:pPr>
            <a:r>
              <a:rPr lang="cs-CZ" altLang="sk-SK" sz="2800" dirty="0"/>
              <a:t>Example: transformation of prothrombin to  thrombin by activated factor X</a:t>
            </a:r>
          </a:p>
        </p:txBody>
      </p:sp>
      <p:sp>
        <p:nvSpPr>
          <p:cNvPr id="12295" name="AutoShape 1028">
            <a:extLst>
              <a:ext uri="{FF2B5EF4-FFF2-40B4-BE49-F238E27FC236}">
                <a16:creationId xmlns:a16="http://schemas.microsoft.com/office/drawing/2014/main" id="{536CEA48-642F-411A-8704-C7645A26FB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33601" y="4267201"/>
            <a:ext cx="2530475" cy="409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12296" name="AutoShape 1029">
            <a:extLst>
              <a:ext uri="{FF2B5EF4-FFF2-40B4-BE49-F238E27FC236}">
                <a16:creationId xmlns:a16="http://schemas.microsoft.com/office/drawing/2014/main" id="{2D3814B8-ED61-43C5-B6FB-F13251793E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1" y="4267201"/>
            <a:ext cx="2530475" cy="40957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12297" name="Text Box 1030">
            <a:extLst>
              <a:ext uri="{FF2B5EF4-FFF2-40B4-BE49-F238E27FC236}">
                <a16:creationId xmlns:a16="http://schemas.microsoft.com/office/drawing/2014/main" id="{11B061A1-7F46-4E7F-8EC8-D9CB8E448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876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sk-SK" sz="2400">
                <a:latin typeface="Times New Roman" panose="02020603050405020304" pitchFamily="18" charset="0"/>
              </a:rPr>
              <a:t>   S     S</a:t>
            </a:r>
          </a:p>
        </p:txBody>
      </p:sp>
      <p:sp>
        <p:nvSpPr>
          <p:cNvPr id="12298" name="Line 1031">
            <a:extLst>
              <a:ext uri="{FF2B5EF4-FFF2-40B4-BE49-F238E27FC236}">
                <a16:creationId xmlns:a16="http://schemas.microsoft.com/office/drawing/2014/main" id="{0DB46221-C69A-4B4C-86C5-57367C017D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5105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299" name="Line 1032">
            <a:extLst>
              <a:ext uri="{FF2B5EF4-FFF2-40B4-BE49-F238E27FC236}">
                <a16:creationId xmlns:a16="http://schemas.microsoft.com/office/drawing/2014/main" id="{51F376AB-02A9-44F9-A2A7-A933EEB024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5105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300" name="Line 1033">
            <a:extLst>
              <a:ext uri="{FF2B5EF4-FFF2-40B4-BE49-F238E27FC236}">
                <a16:creationId xmlns:a16="http://schemas.microsoft.com/office/drawing/2014/main" id="{AD0028D8-6378-475C-A296-952B86E273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105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301" name="Line 1034">
            <a:extLst>
              <a:ext uri="{FF2B5EF4-FFF2-40B4-BE49-F238E27FC236}">
                <a16:creationId xmlns:a16="http://schemas.microsoft.com/office/drawing/2014/main" id="{2611BE3A-5048-45FD-B25B-2936136827BA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448300" y="49149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302" name="Line 1035">
            <a:extLst>
              <a:ext uri="{FF2B5EF4-FFF2-40B4-BE49-F238E27FC236}">
                <a16:creationId xmlns:a16="http://schemas.microsoft.com/office/drawing/2014/main" id="{425D677D-0F26-4502-8C23-389CFF24EE1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00500" y="49149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66B16D-6113-4DA2-BD85-CE573B2A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0C2DD7-F33D-495B-8FDF-F0DCB5D96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koag21e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283F7-32FB-48C4-9943-86AEBFDF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_2SEEDS">
      <a:dk1>
        <a:srgbClr val="000000"/>
      </a:dk1>
      <a:lt1>
        <a:srgbClr val="FFFFFF"/>
      </a:lt1>
      <a:dk2>
        <a:srgbClr val="342441"/>
      </a:dk2>
      <a:lt2>
        <a:srgbClr val="E5E8E2"/>
      </a:lt2>
      <a:accent1>
        <a:srgbClr val="7D1AD5"/>
      </a:accent1>
      <a:accent2>
        <a:srgbClr val="4A36E8"/>
      </a:accent2>
      <a:accent3>
        <a:srgbClr val="DC29E7"/>
      </a:accent3>
      <a:accent4>
        <a:srgbClr val="D57717"/>
      </a:accent4>
      <a:accent5>
        <a:srgbClr val="B0A51F"/>
      </a:accent5>
      <a:accent6>
        <a:srgbClr val="7DB213"/>
      </a:accent6>
      <a:hlink>
        <a:srgbClr val="C24D49"/>
      </a:hlink>
      <a:folHlink>
        <a:srgbClr val="7F7F7F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3894</Words>
  <Application>Microsoft Office PowerPoint</Application>
  <PresentationFormat>Widescreen</PresentationFormat>
  <Paragraphs>747</Paragraphs>
  <Slides>69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69</vt:i4>
      </vt:variant>
    </vt:vector>
  </HeadingPairs>
  <TitlesOfParts>
    <vt:vector size="82" baseType="lpstr">
      <vt:lpstr>Arial</vt:lpstr>
      <vt:lpstr>Calibri</vt:lpstr>
      <vt:lpstr>Garamond</vt:lpstr>
      <vt:lpstr>Monotype Sorts</vt:lpstr>
      <vt:lpstr>Sagona Book</vt:lpstr>
      <vt:lpstr>Sagona ExtraLight</vt:lpstr>
      <vt:lpstr>Symbol</vt:lpstr>
      <vt:lpstr>Times New Roman</vt:lpstr>
      <vt:lpstr>Wingdings</vt:lpstr>
      <vt:lpstr>SavonVTI</vt:lpstr>
      <vt:lpstr>Slide</vt:lpstr>
      <vt:lpstr>dokument</vt:lpstr>
      <vt:lpstr>Document</vt:lpstr>
      <vt:lpstr>DisordErs of haemostasis</vt:lpstr>
      <vt:lpstr>Syllabus</vt:lpstr>
      <vt:lpstr>Disorders of haemostasis, general overview</vt:lpstr>
      <vt:lpstr>Disorders of haemostasis  I  repetition of physiology clot formation</vt:lpstr>
      <vt:lpstr>The system of haemostasis</vt:lpstr>
      <vt:lpstr>History</vt:lpstr>
      <vt:lpstr>PowerPoint Presentation</vt:lpstr>
      <vt:lpstr>PowerPoint Presentation</vt:lpstr>
      <vt:lpstr>Basic principle - proteolytic cascade</vt:lpstr>
      <vt:lpstr>Basic principle – proteolytic cascade</vt:lpstr>
      <vt:lpstr>Basic principle - proteolytic cascade</vt:lpstr>
      <vt:lpstr>The role of vitamin K</vt:lpstr>
      <vt:lpstr>The role of vitamin K</vt:lpstr>
      <vt:lpstr>The role of vitamin K (a coenzyme) Postsynthetic modification of certain coagulation (and also anticoagulant) factors</vt:lpstr>
      <vt:lpstr>New conception of coagulation</vt:lpstr>
      <vt:lpstr>Initiation of coagulation</vt:lpstr>
      <vt:lpstr>Tissue factor</vt:lpstr>
      <vt:lpstr>Amplification of coagulation I Activation of thrombocytes</vt:lpstr>
      <vt:lpstr>Amplification of coagulation II Internal amplification loop</vt:lpstr>
      <vt:lpstr>Amplification of coagulation III Activation of IX/VIII, formation of „tenase“</vt:lpstr>
      <vt:lpstr>Amplification of coagulation IV formation of prothrombinase</vt:lpstr>
      <vt:lpstr>Amplification &amp; termination</vt:lpstr>
      <vt:lpstr>Amplification &amp; termination</vt:lpstr>
      <vt:lpstr>Revision of „contact“ system</vt:lpstr>
      <vt:lpstr>Structure of fibrinogen</vt:lpstr>
      <vt:lpstr>Polymerisation of fibrinogen</vt:lpstr>
      <vt:lpstr>Stabilisation of fibrin and fibrinolysis</vt:lpstr>
      <vt:lpstr>Disorders of haemostasis  II  repetition of physiology the anticoagulant and fibrinolytic system</vt:lpstr>
      <vt:lpstr>Anticoagulant system</vt:lpstr>
      <vt:lpstr>The fibrinolytic – plasminogen system</vt:lpstr>
      <vt:lpstr>PowerPoint Presentation</vt:lpstr>
      <vt:lpstr>Disorders of haemostasis IiI  methods of investigation</vt:lpstr>
      <vt:lpstr>Diagnostics I</vt:lpstr>
      <vt:lpstr>Diagnostics II principle of coagulation tests</vt:lpstr>
      <vt:lpstr>Diagnostics III coagulation tests - examples</vt:lpstr>
      <vt:lpstr>Prothrombin and APTT assay</vt:lpstr>
      <vt:lpstr>Diagnostics IV - other assays</vt:lpstr>
      <vt:lpstr> CoaguChek XS  Home monitoring of PT </vt:lpstr>
      <vt:lpstr>PowerPoint Presentation</vt:lpstr>
      <vt:lpstr>Disorders of haemostasis IV  Haemorrhagic diatheses, coagulopathies</vt:lpstr>
      <vt:lpstr>Hereditary disorders of coagulation*</vt:lpstr>
      <vt:lpstr>Factor VIII concentration and symptoms</vt:lpstr>
      <vt:lpstr>The Queen and epidemiology today</vt:lpstr>
      <vt:lpstr>Treatment</vt:lpstr>
      <vt:lpstr>von Willebrand disease</vt:lpstr>
      <vt:lpstr>von Willebrand disease</vt:lpstr>
      <vt:lpstr>Acquired coagulopathies</vt:lpstr>
      <vt:lpstr>Disorders of haemostasis v  Haemorrhagic diatheses,  thrombocyte &amp; vessel wall disorders</vt:lpstr>
      <vt:lpstr>Thrombocytopenia &amp; thrombocytopathy</vt:lpstr>
      <vt:lpstr>Thrombocytopenia – three processes</vt:lpstr>
      <vt:lpstr>Thrombocytopathies</vt:lpstr>
      <vt:lpstr>Vascular purpura</vt:lpstr>
      <vt:lpstr>Hereditary disordes of vessel wall</vt:lpstr>
      <vt:lpstr>Disorders of haemostasis vi  disseminated intravascular coagulation</vt:lpstr>
      <vt:lpstr>Disseminated intravascular coagulation, DIC</vt:lpstr>
      <vt:lpstr>DIC - causes</vt:lpstr>
      <vt:lpstr>Pathogenesis of DIC</vt:lpstr>
      <vt:lpstr>PowerPoint Presentation</vt:lpstr>
      <vt:lpstr>Symptoms and forms</vt:lpstr>
      <vt:lpstr>An older case study</vt:lpstr>
      <vt:lpstr>Disorders of haemostasis viI  thrombophilia</vt:lpstr>
      <vt:lpstr>Incidence of venous thromboembolism (VTE)</vt:lpstr>
      <vt:lpstr>Thrombosis, thrombembolia, thrombophilia</vt:lpstr>
      <vt:lpstr>Trombophilia, complex disease</vt:lpstr>
      <vt:lpstr>Trombophilia, complex disease – prevalence of mutations and polymorphisms (heteroyzgotes)</vt:lpstr>
      <vt:lpstr>APC resistance (Activated Protein C) </vt:lpstr>
      <vt:lpstr>PowerPoint Presentation</vt:lpstr>
      <vt:lpstr>Our case study</vt:lpstr>
      <vt:lpstr>Bleeding and thrombosis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</dc:creator>
  <cp:lastModifiedBy>Oliver Racz</cp:lastModifiedBy>
  <cp:revision>79</cp:revision>
  <dcterms:created xsi:type="dcterms:W3CDTF">2020-06-28T07:48:02Z</dcterms:created>
  <dcterms:modified xsi:type="dcterms:W3CDTF">2024-02-28T17:25:52Z</dcterms:modified>
</cp:coreProperties>
</file>