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5"/>
  </p:notesMasterIdLst>
  <p:sldIdLst>
    <p:sldId id="397" r:id="rId5"/>
    <p:sldId id="398" r:id="rId6"/>
    <p:sldId id="273" r:id="rId7"/>
    <p:sldId id="286" r:id="rId8"/>
    <p:sldId id="258" r:id="rId9"/>
    <p:sldId id="276" r:id="rId10"/>
    <p:sldId id="282" r:id="rId11"/>
    <p:sldId id="287" r:id="rId12"/>
    <p:sldId id="436" r:id="rId13"/>
    <p:sldId id="393" r:id="rId14"/>
    <p:sldId id="400" r:id="rId15"/>
    <p:sldId id="399" r:id="rId16"/>
    <p:sldId id="395" r:id="rId17"/>
    <p:sldId id="266" r:id="rId18"/>
    <p:sldId id="272" r:id="rId19"/>
    <p:sldId id="285" r:id="rId20"/>
    <p:sldId id="261" r:id="rId21"/>
    <p:sldId id="262" r:id="rId22"/>
    <p:sldId id="263" r:id="rId23"/>
    <p:sldId id="279" r:id="rId24"/>
    <p:sldId id="277" r:id="rId25"/>
    <p:sldId id="278" r:id="rId26"/>
    <p:sldId id="433" r:id="rId27"/>
    <p:sldId id="434" r:id="rId28"/>
    <p:sldId id="309" r:id="rId29"/>
    <p:sldId id="288" r:id="rId30"/>
    <p:sldId id="274" r:id="rId31"/>
    <p:sldId id="265" r:id="rId32"/>
    <p:sldId id="275" r:id="rId33"/>
    <p:sldId id="297" r:id="rId34"/>
    <p:sldId id="260" r:id="rId35"/>
    <p:sldId id="409" r:id="rId36"/>
    <p:sldId id="347" r:id="rId37"/>
    <p:sldId id="299" r:id="rId38"/>
    <p:sldId id="300" r:id="rId39"/>
    <p:sldId id="349" r:id="rId40"/>
    <p:sldId id="301" r:id="rId41"/>
    <p:sldId id="410" r:id="rId42"/>
    <p:sldId id="437" r:id="rId43"/>
    <p:sldId id="303" r:id="rId44"/>
    <p:sldId id="304" r:id="rId45"/>
    <p:sldId id="267" r:id="rId46"/>
    <p:sldId id="411" r:id="rId47"/>
    <p:sldId id="352" r:id="rId48"/>
    <p:sldId id="308" r:id="rId49"/>
    <p:sldId id="412" r:id="rId50"/>
    <p:sldId id="264" r:id="rId51"/>
    <p:sldId id="293" r:id="rId52"/>
    <p:sldId id="294" r:id="rId53"/>
    <p:sldId id="295" r:id="rId54"/>
    <p:sldId id="375" r:id="rId55"/>
    <p:sldId id="311" r:id="rId56"/>
    <p:sldId id="312" r:id="rId57"/>
    <p:sldId id="314" r:id="rId58"/>
    <p:sldId id="315" r:id="rId59"/>
    <p:sldId id="316" r:id="rId60"/>
    <p:sldId id="329" r:id="rId61"/>
    <p:sldId id="330" r:id="rId62"/>
    <p:sldId id="402" r:id="rId63"/>
    <p:sldId id="331" r:id="rId64"/>
    <p:sldId id="332" r:id="rId65"/>
    <p:sldId id="333" r:id="rId66"/>
    <p:sldId id="413" r:id="rId67"/>
    <p:sldId id="336" r:id="rId68"/>
    <p:sldId id="337" r:id="rId69"/>
    <p:sldId id="338" r:id="rId70"/>
    <p:sldId id="414" r:id="rId71"/>
    <p:sldId id="340" r:id="rId72"/>
    <p:sldId id="341" r:id="rId73"/>
    <p:sldId id="418" r:id="rId74"/>
    <p:sldId id="343" r:id="rId75"/>
    <p:sldId id="318" r:id="rId76"/>
    <p:sldId id="377" r:id="rId77"/>
    <p:sldId id="344" r:id="rId78"/>
    <p:sldId id="306" r:id="rId79"/>
    <p:sldId id="419" r:id="rId80"/>
    <p:sldId id="403" r:id="rId81"/>
    <p:sldId id="406" r:id="rId82"/>
    <p:sldId id="408" r:id="rId83"/>
    <p:sldId id="423" r:id="rId84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ündérke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1006" autoAdjust="0"/>
  </p:normalViewPr>
  <p:slideViewPr>
    <p:cSldViewPr snapToGrid="0">
      <p:cViewPr varScale="1">
        <p:scale>
          <a:sx n="70" d="100"/>
          <a:sy n="70" d="100"/>
        </p:scale>
        <p:origin x="10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0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tableStyles" Target="tableStyles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1A16F-8761-4C20-B2AB-C0D1041B5BC2}" type="datetimeFigureOut">
              <a:rPr lang="sk-SK" smtClean="0"/>
              <a:t>14. 3. 2024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C6CA6-4182-47F4-85DA-7574E3A6FA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9464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obrazu snímky 1">
            <a:extLst>
              <a:ext uri="{FF2B5EF4-FFF2-40B4-BE49-F238E27FC236}">
                <a16:creationId xmlns:a16="http://schemas.microsoft.com/office/drawing/2014/main" id="{132A3482-3973-43F1-ABCC-2E19B9C396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Zástupný symbol poznámok 2">
            <a:extLst>
              <a:ext uri="{FF2B5EF4-FFF2-40B4-BE49-F238E27FC236}">
                <a16:creationId xmlns:a16="http://schemas.microsoft.com/office/drawing/2014/main" id="{2C653C7E-BE37-4C00-B476-B745B1AB8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/>
          </a:p>
        </p:txBody>
      </p:sp>
      <p:sp>
        <p:nvSpPr>
          <p:cNvPr id="8196" name="Zástupný symbol čísla snímky 3">
            <a:extLst>
              <a:ext uri="{FF2B5EF4-FFF2-40B4-BE49-F238E27FC236}">
                <a16:creationId xmlns:a16="http://schemas.microsoft.com/office/drawing/2014/main" id="{F78E2AD5-A027-4DD5-A7A0-FF5A65A3BE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4700" indent="-296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2213" indent="-238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0050" indent="-238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7888" indent="-238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5088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2288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9488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6688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99F975-199F-4A2A-86A4-D214CE777FD9}" type="slidenum">
              <a:rPr lang="cs-CZ" altLang="sk-SK">
                <a:latin typeface="Times New Roman" panose="02020603050405020304" pitchFamily="18" charset="0"/>
              </a:rPr>
              <a:pPr/>
              <a:t>26</a:t>
            </a:fld>
            <a:endParaRPr lang="cs-CZ" altLang="sk-SK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C6CA6-4182-47F4-85DA-7574E3A6FA90}" type="slidenum">
              <a:rPr lang="sk-SK" smtClean="0"/>
              <a:t>31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1326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FB1C534B-0E45-44F2-A512-137A230DA9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4700" indent="-296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2213" indent="-238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0050" indent="-238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7888" indent="-238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5088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2288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9488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6688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89B123-0E88-4626-B364-782E4A1F7C6E}" type="slidenum">
              <a:rPr lang="cs-CZ" altLang="sk-SK">
                <a:latin typeface="Times New Roman" panose="02020603050405020304" pitchFamily="18" charset="0"/>
              </a:rPr>
              <a:pPr/>
              <a:t>35</a:t>
            </a:fld>
            <a:endParaRPr lang="cs-CZ" altLang="sk-SK">
              <a:latin typeface="Times New Roman" panose="02020603050405020304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616F3B9E-1F75-4759-B385-028EABDBB6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5263" y="827088"/>
            <a:ext cx="7361238" cy="4141787"/>
          </a:xfrm>
          <a:solidFill>
            <a:srgbClr val="FFFFFF"/>
          </a:solidFill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0C587C58-37CC-4343-AA70-D2C8216118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9285" y="5244905"/>
            <a:ext cx="5114191" cy="49742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CC7ED828-53E1-DA4B-A403-2D1253C3F1F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2638" algn="l"/>
                <a:tab pos="1566863" algn="l"/>
                <a:tab pos="2351088" algn="l"/>
                <a:tab pos="3135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2638" algn="l"/>
                <a:tab pos="1566863" algn="l"/>
                <a:tab pos="2351088" algn="l"/>
                <a:tab pos="3135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2638" algn="l"/>
                <a:tab pos="1566863" algn="l"/>
                <a:tab pos="2351088" algn="l"/>
                <a:tab pos="3135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2638" algn="l"/>
                <a:tab pos="1566863" algn="l"/>
                <a:tab pos="2351088" algn="l"/>
                <a:tab pos="3135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2638" algn="l"/>
                <a:tab pos="1566863" algn="l"/>
                <a:tab pos="2351088" algn="l"/>
                <a:tab pos="3135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2638" algn="l"/>
                <a:tab pos="1566863" algn="l"/>
                <a:tab pos="2351088" algn="l"/>
                <a:tab pos="3135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2638" algn="l"/>
                <a:tab pos="1566863" algn="l"/>
                <a:tab pos="2351088" algn="l"/>
                <a:tab pos="3135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2638" algn="l"/>
                <a:tab pos="1566863" algn="l"/>
                <a:tab pos="2351088" algn="l"/>
                <a:tab pos="3135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2638" algn="l"/>
                <a:tab pos="1566863" algn="l"/>
                <a:tab pos="2351088" algn="l"/>
                <a:tab pos="3135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C418436-B23B-43FC-888A-043154BA7DA4}" type="slidenum">
              <a:rPr lang="cs-CZ" altLang="sk-SK" sz="1300" smtClean="0"/>
              <a:pPr>
                <a:spcBef>
                  <a:spcPct val="0"/>
                </a:spcBef>
              </a:pPr>
              <a:t>39</a:t>
            </a:fld>
            <a:endParaRPr lang="cs-CZ" altLang="sk-SK" sz="1300"/>
          </a:p>
        </p:txBody>
      </p:sp>
      <p:sp>
        <p:nvSpPr>
          <p:cNvPr id="43011" name="Rectangle 1">
            <a:extLst>
              <a:ext uri="{FF2B5EF4-FFF2-40B4-BE49-F238E27FC236}">
                <a16:creationId xmlns:a16="http://schemas.microsoft.com/office/drawing/2014/main" id="{A230E539-02CB-FC2D-3A9E-5CB7A4F44A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7963" y="815975"/>
            <a:ext cx="7237413" cy="40719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E80E67FA-D49C-BB83-28CA-9E9A8AC478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9084" y="5158923"/>
            <a:ext cx="5003012" cy="50005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FDE2DE7C-0942-4BE7-8D20-6F368528D2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4700" indent="-296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2213" indent="-238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0050" indent="-238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7888" indent="-238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5088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2288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9488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6688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49CEC5-A23B-4FE9-8302-1AE611BF5DE2}" type="slidenum">
              <a:rPr lang="cs-CZ" altLang="sk-SK">
                <a:latin typeface="Times New Roman" panose="02020603050405020304" pitchFamily="18" charset="0"/>
              </a:rPr>
              <a:pPr/>
              <a:t>48</a:t>
            </a:fld>
            <a:endParaRPr lang="cs-CZ" altLang="sk-SK">
              <a:latin typeface="Times New Roman" panose="02020603050405020304" pitchFamily="18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3F4D5043-66C9-4BBB-BE41-5291E01010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5263" y="827088"/>
            <a:ext cx="7361238" cy="4141787"/>
          </a:xfrm>
          <a:solidFill>
            <a:srgbClr val="FFFFFF"/>
          </a:solidFill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73C28028-372F-4DBE-A878-606B0D730D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9285" y="5244906"/>
            <a:ext cx="5114191" cy="50821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23A7B673-1ECA-4C15-8A45-30BC57B82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4700" indent="-296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2213" indent="-238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0050" indent="-238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7888" indent="-238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5088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2288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9488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6688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1D146E-FCE6-46FF-A123-615DBA6F9821}" type="slidenum">
              <a:rPr lang="cs-CZ" altLang="sk-SK">
                <a:latin typeface="Times New Roman" panose="02020603050405020304" pitchFamily="18" charset="0"/>
              </a:rPr>
              <a:pPr/>
              <a:t>49</a:t>
            </a:fld>
            <a:endParaRPr lang="cs-CZ" altLang="sk-SK">
              <a:latin typeface="Times New Roman" panose="02020603050405020304" pitchFamily="18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56989AD3-248A-43A6-805C-2F68850B82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5263" y="827088"/>
            <a:ext cx="7361238" cy="4141787"/>
          </a:xfrm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DF3E84BB-9B60-4815-9393-32010FD4A2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9285" y="5244906"/>
            <a:ext cx="5114191" cy="50821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49626A56-296B-456E-9388-82D43A3C3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4700" indent="-296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2213" indent="-238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0050" indent="-238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7888" indent="-238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5088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2288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9488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6688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3AA602-12D6-49B9-8C4D-6D459080B55E}" type="slidenum">
              <a:rPr lang="cs-CZ" altLang="sk-SK">
                <a:latin typeface="Times New Roman" panose="02020603050405020304" pitchFamily="18" charset="0"/>
              </a:rPr>
              <a:pPr/>
              <a:t>50</a:t>
            </a:fld>
            <a:endParaRPr lang="cs-CZ" altLang="sk-SK">
              <a:latin typeface="Times New Roman" panose="02020603050405020304" pitchFamily="18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5F94B65F-A7F6-46B9-932B-609E10098F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5263" y="827088"/>
            <a:ext cx="7361238" cy="4141787"/>
          </a:xfrm>
          <a:solidFill>
            <a:srgbClr val="FFFFFF"/>
          </a:solidFill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CE85EA12-404F-470E-972E-D030A13181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9285" y="5244906"/>
            <a:ext cx="5114191" cy="50821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k-SK" alt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7433-43A2-44D5-90C1-7B54B1D7A0B2}" type="datetime1">
              <a:rPr lang="sk-SK" smtClean="0"/>
              <a:t>14. 3. 2024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kvs24e1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ľ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abuľky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33900"/>
          </a:xfrm>
        </p:spPr>
        <p:txBody>
          <a:bodyPr/>
          <a:lstStyle/>
          <a:p>
            <a:pPr lvl="0"/>
            <a:endParaRPr lang="sk-SK" noProof="0"/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2DC68282-EA2A-4BD3-B251-0F1E3F70190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0FD393-7D70-4D92-8A45-08B739B9A201}" type="slidenum">
              <a:rPr lang="en-US" altLang="sk-SK"/>
              <a:pPr/>
              <a:t>‹#›</a:t>
            </a:fld>
            <a:endParaRPr lang="en-US" altLang="sk-SK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2648016D-86B5-4D78-A72D-1BCE17FF7366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611EF-D51A-4A4C-9E4E-1860C33C7740}" type="datetime1">
              <a:rPr lang="sk-SK" altLang="sk-SK" smtClean="0"/>
              <a:t>14. 3. 2024</a:t>
            </a:fld>
            <a:endParaRPr lang="en-US" altLang="sk-SK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83A263D1-C7F5-4559-AFBD-432B7ACB762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sk-SK"/>
              <a:t>kvs24e1</a:t>
            </a:r>
          </a:p>
        </p:txBody>
      </p:sp>
    </p:spTree>
    <p:extLst>
      <p:ext uri="{BB962C8B-B14F-4D97-AF65-F5344CB8AC3E}">
        <p14:creationId xmlns:p14="http://schemas.microsoft.com/office/powerpoint/2010/main" val="18227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obrázok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nline obrázka 3"/>
          <p:cNvSpPr>
            <a:spLocks noGrp="1"/>
          </p:cNvSpPr>
          <p:nvPr>
            <p:ph type="clipArt" sz="half" idx="2"/>
          </p:nvPr>
        </p:nvSpPr>
        <p:spPr>
          <a:xfrm>
            <a:off x="6197600" y="1600200"/>
            <a:ext cx="5384800" cy="4533900"/>
          </a:xfrm>
        </p:spPr>
        <p:txBody>
          <a:bodyPr/>
          <a:lstStyle/>
          <a:p>
            <a:pPr lvl="0"/>
            <a:endParaRPr lang="sk-SK" noProof="0"/>
          </a:p>
        </p:txBody>
      </p:sp>
      <p:sp>
        <p:nvSpPr>
          <p:cNvPr id="5" name="Rectangle 218">
            <a:extLst>
              <a:ext uri="{FF2B5EF4-FFF2-40B4-BE49-F238E27FC236}">
                <a16:creationId xmlns:a16="http://schemas.microsoft.com/office/drawing/2014/main" id="{BF8211C8-1245-4318-A5A9-B3162D23D02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E05E2-C415-4C66-AE62-93950539D424}" type="slidenum">
              <a:rPr lang="en-US" altLang="sk-SK"/>
              <a:pPr/>
              <a:t>‹#›</a:t>
            </a:fld>
            <a:endParaRPr lang="en-US" altLang="sk-SK"/>
          </a:p>
        </p:txBody>
      </p:sp>
      <p:sp>
        <p:nvSpPr>
          <p:cNvPr id="6" name="Rectangle 219">
            <a:extLst>
              <a:ext uri="{FF2B5EF4-FFF2-40B4-BE49-F238E27FC236}">
                <a16:creationId xmlns:a16="http://schemas.microsoft.com/office/drawing/2014/main" id="{ECEEAD96-8488-4931-8970-B94899C00DF6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196FA-58B5-4E18-9F55-FB942881FBC3}" type="datetime1">
              <a:rPr lang="sk-SK" altLang="sk-SK" smtClean="0"/>
              <a:t>14. 3. 2024</a:t>
            </a:fld>
            <a:endParaRPr lang="en-US" altLang="sk-SK"/>
          </a:p>
        </p:txBody>
      </p:sp>
      <p:sp>
        <p:nvSpPr>
          <p:cNvPr id="7" name="Rectangle 220">
            <a:extLst>
              <a:ext uri="{FF2B5EF4-FFF2-40B4-BE49-F238E27FC236}">
                <a16:creationId xmlns:a16="http://schemas.microsoft.com/office/drawing/2014/main" id="{D27CDB1E-FBCA-45B5-B595-906931E0B48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sk-SK"/>
              <a:t>kvs24e1</a:t>
            </a:r>
          </a:p>
        </p:txBody>
      </p:sp>
    </p:spTree>
    <p:extLst>
      <p:ext uri="{BB962C8B-B14F-4D97-AF65-F5344CB8AC3E}">
        <p14:creationId xmlns:p14="http://schemas.microsoft.com/office/powerpoint/2010/main" val="589730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9075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09600" y="3943350"/>
            <a:ext cx="10972800" cy="219075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218">
            <a:extLst>
              <a:ext uri="{FF2B5EF4-FFF2-40B4-BE49-F238E27FC236}">
                <a16:creationId xmlns:a16="http://schemas.microsoft.com/office/drawing/2014/main" id="{B14FBA88-8D78-401F-899C-ADE7840210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790213-16C6-4672-BFEA-2978B99B45B9}" type="slidenum">
              <a:rPr lang="en-US" altLang="sk-SK"/>
              <a:pPr/>
              <a:t>‹#›</a:t>
            </a:fld>
            <a:endParaRPr lang="en-US" altLang="sk-SK"/>
          </a:p>
        </p:txBody>
      </p:sp>
      <p:sp>
        <p:nvSpPr>
          <p:cNvPr id="6" name="Rectangle 219">
            <a:extLst>
              <a:ext uri="{FF2B5EF4-FFF2-40B4-BE49-F238E27FC236}">
                <a16:creationId xmlns:a16="http://schemas.microsoft.com/office/drawing/2014/main" id="{C2F68489-5E43-4405-9B55-7ED6CD2B05E4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C7EC1-EC87-402F-ACBD-BD4837411949}" type="datetime1">
              <a:rPr lang="sk-SK" altLang="sk-SK" smtClean="0"/>
              <a:t>14. 3. 2024</a:t>
            </a:fld>
            <a:endParaRPr lang="en-US" altLang="sk-SK"/>
          </a:p>
        </p:txBody>
      </p:sp>
      <p:sp>
        <p:nvSpPr>
          <p:cNvPr id="7" name="Rectangle 220">
            <a:extLst>
              <a:ext uri="{FF2B5EF4-FFF2-40B4-BE49-F238E27FC236}">
                <a16:creationId xmlns:a16="http://schemas.microsoft.com/office/drawing/2014/main" id="{60722174-38D4-4321-B80D-7C5BA46303D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sk-SK"/>
              <a:t>kvs24e1</a:t>
            </a:r>
          </a:p>
        </p:txBody>
      </p:sp>
    </p:spTree>
    <p:extLst>
      <p:ext uri="{BB962C8B-B14F-4D97-AF65-F5344CB8AC3E}">
        <p14:creationId xmlns:p14="http://schemas.microsoft.com/office/powerpoint/2010/main" val="2274919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9462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3" name="Rectangle 218">
            <a:extLst>
              <a:ext uri="{FF2B5EF4-FFF2-40B4-BE49-F238E27FC236}">
                <a16:creationId xmlns:a16="http://schemas.microsoft.com/office/drawing/2014/main" id="{1D5F9483-E4BA-4133-BFB4-10D7DA10260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E529C5-C259-4729-AF19-B3A56761B061}" type="slidenum">
              <a:rPr lang="en-US" altLang="sk-SK"/>
              <a:pPr/>
              <a:t>‹#›</a:t>
            </a:fld>
            <a:endParaRPr lang="en-US" altLang="sk-SK"/>
          </a:p>
        </p:txBody>
      </p:sp>
      <p:sp>
        <p:nvSpPr>
          <p:cNvPr id="4" name="Rectangle 219">
            <a:extLst>
              <a:ext uri="{FF2B5EF4-FFF2-40B4-BE49-F238E27FC236}">
                <a16:creationId xmlns:a16="http://schemas.microsoft.com/office/drawing/2014/main" id="{607F909C-E411-4989-9D81-17D22DEEA36D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62A78-0E15-4D5F-9E90-B95E6E6D9C09}" type="datetime1">
              <a:rPr lang="sk-SK" altLang="sk-SK" smtClean="0"/>
              <a:t>14. 3. 2024</a:t>
            </a:fld>
            <a:endParaRPr lang="en-US" altLang="sk-SK"/>
          </a:p>
        </p:txBody>
      </p:sp>
      <p:sp>
        <p:nvSpPr>
          <p:cNvPr id="5" name="Rectangle 220">
            <a:extLst>
              <a:ext uri="{FF2B5EF4-FFF2-40B4-BE49-F238E27FC236}">
                <a16:creationId xmlns:a16="http://schemas.microsoft.com/office/drawing/2014/main" id="{6D4AE2C1-5784-492B-9F07-4F19C702E67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sk-SK"/>
              <a:t>kvs24e1</a:t>
            </a:r>
          </a:p>
        </p:txBody>
      </p:sp>
    </p:spTree>
    <p:extLst>
      <p:ext uri="{BB962C8B-B14F-4D97-AF65-F5344CB8AC3E}">
        <p14:creationId xmlns:p14="http://schemas.microsoft.com/office/powerpoint/2010/main" val="382120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359C-3ECD-43D1-AC42-0B56F1FF389D}" type="datetime1">
              <a:rPr lang="sk-SK" smtClean="0"/>
              <a:t>14. 3. 2024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kvs24e1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2FC4-5621-4E96-B006-783FB080C7AA}" type="datetime1">
              <a:rPr lang="sk-SK" smtClean="0"/>
              <a:t>14. 3. 2024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kvs24e1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081D-17BD-4686-98DB-565218498AEB}" type="datetime1">
              <a:rPr lang="sk-SK" smtClean="0"/>
              <a:t>14. 3. 2024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kvs24e1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6D08-05F7-4DF9-AE89-2A6EE3C9CB83}" type="datetime1">
              <a:rPr lang="sk-SK" smtClean="0"/>
              <a:t>14. 3. 2024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kvs24e1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410B0-FAD3-41B4-A876-E80739DFBF1B}" type="datetime1">
              <a:rPr lang="sk-SK" smtClean="0"/>
              <a:t>14. 3. 2024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kvs24e1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324A-1DE7-4E2F-B57A-2E87913A7CC6}" type="datetime1">
              <a:rPr lang="sk-SK" smtClean="0"/>
              <a:t>14. 3. 2024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kvs24e1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7A82509E-30D8-4582-B4C7-3AEBC7B61C04}" type="datetime1">
              <a:rPr lang="sk-SK" smtClean="0"/>
              <a:t>14. 3. 2024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r>
              <a:rPr lang="en-US"/>
              <a:t>kvs24e1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2304-9572-442A-9A77-96EA94BA23D7}" type="datetime1">
              <a:rPr lang="sk-SK" smtClean="0"/>
              <a:t>14. 3. 2024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kvs24e1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581021B-B9D6-4387-BFF6-A18F218EED0F}" type="datetime1">
              <a:rPr lang="sk-SK" smtClean="0"/>
              <a:t>14. 3. 2024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kvs24e1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52FF1B8-145F-47AA-9F6F-7DA3201AA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A76B7A-D4D2-4378-93DA-3E4E9EDAE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9243" y="722539"/>
            <a:ext cx="6798608" cy="2346136"/>
          </a:xfrm>
        </p:spPr>
        <p:txBody>
          <a:bodyPr>
            <a:normAutofit/>
          </a:bodyPr>
          <a:lstStyle/>
          <a:p>
            <a:pPr algn="ctr"/>
            <a:r>
              <a:rPr lang="en-US" sz="4100" dirty="0"/>
              <a:t>PATHOLOGICAL PHYSIOLOGY OF CARDIOVASCULAR DISEASES</a:t>
            </a:r>
            <a:endParaRPr lang="sk-SK" sz="4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5A34E6-28BC-44BC-AB55-C8FCA22A3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9243" y="3263820"/>
            <a:ext cx="6798608" cy="140887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© Oliver R</a:t>
            </a:r>
            <a:r>
              <a:rPr lang="sk-SK" sz="2800" dirty="0">
                <a:solidFill>
                  <a:schemeClr val="tx1"/>
                </a:solidFill>
              </a:rPr>
              <a:t>á</a:t>
            </a:r>
            <a:r>
              <a:rPr lang="en-US" sz="2800" dirty="0" err="1">
                <a:solidFill>
                  <a:schemeClr val="tx1"/>
                </a:solidFill>
              </a:rPr>
              <a:t>cz</a:t>
            </a:r>
            <a:r>
              <a:rPr lang="sk-SK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eva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sedl</a:t>
            </a:r>
            <a:r>
              <a:rPr lang="sk-SK" sz="2800" dirty="0">
                <a:solidFill>
                  <a:schemeClr val="tx1"/>
                </a:solidFill>
              </a:rPr>
              <a:t>á</a:t>
            </a:r>
            <a:r>
              <a:rPr lang="en-US" sz="2800" dirty="0" err="1">
                <a:solidFill>
                  <a:schemeClr val="tx1"/>
                </a:solidFill>
              </a:rPr>
              <a:t>kov</a:t>
            </a:r>
            <a:r>
              <a:rPr lang="sk-SK" sz="2800" dirty="0">
                <a:solidFill>
                  <a:schemeClr val="tx1"/>
                </a:solidFill>
              </a:rPr>
              <a:t>á 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sk-SK" sz="2800" dirty="0">
              <a:solidFill>
                <a:schemeClr val="tx1"/>
              </a:solidFill>
            </a:endParaRPr>
          </a:p>
          <a:p>
            <a:pPr algn="ctr"/>
            <a:r>
              <a:rPr lang="sk-SK" sz="2800" dirty="0">
                <a:solidFill>
                  <a:schemeClr val="tx1"/>
                </a:solidFill>
              </a:rPr>
              <a:t>EVA LOVÁSOVÁ,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sk-SK" sz="2800" dirty="0">
                <a:solidFill>
                  <a:schemeClr val="tx1"/>
                </a:solidFill>
              </a:rPr>
              <a:t>peter dombrovský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2024</a:t>
            </a:r>
            <a:endParaRPr lang="sk-SK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FE8A8C-8C1F-40A1-8A45-9D05B0DD8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EE1EF8C3-8F8A-447D-A5FF-C12426825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511BAF-6DC3-420A-8603-96945C66A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pic>
        <p:nvPicPr>
          <p:cNvPr id="10" name="Graphic 9" descr="Health">
            <a:extLst>
              <a:ext uri="{FF2B5EF4-FFF2-40B4-BE49-F238E27FC236}">
                <a16:creationId xmlns:a16="http://schemas.microsoft.com/office/drawing/2014/main" id="{DB79151E-3FB5-4D86-83BF-72F05C4E4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700" y="2049354"/>
            <a:ext cx="3053422" cy="305342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0C274-AC21-4918-BF0F-6099DC15C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 descr="A blue and white logo with a blue background&#10;&#10;Description automatically generated">
            <a:extLst>
              <a:ext uri="{FF2B5EF4-FFF2-40B4-BE49-F238E27FC236}">
                <a16:creationId xmlns:a16="http://schemas.microsoft.com/office/drawing/2014/main" id="{7644F135-1629-AF94-BC1B-1C77AA2A9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896" y="4998305"/>
            <a:ext cx="3209107" cy="172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09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B9B93-B6F9-49C0-ACEF-BFD75F4E1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90226"/>
          </a:xfrm>
        </p:spPr>
        <p:txBody>
          <a:bodyPr/>
          <a:lstStyle/>
          <a:p>
            <a:pPr algn="ctr"/>
            <a:r>
              <a:rPr lang="en-US" dirty="0"/>
              <a:t>Attempt for a Universal (exact) definition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3AECB-9592-48E3-B650-272848088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486" y="1756064"/>
            <a:ext cx="11789228" cy="4762242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Current situation: symptoms and signs which are not objective, not enough sensitive and specific Late diagnosis</a:t>
            </a:r>
          </a:p>
          <a:p>
            <a:pPr marL="324000" lvl="1" indent="0">
              <a:spcBef>
                <a:spcPts val="0"/>
              </a:spcBef>
              <a:buNone/>
            </a:pPr>
            <a:r>
              <a:rPr lang="en-US" sz="2000" dirty="0" err="1"/>
              <a:t>Dyspnoe</a:t>
            </a:r>
            <a:r>
              <a:rPr lang="en-US" sz="2000" dirty="0"/>
              <a:t>, fatigue, rales, pulmonary crackles, oedema…)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An attempt to find a universal definition based on </a:t>
            </a:r>
            <a:r>
              <a:rPr lang="en-US" sz="2400" u="sng" dirty="0"/>
              <a:t>natriuretic peptide </a:t>
            </a:r>
            <a:r>
              <a:rPr lang="en-US" sz="2400" dirty="0"/>
              <a:t>levels (Cleland et al, 2021)</a:t>
            </a:r>
          </a:p>
          <a:p>
            <a:pPr marL="324000" lvl="1" indent="0">
              <a:spcBef>
                <a:spcPts val="0"/>
              </a:spcBef>
              <a:buNone/>
            </a:pPr>
            <a:r>
              <a:rPr lang="en-US" sz="2000" dirty="0"/>
              <a:t>Early elevation</a:t>
            </a:r>
          </a:p>
          <a:p>
            <a:pPr marL="324000" lvl="1" indent="0">
              <a:spcBef>
                <a:spcPts val="0"/>
              </a:spcBef>
              <a:buNone/>
            </a:pPr>
            <a:r>
              <a:rPr lang="en-US" sz="2000" dirty="0"/>
              <a:t>Secreted from dilated left atrium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Counterpoint (Pfeffer, </a:t>
            </a:r>
            <a:r>
              <a:rPr lang="en-US" sz="2400" dirty="0" err="1"/>
              <a:t>Teerlink</a:t>
            </a:r>
            <a:r>
              <a:rPr lang="en-US" sz="2400" dirty="0"/>
              <a:t>, 2021)</a:t>
            </a:r>
          </a:p>
          <a:p>
            <a:pPr marL="324000" lvl="1" indent="0">
              <a:spcBef>
                <a:spcPts val="0"/>
              </a:spcBef>
              <a:buNone/>
            </a:pPr>
            <a:r>
              <a:rPr lang="en-US" sz="2000" dirty="0"/>
              <a:t>Not yet ready for general </a:t>
            </a:r>
            <a:r>
              <a:rPr lang="en-US" sz="2000" dirty="0" err="1"/>
              <a:t>accep</a:t>
            </a:r>
            <a:r>
              <a:rPr lang="sk-SK" sz="2000" dirty="0"/>
              <a:t>t</a:t>
            </a:r>
            <a:r>
              <a:rPr lang="en-US" sz="2000" dirty="0" err="1"/>
              <a:t>ation</a:t>
            </a:r>
            <a:r>
              <a:rPr lang="en-US" sz="2000" dirty="0"/>
              <a:t> (NP measurements are routine, not for definition, but for assessment of HF)</a:t>
            </a:r>
          </a:p>
          <a:p>
            <a:pPr marL="324000" lvl="1" indent="0">
              <a:spcBef>
                <a:spcPts val="0"/>
              </a:spcBef>
              <a:buNone/>
            </a:pPr>
            <a:r>
              <a:rPr lang="en-US" sz="2000" dirty="0"/>
              <a:t>HF has many causes and forms (in contrast to CAD)</a:t>
            </a:r>
            <a:endParaRPr lang="sk-SK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60581-8477-4E8F-8BC6-35400F66B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CFD94B-A82A-4A7C-9F86-B3020C788C1A}"/>
              </a:ext>
            </a:extLst>
          </p:cNvPr>
          <p:cNvSpPr txBox="1"/>
          <p:nvPr/>
        </p:nvSpPr>
        <p:spPr>
          <a:xfrm>
            <a:off x="1059873" y="6518306"/>
            <a:ext cx="8863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/>
              <a:t>Bauersachs J</a:t>
            </a:r>
            <a:r>
              <a:rPr lang="en-US" i="1" dirty="0"/>
              <a:t>; Cleland et al; </a:t>
            </a:r>
            <a:r>
              <a:rPr lang="en-US" i="1" dirty="0" err="1"/>
              <a:t>Pferffer</a:t>
            </a:r>
            <a:r>
              <a:rPr lang="en-US" i="1" dirty="0"/>
              <a:t> &amp; </a:t>
            </a:r>
            <a:r>
              <a:rPr lang="en-US" i="1" dirty="0" err="1"/>
              <a:t>Teerlink</a:t>
            </a:r>
            <a:r>
              <a:rPr lang="en-US" i="1" dirty="0"/>
              <a:t> – European Heart J 2021, 42, 2331-2343</a:t>
            </a:r>
            <a:endParaRPr lang="sk-SK" i="1" dirty="0"/>
          </a:p>
        </p:txBody>
      </p:sp>
    </p:spTree>
    <p:extLst>
      <p:ext uri="{BB962C8B-B14F-4D97-AF65-F5344CB8AC3E}">
        <p14:creationId xmlns:p14="http://schemas.microsoft.com/office/powerpoint/2010/main" val="3303514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E57B6-371F-4F58-BAC3-9AD77590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 descr="Diagram&#10;&#10;Description automatically generated with low confidence">
            <a:extLst>
              <a:ext uri="{FF2B5EF4-FFF2-40B4-BE49-F238E27FC236}">
                <a16:creationId xmlns:a16="http://schemas.microsoft.com/office/drawing/2014/main" id="{5ED5DA2D-F1C3-4607-B786-BCAA36192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946" y="1796290"/>
            <a:ext cx="8821882" cy="39724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59577B-2767-4202-9551-F3DB3A172DB0}"/>
              </a:ext>
            </a:extLst>
          </p:cNvPr>
          <p:cNvSpPr txBox="1"/>
          <p:nvPr/>
        </p:nvSpPr>
        <p:spPr>
          <a:xfrm>
            <a:off x="1506681" y="5835236"/>
            <a:ext cx="8606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Comments: </a:t>
            </a:r>
          </a:p>
          <a:p>
            <a:r>
              <a:rPr lang="sk-SK" dirty="0"/>
              <a:t>In the body the circular part is responsible for the </a:t>
            </a:r>
            <a:r>
              <a:rPr lang="sk-SK" dirty="0" err="1"/>
              <a:t>effect</a:t>
            </a:r>
            <a:r>
              <a:rPr lang="sk-SK" dirty="0"/>
              <a:t> </a:t>
            </a:r>
            <a:r>
              <a:rPr lang="en-US" dirty="0"/>
              <a:t>as</a:t>
            </a:r>
            <a:r>
              <a:rPr lang="sk-SK" dirty="0"/>
              <a:t> </a:t>
            </a:r>
            <a:r>
              <a:rPr lang="sk-SK" dirty="0" err="1"/>
              <a:t>natriuretic</a:t>
            </a:r>
            <a:r>
              <a:rPr lang="en-US" dirty="0"/>
              <a:t> factor</a:t>
            </a:r>
            <a:endParaRPr lang="sk-SK" dirty="0"/>
          </a:p>
          <a:p>
            <a:r>
              <a:rPr lang="sk-SK" dirty="0"/>
              <a:t>In laboratory assay the </a:t>
            </a:r>
            <a:r>
              <a:rPr lang="sk-SK" dirty="0" err="1"/>
              <a:t>inactive</a:t>
            </a:r>
            <a:r>
              <a:rPr lang="sk-SK" dirty="0"/>
              <a:t> part</a:t>
            </a:r>
            <a:r>
              <a:rPr lang="en-US" dirty="0"/>
              <a:t> (NT-</a:t>
            </a:r>
            <a:r>
              <a:rPr lang="en-US" dirty="0" err="1"/>
              <a:t>proBNP</a:t>
            </a:r>
            <a:r>
              <a:rPr lang="en-US" dirty="0"/>
              <a:t>) </a:t>
            </a:r>
            <a:r>
              <a:rPr lang="sk-SK" dirty="0"/>
              <a:t>of the hormone is measured (stable)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CE08E1-5BFD-4641-9076-1771AFE54E7E}"/>
              </a:ext>
            </a:extLst>
          </p:cNvPr>
          <p:cNvSpPr/>
          <p:nvPr/>
        </p:nvSpPr>
        <p:spPr>
          <a:xfrm>
            <a:off x="5257799" y="2254827"/>
            <a:ext cx="1402773" cy="301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Enzyme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1A660E-1D72-4E71-93D4-4C0959EFDA28}"/>
              </a:ext>
            </a:extLst>
          </p:cNvPr>
          <p:cNvSpPr txBox="1">
            <a:spLocks/>
          </p:cNvSpPr>
          <p:nvPr/>
        </p:nvSpPr>
        <p:spPr>
          <a:xfrm>
            <a:off x="290945" y="498764"/>
            <a:ext cx="11481955" cy="1039091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natriuretic peptide</a:t>
            </a:r>
            <a:r>
              <a:rPr lang="sk-SK" dirty="0"/>
              <a:t> bnp, its precursor </a:t>
            </a:r>
            <a:r>
              <a:rPr lang="sk-SK" sz="2000" dirty="0"/>
              <a:t>pro</a:t>
            </a:r>
            <a:r>
              <a:rPr lang="sk-SK" dirty="0"/>
              <a:t>bnp </a:t>
            </a:r>
          </a:p>
          <a:p>
            <a:pPr algn="ctr"/>
            <a:r>
              <a:rPr lang="sk-SK" dirty="0"/>
              <a:t>and its amino terminal peptide</a:t>
            </a:r>
            <a:r>
              <a:rPr lang="en-US" dirty="0"/>
              <a:t>:</a:t>
            </a:r>
            <a:r>
              <a:rPr lang="sk-SK" dirty="0"/>
              <a:t> </a:t>
            </a:r>
            <a:r>
              <a:rPr lang="sk-SK" u="sng" dirty="0"/>
              <a:t>NT-</a:t>
            </a:r>
            <a:r>
              <a:rPr lang="sk-SK" sz="2800" u="sng" dirty="0"/>
              <a:t> </a:t>
            </a:r>
            <a:r>
              <a:rPr lang="sk-SK" sz="2000" u="sng" dirty="0"/>
              <a:t>pro</a:t>
            </a:r>
            <a:r>
              <a:rPr lang="sk-SK" u="sng" dirty="0"/>
              <a:t>bnp</a:t>
            </a:r>
          </a:p>
        </p:txBody>
      </p:sp>
    </p:spTree>
    <p:extLst>
      <p:ext uri="{BB962C8B-B14F-4D97-AF65-F5344CB8AC3E}">
        <p14:creationId xmlns:p14="http://schemas.microsoft.com/office/powerpoint/2010/main" val="132046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848F3-E20D-4C1E-8A93-D1EC75E1D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536" y="702156"/>
            <a:ext cx="10852272" cy="617489"/>
          </a:xfrm>
        </p:spPr>
        <p:txBody>
          <a:bodyPr anchor="t"/>
          <a:lstStyle/>
          <a:p>
            <a:pPr algn="ctr"/>
            <a:r>
              <a:rPr lang="en-US" dirty="0"/>
              <a:t>The natriuretic peptides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9B848-7A29-490E-9141-45EC82FBF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319645"/>
            <a:ext cx="11029615" cy="465570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1981 de Bold et al: Extracts from cardiac atria have natriuretic, diuretic and </a:t>
            </a:r>
            <a:r>
              <a:rPr lang="en-US" dirty="0" err="1"/>
              <a:t>vasodilatatory</a:t>
            </a:r>
            <a:r>
              <a:rPr lang="en-US" dirty="0"/>
              <a:t> effects</a:t>
            </a:r>
          </a:p>
          <a:p>
            <a:pPr marL="0" indent="0">
              <a:buNone/>
            </a:pPr>
            <a:r>
              <a:rPr lang="en-US" dirty="0"/>
              <a:t>End of </a:t>
            </a:r>
            <a:r>
              <a:rPr lang="en-US" dirty="0" err="1"/>
              <a:t>XX</a:t>
            </a:r>
            <a:r>
              <a:rPr lang="en-US" baseline="30000" dirty="0" err="1"/>
              <a:t>th</a:t>
            </a:r>
            <a:r>
              <a:rPr lang="en-US" dirty="0"/>
              <a:t> Century: Isolation and identification of 3 oligopeptides – </a:t>
            </a:r>
            <a:r>
              <a:rPr lang="en-US" b="1" dirty="0"/>
              <a:t>A (atrial</a:t>
            </a:r>
            <a:r>
              <a:rPr lang="sk-SK" b="1" dirty="0"/>
              <a:t>)</a:t>
            </a:r>
            <a:r>
              <a:rPr lang="en-US" b="1" dirty="0"/>
              <a:t>, B (brain</a:t>
            </a:r>
            <a:r>
              <a:rPr lang="sk-SK" b="1" dirty="0"/>
              <a:t>)</a:t>
            </a:r>
            <a:r>
              <a:rPr lang="en-US" b="1" dirty="0"/>
              <a:t> &amp; C natriuretic peptides,</a:t>
            </a:r>
          </a:p>
          <a:p>
            <a:pPr marL="0" indent="0">
              <a:buNone/>
            </a:pPr>
            <a:r>
              <a:rPr lang="en-US" dirty="0"/>
              <a:t>ANP 28 </a:t>
            </a:r>
            <a:r>
              <a:rPr lang="en-US" dirty="0" err="1"/>
              <a:t>aminoacids</a:t>
            </a:r>
            <a:r>
              <a:rPr lang="en-US" dirty="0"/>
              <a:t>. (BNP 32, CNP 22) and some similar compounds discovered later</a:t>
            </a:r>
          </a:p>
          <a:p>
            <a:pPr marL="0" indent="0">
              <a:buNone/>
            </a:pPr>
            <a:r>
              <a:rPr lang="en-US" b="1" dirty="0"/>
              <a:t>BNP is also synthetized in heart</a:t>
            </a:r>
            <a:r>
              <a:rPr lang="en-US" dirty="0"/>
              <a:t> – mostly in cardiomyocytes of </a:t>
            </a:r>
            <a:r>
              <a:rPr lang="sk-SK" dirty="0"/>
              <a:t>atria and </a:t>
            </a:r>
            <a:r>
              <a:rPr lang="en-US" dirty="0"/>
              <a:t>ventricles</a:t>
            </a:r>
            <a:r>
              <a:rPr lang="en-US" b="1" dirty="0"/>
              <a:t> </a:t>
            </a:r>
            <a:endParaRPr lang="sk-SK" b="1" dirty="0"/>
          </a:p>
          <a:p>
            <a:pPr marL="0" indent="0">
              <a:buNone/>
            </a:pPr>
            <a:r>
              <a:rPr lang="sk-SK" b="1" dirty="0"/>
              <a:t>Structure and function – see biochemistry </a:t>
            </a:r>
            <a:r>
              <a:rPr lang="en-US" b="1" dirty="0"/>
              <a:t>&amp; clinical chemistry</a:t>
            </a:r>
          </a:p>
          <a:p>
            <a:pPr marL="0" indent="0">
              <a:buNone/>
            </a:pPr>
            <a:r>
              <a:rPr lang="en-US" b="1" dirty="0"/>
              <a:t>Laboratory assay: The best marker of cardiac function is the NT-</a:t>
            </a:r>
            <a:r>
              <a:rPr lang="en-US" b="1" dirty="0" err="1"/>
              <a:t>proBNP</a:t>
            </a:r>
            <a:r>
              <a:rPr lang="en-US" b="1" dirty="0"/>
              <a:t>, which is the N-terminal part of the BNP prohormone (76 </a:t>
            </a:r>
            <a:r>
              <a:rPr lang="en-US" b="1" dirty="0" err="1"/>
              <a:t>aminoacids</a:t>
            </a:r>
            <a:r>
              <a:rPr lang="en-US" b="1" dirty="0"/>
              <a:t>). Is stable and a very good marker of cardiac dysfunction. Problem: Its normal reference range is age and sex dependent</a:t>
            </a: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						</a:t>
            </a:r>
            <a:r>
              <a:rPr lang="sk-SK" dirty="0"/>
              <a:t>												</a:t>
            </a:r>
            <a:r>
              <a:rPr lang="en-US" dirty="0"/>
              <a:t>Values in ng/L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						</a:t>
            </a:r>
            <a:r>
              <a:rPr lang="sk-SK" dirty="0"/>
              <a:t>												</a:t>
            </a:r>
            <a:r>
              <a:rPr lang="en-US" dirty="0"/>
              <a:t>The reference ranges,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						</a:t>
            </a:r>
            <a:r>
              <a:rPr lang="sk-SK" dirty="0"/>
              <a:t>												</a:t>
            </a:r>
            <a:r>
              <a:rPr lang="en-US" dirty="0"/>
              <a:t>thresholds are not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						</a:t>
            </a:r>
            <a:r>
              <a:rPr lang="sk-SK" dirty="0"/>
              <a:t>												</a:t>
            </a:r>
            <a:r>
              <a:rPr lang="en-US" dirty="0"/>
              <a:t>universally accepted</a:t>
            </a:r>
            <a:endParaRPr lang="sk-SK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E16ED-DD9E-487B-A2A7-87B8E90A7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3149AF-07BD-4BBA-9F5E-A0AC854D5067}"/>
              </a:ext>
            </a:extLst>
          </p:cNvPr>
          <p:cNvSpPr txBox="1"/>
          <p:nvPr/>
        </p:nvSpPr>
        <p:spPr>
          <a:xfrm>
            <a:off x="259770" y="4447307"/>
            <a:ext cx="2990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Lazúrová I: Hormóny kardiovaskulárneho systému 2002</a:t>
            </a:r>
          </a:p>
          <a:p>
            <a:r>
              <a:rPr lang="sk-SK" dirty="0"/>
              <a:t>Ďurovcová E et al: Klinická biochémia, 2020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4E95DA-0CDD-488A-8431-A926E86F606E}"/>
              </a:ext>
            </a:extLst>
          </p:cNvPr>
          <p:cNvSpPr/>
          <p:nvPr/>
        </p:nvSpPr>
        <p:spPr>
          <a:xfrm>
            <a:off x="9102437" y="4644735"/>
            <a:ext cx="2337954" cy="124872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66FD6E3-BC5D-4B73-8F33-FB0FE503FE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581737"/>
              </p:ext>
            </p:extLst>
          </p:nvPr>
        </p:nvGraphicFramePr>
        <p:xfrm>
          <a:off x="3607731" y="4434648"/>
          <a:ext cx="529936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192">
                  <a:extLst>
                    <a:ext uri="{9D8B030D-6E8A-4147-A177-3AD203B41FA5}">
                      <a16:colId xmlns:a16="http://schemas.microsoft.com/office/drawing/2014/main" val="3440421658"/>
                    </a:ext>
                  </a:extLst>
                </a:gridCol>
                <a:gridCol w="1766455">
                  <a:extLst>
                    <a:ext uri="{9D8B030D-6E8A-4147-A177-3AD203B41FA5}">
                      <a16:colId xmlns:a16="http://schemas.microsoft.com/office/drawing/2014/main" val="3540956466"/>
                    </a:ext>
                  </a:extLst>
                </a:gridCol>
                <a:gridCol w="1560717">
                  <a:extLst>
                    <a:ext uri="{9D8B030D-6E8A-4147-A177-3AD203B41FA5}">
                      <a16:colId xmlns:a16="http://schemas.microsoft.com/office/drawing/2014/main" val="10908375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AGE, years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MEN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WOMEN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059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 60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dirty="0"/>
                        <a:t>&gt; 75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 125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242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 – 69 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dirty="0"/>
                        <a:t>&gt; 125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 175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320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 – 80 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dirty="0"/>
                        <a:t>&gt; 175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 225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249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 80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 250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dirty="0"/>
                        <a:t>&gt; 250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003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748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2B717-4A20-436C-A003-5F6D322BC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17098"/>
            <a:ext cx="10911152" cy="565535"/>
          </a:xfrm>
        </p:spPr>
        <p:txBody>
          <a:bodyPr/>
          <a:lstStyle/>
          <a:p>
            <a:pPr algn="ctr"/>
            <a:r>
              <a:rPr lang="en-US" dirty="0"/>
              <a:t>Phases of </a:t>
            </a:r>
            <a:r>
              <a:rPr lang="en-US" dirty="0" err="1"/>
              <a:t>congeStion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A8CBC-653C-4AE5-9E52-A5F4666C1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267691"/>
            <a:ext cx="10911152" cy="5521348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sk-SK" sz="2000" dirty="0"/>
              <a:t>A. </a:t>
            </a:r>
            <a:r>
              <a:rPr lang="en-US" sz="1800" dirty="0"/>
              <a:t>PHYSIOLOGY</a:t>
            </a:r>
          </a:p>
          <a:p>
            <a:pPr marL="324000" lvl="1" indent="0">
              <a:buNone/>
            </a:pPr>
            <a:r>
              <a:rPr lang="en-US" sz="1600" dirty="0"/>
              <a:t>		</a:t>
            </a:r>
            <a:r>
              <a:rPr lang="en-US" sz="1900" dirty="0"/>
              <a:t>Plasma volume 3,0 L, Extracellular fluid (ECF) volume 11,0; left atrium normal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900" dirty="0"/>
              <a:t>B. </a:t>
            </a:r>
            <a:r>
              <a:rPr lang="en-US" sz="1800" dirty="0"/>
              <a:t>ISOLATED CONGESTION</a:t>
            </a:r>
          </a:p>
          <a:p>
            <a:pPr marL="0" indent="0">
              <a:buNone/>
            </a:pPr>
            <a:r>
              <a:rPr lang="en-US" sz="1800" dirty="0"/>
              <a:t>		Plasma volume </a:t>
            </a:r>
            <a:r>
              <a:rPr lang="en-US" sz="1800" u="sng" dirty="0"/>
              <a:t>3,6 L,</a:t>
            </a:r>
            <a:r>
              <a:rPr lang="en-US" sz="1800" dirty="0"/>
              <a:t> ECF 11,0 L; left atrium volume increased, wall stress</a:t>
            </a:r>
          </a:p>
          <a:p>
            <a:pPr marL="0" indent="0">
              <a:buNone/>
            </a:pPr>
            <a:r>
              <a:rPr lang="en-US" sz="1800" dirty="0"/>
              <a:t>		No clinical signs </a:t>
            </a:r>
          </a:p>
          <a:p>
            <a:pPr marL="0" indent="0">
              <a:buNone/>
            </a:pPr>
            <a:r>
              <a:rPr lang="sk-SK" sz="2200" dirty="0"/>
              <a:t>C. </a:t>
            </a:r>
            <a:r>
              <a:rPr lang="en-US" sz="1800" dirty="0"/>
              <a:t>SUBCLINICAL CONGESTION</a:t>
            </a:r>
          </a:p>
          <a:p>
            <a:pPr marL="0" indent="0">
              <a:buNone/>
            </a:pPr>
            <a:r>
              <a:rPr lang="en-US" sz="1800" dirty="0"/>
              <a:t>		Plasma volume 3,6 L, </a:t>
            </a:r>
            <a:r>
              <a:rPr lang="en-US" sz="1800" u="sng" dirty="0"/>
              <a:t>ECF 13,2 L</a:t>
            </a:r>
            <a:r>
              <a:rPr lang="en-US" sz="1800" dirty="0"/>
              <a:t>; left atrium volume increased, wall stress; </a:t>
            </a:r>
          </a:p>
          <a:p>
            <a:pPr marL="0" indent="0">
              <a:buNone/>
            </a:pPr>
            <a:r>
              <a:rPr lang="en-US" sz="1800" dirty="0"/>
              <a:t>		Decreased exercise capacity (nonspecific), </a:t>
            </a:r>
          </a:p>
          <a:p>
            <a:pPr marL="0" indent="0">
              <a:buNone/>
            </a:pPr>
            <a:r>
              <a:rPr lang="en-US" sz="1800" dirty="0"/>
              <a:t>		Radiological and ultrasonographic signs present</a:t>
            </a:r>
          </a:p>
          <a:p>
            <a:pPr marL="0" indent="0">
              <a:buNone/>
            </a:pPr>
            <a:r>
              <a:rPr lang="sk-SK" sz="2200" dirty="0"/>
              <a:t>D. </a:t>
            </a:r>
            <a:r>
              <a:rPr lang="en-US" sz="1800" dirty="0"/>
              <a:t>CIRCULATORY AND TISSUE CONGESTION, SYMPTOMS ON EXERCISE (NYHA II – I</a:t>
            </a:r>
            <a:r>
              <a:rPr lang="sk-SK" sz="1800" dirty="0"/>
              <a:t>II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r>
              <a:rPr lang="en-US" sz="1800" dirty="0"/>
              <a:t>		Plasma volume </a:t>
            </a:r>
            <a:r>
              <a:rPr lang="en-US" sz="1800" u="sng" dirty="0"/>
              <a:t>3,8 L, ECF 13,8 L</a:t>
            </a:r>
            <a:r>
              <a:rPr lang="en-US" sz="1800" dirty="0"/>
              <a:t>; left atrium volume increased, wall stress;</a:t>
            </a:r>
          </a:p>
          <a:p>
            <a:pPr marL="0" indent="0">
              <a:buNone/>
            </a:pPr>
            <a:r>
              <a:rPr lang="sk-SK" sz="2200" dirty="0"/>
              <a:t>E. </a:t>
            </a:r>
            <a:r>
              <a:rPr lang="en-US" sz="1800" dirty="0"/>
              <a:t>CIRCULATORY AND TISSUE CONGESTION, SYMPTOMS AT REST (NYHA IV)</a:t>
            </a:r>
          </a:p>
          <a:p>
            <a:pPr marL="0" indent="0">
              <a:buNone/>
            </a:pPr>
            <a:r>
              <a:rPr lang="en-US" sz="1800" dirty="0"/>
              <a:t>		Plasma volume </a:t>
            </a:r>
            <a:r>
              <a:rPr lang="en-US" sz="1800" b="1" u="sng" dirty="0"/>
              <a:t>4,0 L, ECF 18,0 L</a:t>
            </a:r>
            <a:r>
              <a:rPr lang="en-US" sz="1800" b="1" dirty="0"/>
              <a:t>;</a:t>
            </a:r>
            <a:r>
              <a:rPr lang="en-US" sz="1800" dirty="0"/>
              <a:t> left atrium volume increased, wall stress;</a:t>
            </a:r>
          </a:p>
          <a:p>
            <a:pPr marL="342900" indent="-342900">
              <a:buFont typeface="+mj-lt"/>
              <a:buAutoNum type="alphaUcPeriod" startAt="4"/>
            </a:pPr>
            <a:endParaRPr lang="en-US" sz="1800" dirty="0"/>
          </a:p>
          <a:p>
            <a:pPr marL="342900" indent="-342900">
              <a:buFont typeface="+mj-lt"/>
              <a:buAutoNum type="alphaUcPeriod" startAt="4"/>
            </a:pPr>
            <a:endParaRPr lang="en-US" dirty="0"/>
          </a:p>
          <a:p>
            <a:pPr marL="342900" indent="-342900">
              <a:buFont typeface="+mj-lt"/>
              <a:buAutoNum type="alphaUcPeriod" startAt="4"/>
            </a:pPr>
            <a:endParaRPr lang="en-US" dirty="0"/>
          </a:p>
          <a:p>
            <a:pPr marL="342900" indent="-342900">
              <a:buFont typeface="+mj-lt"/>
              <a:buAutoNum type="alphaUcPeriod" startAt="4"/>
            </a:pPr>
            <a:endParaRPr lang="en-US" dirty="0"/>
          </a:p>
          <a:p>
            <a:pPr marL="324000" lvl="1" indent="0">
              <a:buNone/>
            </a:pPr>
            <a:endParaRPr lang="en-US" dirty="0"/>
          </a:p>
          <a:p>
            <a:pPr marL="324000" lvl="1" indent="0">
              <a:buNone/>
            </a:pPr>
            <a:endParaRPr lang="en-US" dirty="0"/>
          </a:p>
          <a:p>
            <a:pPr marL="666900" lvl="1" indent="-342900">
              <a:buFont typeface="+mj-lt"/>
              <a:buAutoNum type="alphaUcPeriod"/>
            </a:pPr>
            <a:endParaRPr lang="sk-S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2AF4A-FA44-47C9-82FC-F104D236D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67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1">
            <a:extLst>
              <a:ext uri="{FF2B5EF4-FFF2-40B4-BE49-F238E27FC236}">
                <a16:creationId xmlns:a16="http://schemas.microsoft.com/office/drawing/2014/main" id="{4D5CF222-5B6C-43FF-877D-1BFB08BD8D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FE27E0-6B88-426F-999B-B36A3DAE1FBE}" type="slidenum">
              <a:rPr lang="en-US" altLang="sk-SK"/>
              <a:pPr/>
              <a:t>14</a:t>
            </a:fld>
            <a:endParaRPr lang="en-US" altLang="sk-SK"/>
          </a:p>
        </p:txBody>
      </p:sp>
      <p:pic>
        <p:nvPicPr>
          <p:cNvPr id="12293" name="Picture 2">
            <a:extLst>
              <a:ext uri="{FF2B5EF4-FFF2-40B4-BE49-F238E27FC236}">
                <a16:creationId xmlns:a16="http://schemas.microsoft.com/office/drawing/2014/main" id="{4263346C-6A20-450B-896B-F6DE962B7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234" y="712593"/>
            <a:ext cx="5708422" cy="584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Text Box 3">
            <a:extLst>
              <a:ext uri="{FF2B5EF4-FFF2-40B4-BE49-F238E27FC236}">
                <a16:creationId xmlns:a16="http://schemas.microsoft.com/office/drawing/2014/main" id="{84199A0D-2784-498B-A872-449379332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055" y="4330348"/>
            <a:ext cx="20574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sk-SK" altLang="sk-SK" sz="1800" dirty="0"/>
              <a:t>Young, Haas, Starling: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sk-SK" altLang="sk-SK" sz="1800" dirty="0"/>
              <a:t>American College of Cardiology,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sk-SK" altLang="sk-SK" sz="1800" dirty="0"/>
              <a:t>American Heart Association</a:t>
            </a:r>
            <a:endParaRPr lang="en-US" altLang="sk-SK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EFD07D-E533-4814-B40B-4A4C09FF4678}"/>
              </a:ext>
            </a:extLst>
          </p:cNvPr>
          <p:cNvSpPr txBox="1"/>
          <p:nvPr/>
        </p:nvSpPr>
        <p:spPr>
          <a:xfrm>
            <a:off x="914400" y="1201783"/>
            <a:ext cx="32744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 HEART FAILURE THERE ARE DISTURBANCES AT EACH LEVEL OF LIFE</a:t>
            </a:r>
          </a:p>
          <a:p>
            <a:r>
              <a:rPr lang="en-US" b="1" i="1" dirty="0"/>
              <a:t>MOLECULAR</a:t>
            </a:r>
          </a:p>
          <a:p>
            <a:r>
              <a:rPr lang="en-US" b="1" i="1" dirty="0"/>
              <a:t>SUBCELLULAR</a:t>
            </a:r>
          </a:p>
          <a:p>
            <a:r>
              <a:rPr lang="en-US" b="1" i="1" dirty="0"/>
              <a:t>CELLULAR</a:t>
            </a:r>
          </a:p>
          <a:p>
            <a:r>
              <a:rPr lang="en-US" b="1" i="1" dirty="0"/>
              <a:t>ORGAN</a:t>
            </a:r>
          </a:p>
          <a:p>
            <a:r>
              <a:rPr lang="en-US" b="1" i="1" dirty="0"/>
              <a:t>WHOLE BODY</a:t>
            </a:r>
            <a:endParaRPr lang="sk-SK" b="1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56331141-105C-4F76-90F8-FBCD2BD024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E1CD79-5C2F-413F-BE80-DB6BE38D7065}" type="slidenum">
              <a:rPr lang="en-US" altLang="sk-SK"/>
              <a:pPr/>
              <a:t>15</a:t>
            </a:fld>
            <a:endParaRPr lang="en-US" altLang="sk-SK"/>
          </a:p>
        </p:txBody>
      </p:sp>
      <p:sp>
        <p:nvSpPr>
          <p:cNvPr id="26626" name="Rectangle 1026">
            <a:extLst>
              <a:ext uri="{FF2B5EF4-FFF2-40B4-BE49-F238E27FC236}">
                <a16:creationId xmlns:a16="http://schemas.microsoft.com/office/drawing/2014/main" id="{3838967E-0958-4D08-AF24-334031838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2" y="379934"/>
            <a:ext cx="11029616" cy="1188720"/>
          </a:xfrm>
        </p:spPr>
        <p:txBody>
          <a:bodyPr/>
          <a:lstStyle/>
          <a:p>
            <a:pPr algn="ctr" eaLnBrk="1" hangingPunct="1">
              <a:defRPr/>
            </a:pPr>
            <a:r>
              <a:rPr lang="sk-SK" altLang="sk-SK" sz="3200" dirty="0"/>
              <a:t>etiology of heart failure</a:t>
            </a:r>
            <a:r>
              <a:rPr lang="en-US" altLang="sk-SK" sz="3200" dirty="0"/>
              <a:t> </a:t>
            </a:r>
            <a:br>
              <a:rPr lang="en-US" altLang="sk-SK" sz="3200" dirty="0"/>
            </a:br>
            <a:r>
              <a:rPr lang="en-US" altLang="sk-SK" dirty="0"/>
              <a:t>with reduced and </a:t>
            </a:r>
            <a:r>
              <a:rPr lang="en-US" altLang="sk-SK" dirty="0" err="1"/>
              <a:t>perserved</a:t>
            </a:r>
            <a:r>
              <a:rPr lang="en-US" altLang="sk-SK" dirty="0"/>
              <a:t> EF</a:t>
            </a:r>
          </a:p>
        </p:txBody>
      </p:sp>
      <p:sp>
        <p:nvSpPr>
          <p:cNvPr id="26627" name="Rectangle 1027">
            <a:extLst>
              <a:ext uri="{FF2B5EF4-FFF2-40B4-BE49-F238E27FC236}">
                <a16:creationId xmlns:a16="http://schemas.microsoft.com/office/drawing/2014/main" id="{8B42AB3A-DD5D-40D3-8C04-E34E4FA8A9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8011" y="1568654"/>
            <a:ext cx="11390811" cy="485526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sk-SK" sz="2000" b="1" dirty="0"/>
              <a:t>EF &lt; 40% = systolic</a:t>
            </a:r>
            <a:r>
              <a:rPr lang="sk-SK" altLang="sk-SK" sz="2000" b="1" dirty="0"/>
              <a:t>, „HFrEF</a:t>
            </a:r>
            <a:r>
              <a:rPr lang="sk-SK" altLang="sk-SK" sz="2000" dirty="0"/>
              <a:t>“ (reduced EF)</a:t>
            </a:r>
            <a:endParaRPr lang="en-US" altLang="sk-SK" sz="2000" dirty="0"/>
          </a:p>
          <a:p>
            <a:pPr marL="324000" lvl="1" indent="0" eaLnBrk="1" hangingPunct="1">
              <a:lnSpc>
                <a:spcPct val="90000"/>
              </a:lnSpc>
              <a:buNone/>
              <a:defRPr/>
            </a:pPr>
            <a:r>
              <a:rPr lang="sk-SK" altLang="sk-SK" sz="1800" dirty="0" err="1"/>
              <a:t>Coronary</a:t>
            </a:r>
            <a:r>
              <a:rPr lang="sk-SK" altLang="sk-SK" sz="1800" dirty="0"/>
              <a:t> </a:t>
            </a:r>
            <a:r>
              <a:rPr lang="sk-SK" altLang="sk-SK" sz="1800" dirty="0" err="1"/>
              <a:t>artery</a:t>
            </a:r>
            <a:r>
              <a:rPr lang="sk-SK" altLang="sk-SK" sz="1800" dirty="0"/>
              <a:t> </a:t>
            </a:r>
            <a:r>
              <a:rPr lang="sk-SK" altLang="sk-SK" sz="1800" dirty="0" err="1"/>
              <a:t>disease</a:t>
            </a:r>
            <a:r>
              <a:rPr lang="en-US" altLang="sk-SK" sz="1800" dirty="0"/>
              <a:t> (different forms)</a:t>
            </a:r>
            <a:endParaRPr lang="sk-SK" altLang="sk-SK" sz="1800" dirty="0"/>
          </a:p>
          <a:p>
            <a:pPr marL="324000" lvl="1" indent="0" eaLnBrk="1" hangingPunct="1">
              <a:lnSpc>
                <a:spcPct val="90000"/>
              </a:lnSpc>
              <a:buNone/>
              <a:defRPr/>
            </a:pPr>
            <a:r>
              <a:rPr lang="en-US" altLang="sk-SK" sz="1800" dirty="0"/>
              <a:t>Pressure overload (</a:t>
            </a:r>
            <a:r>
              <a:rPr lang="en-US" altLang="sk-SK" sz="1800" u="sng" dirty="0"/>
              <a:t>h</a:t>
            </a:r>
            <a:r>
              <a:rPr lang="sk-SK" altLang="sk-SK" sz="1800" u="sng" dirty="0" err="1"/>
              <a:t>ypertension</a:t>
            </a:r>
            <a:r>
              <a:rPr lang="en-US" altLang="sk-SK" sz="1800" dirty="0"/>
              <a:t>, obstructive </a:t>
            </a:r>
            <a:r>
              <a:rPr lang="en-US" altLang="sk-SK" sz="1800" dirty="0" err="1"/>
              <a:t>valvular</a:t>
            </a:r>
            <a:r>
              <a:rPr lang="en-US" altLang="sk-SK" sz="1800" dirty="0"/>
              <a:t> conditions)</a:t>
            </a:r>
          </a:p>
          <a:p>
            <a:pPr marL="324000" lvl="1" indent="0" eaLnBrk="1" hangingPunct="1">
              <a:lnSpc>
                <a:spcPct val="90000"/>
              </a:lnSpc>
              <a:buNone/>
              <a:defRPr/>
            </a:pPr>
            <a:r>
              <a:rPr lang="en-US" altLang="sk-SK" sz="1800" dirty="0"/>
              <a:t>Volume overload (</a:t>
            </a:r>
            <a:r>
              <a:rPr lang="en-US" altLang="sk-SK" sz="1800" dirty="0" err="1"/>
              <a:t>regurgitant</a:t>
            </a:r>
            <a:r>
              <a:rPr lang="en-US" altLang="sk-SK" sz="1800" dirty="0"/>
              <a:t> </a:t>
            </a:r>
            <a:r>
              <a:rPr lang="en-US" altLang="sk-SK" sz="1800" dirty="0" err="1"/>
              <a:t>valvular</a:t>
            </a:r>
            <a:r>
              <a:rPr lang="en-US" altLang="sk-SK" sz="1800" dirty="0"/>
              <a:t> diseases, congenital conditions with shunts, </a:t>
            </a:r>
            <a:r>
              <a:rPr lang="en-US" altLang="sk-SK" sz="1800" dirty="0" err="1"/>
              <a:t>extracardiac</a:t>
            </a:r>
            <a:r>
              <a:rPr lang="en-US" altLang="sk-SK" sz="1800" dirty="0"/>
              <a:t> shunts)</a:t>
            </a:r>
          </a:p>
          <a:p>
            <a:pPr marL="324000" lvl="1" indent="0" eaLnBrk="1" hangingPunct="1">
              <a:lnSpc>
                <a:spcPct val="90000"/>
              </a:lnSpc>
              <a:buNone/>
              <a:defRPr/>
            </a:pPr>
            <a:r>
              <a:rPr lang="en-US" altLang="sk-SK" sz="1800" dirty="0"/>
              <a:t>Dilated cardiomyopathies (genetic, metabolic, toxic, viral, m. Chagas)</a:t>
            </a:r>
            <a:endParaRPr lang="sk-SK" altLang="sk-SK" sz="1800" dirty="0"/>
          </a:p>
          <a:p>
            <a:pPr marL="324000" lvl="1" indent="0" eaLnBrk="1" hangingPunct="1">
              <a:lnSpc>
                <a:spcPct val="90000"/>
              </a:lnSpc>
              <a:buNone/>
              <a:defRPr/>
            </a:pPr>
            <a:r>
              <a:rPr lang="sk-SK" altLang="sk-SK" sz="1800" dirty="0"/>
              <a:t>Arrhytmias</a:t>
            </a:r>
            <a:r>
              <a:rPr lang="en-US" altLang="sk-SK" sz="1800" dirty="0"/>
              <a:t> (!)</a:t>
            </a:r>
          </a:p>
          <a:p>
            <a:pPr eaLnBrk="1" hangingPunct="1">
              <a:defRPr/>
            </a:pPr>
            <a:r>
              <a:rPr lang="en-US" altLang="sk-SK" sz="2000" b="1" dirty="0"/>
              <a:t>EF &gt; 40% = diastolic</a:t>
            </a:r>
            <a:r>
              <a:rPr lang="sk-SK" altLang="sk-SK" sz="2000" b="1" dirty="0"/>
              <a:t>, „HFpEF“ (</a:t>
            </a:r>
            <a:r>
              <a:rPr lang="sk-SK" altLang="sk-SK" sz="2000" dirty="0"/>
              <a:t>perserved EF</a:t>
            </a:r>
            <a:r>
              <a:rPr lang="sk-SK" altLang="sk-SK" sz="2000" b="1" dirty="0"/>
              <a:t>)</a:t>
            </a:r>
            <a:endParaRPr lang="en-US" altLang="sk-SK" sz="2000" b="1" dirty="0"/>
          </a:p>
          <a:p>
            <a:pPr marL="324000" lvl="1" indent="0" eaLnBrk="1" hangingPunct="1">
              <a:buNone/>
              <a:defRPr/>
            </a:pPr>
            <a:r>
              <a:rPr lang="en-US" altLang="sk-SK" sz="2000" dirty="0"/>
              <a:t>Hypertrophic cardiomyopathies (genetic)</a:t>
            </a:r>
            <a:endParaRPr lang="sk-SK" altLang="sk-SK" sz="2000" dirty="0"/>
          </a:p>
          <a:p>
            <a:pPr marL="324000" lvl="1" indent="0" eaLnBrk="1" hangingPunct="1">
              <a:buNone/>
              <a:defRPr/>
            </a:pPr>
            <a:r>
              <a:rPr lang="en-US" altLang="sk-SK" sz="2000" dirty="0"/>
              <a:t>Restrictive cardiomyopathies</a:t>
            </a:r>
          </a:p>
          <a:p>
            <a:pPr marL="324000" lvl="1" indent="0" eaLnBrk="1" hangingPunct="1">
              <a:buNone/>
              <a:defRPr/>
            </a:pPr>
            <a:r>
              <a:rPr lang="en-US" altLang="sk-SK" sz="2000" dirty="0"/>
              <a:t>Hypertension (hypertrophy)</a:t>
            </a:r>
          </a:p>
          <a:p>
            <a:pPr marL="0" indent="0" eaLnBrk="1" hangingPunct="1">
              <a:buNone/>
              <a:defRPr/>
            </a:pPr>
            <a:r>
              <a:rPr lang="en-US" altLang="sk-SK" sz="2000" b="1" dirty="0"/>
              <a:t>High output</a:t>
            </a:r>
          </a:p>
          <a:p>
            <a:pPr marL="324000" lvl="1" indent="0" eaLnBrk="1" hangingPunct="1">
              <a:buNone/>
              <a:defRPr/>
            </a:pPr>
            <a:r>
              <a:rPr lang="en-US" altLang="sk-SK" sz="2000" dirty="0"/>
              <a:t>Thyrotoxicosis</a:t>
            </a:r>
          </a:p>
          <a:p>
            <a:pPr marL="324000" lvl="1" indent="0" eaLnBrk="1" hangingPunct="1">
              <a:buNone/>
              <a:defRPr/>
            </a:pPr>
            <a:r>
              <a:rPr lang="en-US" altLang="sk-SK" sz="2000" dirty="0"/>
              <a:t>Beri-</a:t>
            </a:r>
            <a:r>
              <a:rPr lang="en-US" altLang="sk-SK" sz="2000" dirty="0" err="1"/>
              <a:t>beri</a:t>
            </a:r>
            <a:r>
              <a:rPr lang="en-US" altLang="sk-SK" sz="2000" dirty="0"/>
              <a:t>, anemia, A-V shunts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2">
            <a:extLst>
              <a:ext uri="{FF2B5EF4-FFF2-40B4-BE49-F238E27FC236}">
                <a16:creationId xmlns:a16="http://schemas.microsoft.com/office/drawing/2014/main" id="{BA40B0D0-6038-4185-AEA7-D3C3643015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52C763-131F-40F7-A3AE-9CF5263D373C}" type="slidenum">
              <a:rPr lang="en-US" altLang="sk-SK">
                <a:effectLst>
                  <a:outerShdw blurRad="38100" dist="38100" dir="2700000" algn="tl">
                    <a:srgbClr val="FFFFFF"/>
                  </a:outerShdw>
                </a:effectLst>
              </a:rPr>
              <a:pPr/>
              <a:t>16</a:t>
            </a:fld>
            <a:endParaRPr lang="en-US" altLang="sk-SK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9938" name="Rectangle 1026">
            <a:extLst>
              <a:ext uri="{FF2B5EF4-FFF2-40B4-BE49-F238E27FC236}">
                <a16:creationId xmlns:a16="http://schemas.microsoft.com/office/drawing/2014/main" id="{662EA5BF-0E20-4F9B-AC29-B485710FE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5894" y="406926"/>
            <a:ext cx="11029616" cy="98833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k-SK" altLang="sk-SK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etiology of heart failure</a:t>
            </a:r>
            <a:endParaRPr lang="cs-CZ" altLang="sk-SK" sz="3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390" name="Rectangle 1028">
            <a:extLst>
              <a:ext uri="{FF2B5EF4-FFF2-40B4-BE49-F238E27FC236}">
                <a16:creationId xmlns:a16="http://schemas.microsoft.com/office/drawing/2014/main" id="{B8E66709-AB8D-43A9-B040-DFF31CF11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71450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k-SK" altLang="sk-SK" sz="1800"/>
          </a:p>
        </p:txBody>
      </p:sp>
      <p:graphicFrame>
        <p:nvGraphicFramePr>
          <p:cNvPr id="16391" name="Object 1027">
            <a:extLst>
              <a:ext uri="{FF2B5EF4-FFF2-40B4-BE49-F238E27FC236}">
                <a16:creationId xmlns:a16="http://schemas.microsoft.com/office/drawing/2014/main" id="{4BDF578D-E7D1-402C-AFEC-ED1CBF336E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1600200"/>
          <a:ext cx="3429000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572000" imgH="3429000" progId="PowerPoint.Slide.8">
                  <p:embed/>
                </p:oleObj>
              </mc:Choice>
              <mc:Fallback>
                <p:oleObj r:id="rId3" imgW="4572000" imgH="3429000" progId="PowerPoint.Slide.8">
                  <p:embed/>
                  <p:pic>
                    <p:nvPicPr>
                      <p:cNvPr id="16391" name="Object 1027">
                        <a:extLst>
                          <a:ext uri="{FF2B5EF4-FFF2-40B4-BE49-F238E27FC236}">
                            <a16:creationId xmlns:a16="http://schemas.microsoft.com/office/drawing/2014/main" id="{4BDF578D-E7D1-402C-AFEC-ED1CBF336E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600200"/>
                        <a:ext cx="3429000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Rectangle 1030">
            <a:extLst>
              <a:ext uri="{FF2B5EF4-FFF2-40B4-BE49-F238E27FC236}">
                <a16:creationId xmlns:a16="http://schemas.microsoft.com/office/drawing/2014/main" id="{75E7B555-300D-4DD2-B0D8-8C979559E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71450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k-SK" altLang="sk-SK" sz="1800"/>
          </a:p>
        </p:txBody>
      </p:sp>
      <p:graphicFrame>
        <p:nvGraphicFramePr>
          <p:cNvPr id="16393" name="Object 1029">
            <a:extLst>
              <a:ext uri="{FF2B5EF4-FFF2-40B4-BE49-F238E27FC236}">
                <a16:creationId xmlns:a16="http://schemas.microsoft.com/office/drawing/2014/main" id="{E140F896-A016-4516-9D02-13D677F435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2200" y="3810000"/>
          <a:ext cx="33528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572000" imgH="3429000" progId="PowerPoint.Slide.8">
                  <p:embed/>
                </p:oleObj>
              </mc:Choice>
              <mc:Fallback>
                <p:oleObj r:id="rId5" imgW="4572000" imgH="3429000" progId="PowerPoint.Slide.8">
                  <p:embed/>
                  <p:pic>
                    <p:nvPicPr>
                      <p:cNvPr id="16393" name="Object 1029">
                        <a:extLst>
                          <a:ext uri="{FF2B5EF4-FFF2-40B4-BE49-F238E27FC236}">
                            <a16:creationId xmlns:a16="http://schemas.microsoft.com/office/drawing/2014/main" id="{E140F896-A016-4516-9D02-13D677F435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810000"/>
                        <a:ext cx="33528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WordArt 1031">
            <a:extLst>
              <a:ext uri="{FF2B5EF4-FFF2-40B4-BE49-F238E27FC236}">
                <a16:creationId xmlns:a16="http://schemas.microsoft.com/office/drawing/2014/main" id="{2489B668-D02C-40D6-A388-77963677AA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1600200"/>
            <a:ext cx="5867400" cy="396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Overlap</a:t>
            </a:r>
          </a:p>
          <a:p>
            <a:pPr algn="ctr"/>
            <a:r>
              <a:rPr lang="sk-SK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Combination</a:t>
            </a:r>
          </a:p>
          <a:p>
            <a:pPr algn="ctr"/>
            <a:r>
              <a:rPr lang="sk-SK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Genetic background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1">
            <a:extLst>
              <a:ext uri="{FF2B5EF4-FFF2-40B4-BE49-F238E27FC236}">
                <a16:creationId xmlns:a16="http://schemas.microsoft.com/office/drawing/2014/main" id="{CCB93690-5403-4517-9F24-16192F2B19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63175C-D8E4-4519-9A7E-E69501B93324}" type="slidenum">
              <a:rPr lang="en-US" altLang="sk-SK"/>
              <a:pPr/>
              <a:t>17</a:t>
            </a:fld>
            <a:endParaRPr lang="en-US" altLang="sk-SK"/>
          </a:p>
        </p:txBody>
      </p:sp>
      <p:pic>
        <p:nvPicPr>
          <p:cNvPr id="17413" name="Picture 4">
            <a:extLst>
              <a:ext uri="{FF2B5EF4-FFF2-40B4-BE49-F238E27FC236}">
                <a16:creationId xmlns:a16="http://schemas.microsoft.com/office/drawing/2014/main" id="{C5B1B5F3-66D8-4278-A8AF-1AA59A226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481014"/>
            <a:ext cx="5861050" cy="599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4" name="Text Box 5">
            <a:extLst>
              <a:ext uri="{FF2B5EF4-FFF2-40B4-BE49-F238E27FC236}">
                <a16:creationId xmlns:a16="http://schemas.microsoft.com/office/drawing/2014/main" id="{A0D6E429-D07F-45F1-85EF-76BDD9CAA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554" y="1660526"/>
            <a:ext cx="340658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1200"/>
              </a:spcBef>
              <a:buClrTx/>
              <a:buFontTx/>
              <a:buNone/>
            </a:pPr>
            <a:r>
              <a:rPr lang="sk-SK" altLang="sk-SK" sz="4000" dirty="0"/>
              <a:t>Pathogenesis</a:t>
            </a:r>
            <a:endParaRPr lang="en-US" altLang="sk-SK" sz="4000" dirty="0"/>
          </a:p>
          <a:p>
            <a:pPr algn="ctr">
              <a:spcBef>
                <a:spcPts val="1200"/>
              </a:spcBef>
              <a:buClrTx/>
              <a:buFontTx/>
              <a:buNone/>
            </a:pPr>
            <a:r>
              <a:rPr lang="en-US" altLang="sk-SK" sz="4000" dirty="0"/>
              <a:t>and symptoms</a:t>
            </a:r>
          </a:p>
          <a:p>
            <a:pPr algn="ctr">
              <a:spcBef>
                <a:spcPts val="1200"/>
              </a:spcBef>
              <a:buClrTx/>
              <a:buFontTx/>
              <a:buNone/>
            </a:pPr>
            <a:r>
              <a:rPr lang="sk-SK" altLang="sk-SK" sz="4000" dirty="0"/>
              <a:t> of HF</a:t>
            </a:r>
            <a:endParaRPr lang="en-US" altLang="sk-SK"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1">
            <a:extLst>
              <a:ext uri="{FF2B5EF4-FFF2-40B4-BE49-F238E27FC236}">
                <a16:creationId xmlns:a16="http://schemas.microsoft.com/office/drawing/2014/main" id="{01DB1B56-88C5-464B-B780-1C27DFF84A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6E1F3B-7F74-4278-86BA-331BAA2B6D1B}" type="slidenum">
              <a:rPr lang="en-US" altLang="sk-SK"/>
              <a:pPr/>
              <a:t>18</a:t>
            </a:fld>
            <a:endParaRPr lang="en-US" altLang="sk-SK"/>
          </a:p>
        </p:txBody>
      </p:sp>
      <p:pic>
        <p:nvPicPr>
          <p:cNvPr id="18437" name="Picture 4">
            <a:extLst>
              <a:ext uri="{FF2B5EF4-FFF2-40B4-BE49-F238E27FC236}">
                <a16:creationId xmlns:a16="http://schemas.microsoft.com/office/drawing/2014/main" id="{E52677BE-4CFF-4A72-A2F9-7E50C4C3B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755" y="328614"/>
            <a:ext cx="7377113" cy="614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6C1D60C4-4ED4-4E03-A3CC-3F1043286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554" y="1660526"/>
            <a:ext cx="340658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sk-SK" sz="4000" dirty="0"/>
              <a:t>Outcome of </a:t>
            </a:r>
            <a:r>
              <a:rPr lang="sk-SK" altLang="sk-SK" sz="4000" dirty="0"/>
              <a:t> HF</a:t>
            </a:r>
            <a:endParaRPr lang="en-US" altLang="sk-SK" sz="4000" dirty="0"/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sk-SK" sz="4000" dirty="0"/>
              <a:t>(worst case)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C08AFF66-6049-4467-9901-14DD22129E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56AC9D-B144-4F09-8AD1-456B5CB01D7D}" type="slidenum">
              <a:rPr lang="en-US" altLang="sk-SK"/>
              <a:pPr/>
              <a:t>19</a:t>
            </a:fld>
            <a:endParaRPr lang="en-US" altLang="sk-SK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53A90ED5-E1EF-44C9-A8E4-C1DBA319E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2" y="249309"/>
            <a:ext cx="11029616" cy="118872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k-SK" altLang="sk-SK" sz="3600" dirty="0"/>
              <a:t>Cellular </a:t>
            </a:r>
            <a:r>
              <a:rPr lang="sk-SK" altLang="sk-SK" sz="3600" dirty="0" err="1"/>
              <a:t>adaptation</a:t>
            </a:r>
            <a:r>
              <a:rPr lang="sk-SK" altLang="sk-SK" sz="3600" dirty="0"/>
              <a:t> </a:t>
            </a:r>
            <a:r>
              <a:rPr lang="en-US" altLang="sk-SK" sz="3600" dirty="0"/>
              <a:t>– </a:t>
            </a:r>
            <a:r>
              <a:rPr lang="sk-SK" altLang="sk-SK" sz="3600" dirty="0" err="1"/>
              <a:t>maladaptation</a:t>
            </a:r>
            <a:endParaRPr lang="en-US" altLang="sk-SK" sz="3600" dirty="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52C933C-076A-40BC-AF76-EB953A87F3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189" y="1889760"/>
            <a:ext cx="11288593" cy="4441371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k-SK" altLang="sk-SK" sz="2400" dirty="0"/>
              <a:t>Myocytes do not divide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k-SK" altLang="sk-SK" sz="2400" dirty="0"/>
              <a:t>Contractile proteins regenerate </a:t>
            </a:r>
            <a:r>
              <a:rPr lang="en-US" altLang="sk-SK" sz="2400" dirty="0"/>
              <a:t>(30 – 90 d)</a:t>
            </a:r>
          </a:p>
          <a:p>
            <a:pPr marL="324000" lvl="1" indent="0">
              <a:spcBef>
                <a:spcPts val="0"/>
              </a:spcBef>
              <a:buNone/>
              <a:defRPr/>
            </a:pPr>
            <a:r>
              <a:rPr lang="en-US" altLang="sk-SK" sz="2400" dirty="0"/>
              <a:t>Stimuli: GH, ATII, Noradrenalin</a:t>
            </a:r>
            <a:r>
              <a:rPr lang="sk-SK" altLang="sk-SK" sz="2400" dirty="0"/>
              <a:t>e</a:t>
            </a:r>
            <a:r>
              <a:rPr lang="en-US" altLang="sk-SK" sz="2400" dirty="0"/>
              <a:t>, TNF-</a:t>
            </a:r>
            <a:r>
              <a:rPr lang="en-US" altLang="sk-SK" sz="2400" dirty="0">
                <a:latin typeface="Symbol" panose="05050102010706020507" pitchFamily="18" charset="2"/>
              </a:rPr>
              <a:t>a</a:t>
            </a:r>
            <a:r>
              <a:rPr lang="en-US" altLang="sk-SK" sz="2400" dirty="0"/>
              <a:t>, </a:t>
            </a:r>
            <a:r>
              <a:rPr lang="en-US" altLang="sk-SK" sz="2400" dirty="0" err="1"/>
              <a:t>Interleu</a:t>
            </a:r>
            <a:r>
              <a:rPr lang="sk-SK" altLang="sk-SK" sz="2400" dirty="0"/>
              <a:t>k</a:t>
            </a:r>
            <a:r>
              <a:rPr lang="en-US" altLang="sk-SK" sz="2400" dirty="0"/>
              <a:t>ins, ADH, NO, ANP…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sk-SK" sz="2400" dirty="0"/>
              <a:t>Growth of cells – hypertrophy </a:t>
            </a:r>
          </a:p>
          <a:p>
            <a:pPr marL="324000" lvl="1" indent="0">
              <a:spcBef>
                <a:spcPts val="0"/>
              </a:spcBef>
              <a:buNone/>
              <a:defRPr/>
            </a:pPr>
            <a:r>
              <a:rPr lang="en-US" altLang="sk-SK" sz="2400" dirty="0"/>
              <a:t>not a normal </a:t>
            </a:r>
            <a:r>
              <a:rPr lang="sk-SK" altLang="sk-SK" sz="2400" dirty="0" err="1"/>
              <a:t>structure</a:t>
            </a:r>
            <a:r>
              <a:rPr lang="sk-SK" altLang="sk-SK" sz="2400" dirty="0"/>
              <a:t> </a:t>
            </a:r>
            <a:r>
              <a:rPr lang="en-US" altLang="sk-SK" sz="2400" dirty="0"/>
              <a:t>but </a:t>
            </a:r>
            <a:r>
              <a:rPr lang="sk-SK" altLang="sk-SK" sz="2400" dirty="0"/>
              <a:t>back to </a:t>
            </a:r>
            <a:r>
              <a:rPr lang="en-US" altLang="sk-SK" sz="2400" dirty="0"/>
              <a:t>fetal phenotype (not a full function)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sk-SK" sz="2400" dirty="0"/>
              <a:t>Alterations of contractile proteins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sk-SK" sz="2400" dirty="0"/>
              <a:t>Loss of myocytes through apoptosis/necrosis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sk-SK" sz="2400" dirty="0"/>
              <a:t>Beta-adrenergic </a:t>
            </a:r>
            <a:r>
              <a:rPr lang="en-US" altLang="sk-SK" sz="2400" dirty="0" err="1"/>
              <a:t>desensitation</a:t>
            </a:r>
            <a:endParaRPr lang="en-US" altLang="sk-SK" sz="24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sk-SK" sz="2400" dirty="0"/>
              <a:t>Reorganization of extracellular matrix – dissolution of the collagen weave and replacement by a matrix NOT supporting myocytes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52FF1B8-145F-47AA-9F6F-7DA3201AA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A76B7A-D4D2-4378-93DA-3E4E9EDAE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2" y="924792"/>
            <a:ext cx="10625288" cy="1325462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2800" dirty="0"/>
              <a:t>PATHOLOGICAL PHYSIOLOGY OF CARDIOVASCULAR DISEASES</a:t>
            </a:r>
            <a:br>
              <a:rPr lang="en-US" sz="2800" dirty="0"/>
            </a:br>
            <a:r>
              <a:rPr lang="en-US" sz="2800" dirty="0"/>
              <a:t>part 1</a:t>
            </a:r>
            <a:br>
              <a:rPr lang="sk-SK" sz="2800" dirty="0"/>
            </a:br>
            <a:br>
              <a:rPr lang="en-US" sz="2800" cap="none" dirty="0">
                <a:solidFill>
                  <a:schemeClr val="tx1"/>
                </a:solidFill>
              </a:rPr>
            </a:br>
            <a:endParaRPr lang="sk-SK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5A34E6-28BC-44BC-AB55-C8FCA22A3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6960" y="3354647"/>
            <a:ext cx="8351520" cy="2398959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sk-SK" sz="2800" b="1" dirty="0">
                <a:solidFill>
                  <a:schemeClr val="tx1"/>
                </a:solidFill>
              </a:rPr>
              <a:t>heart and circulatory failure</a:t>
            </a:r>
            <a:r>
              <a:rPr lang="en-US" sz="2800" b="1" dirty="0">
                <a:solidFill>
                  <a:schemeClr val="tx1"/>
                </a:solidFill>
              </a:rPr>
              <a:t>			 3 – 2</a:t>
            </a:r>
            <a:r>
              <a:rPr lang="hu-HU" sz="2800" b="1" dirty="0">
                <a:solidFill>
                  <a:schemeClr val="tx1"/>
                </a:solidFill>
              </a:rPr>
              <a:t>5</a:t>
            </a:r>
            <a:endParaRPr lang="en-US" sz="2800" b="1" dirty="0">
              <a:solidFill>
                <a:schemeClr val="tx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sk-SK" sz="2800" b="1" dirty="0">
                <a:solidFill>
                  <a:schemeClr val="tx1"/>
                </a:solidFill>
              </a:rPr>
              <a:t>Acquired valvular diseases</a:t>
            </a:r>
            <a:r>
              <a:rPr lang="en-US" sz="2800" b="1" dirty="0">
                <a:solidFill>
                  <a:schemeClr val="tx1"/>
                </a:solidFill>
              </a:rPr>
              <a:t>				2</a:t>
            </a:r>
            <a:r>
              <a:rPr lang="hu-HU" sz="2800" b="1" dirty="0">
                <a:solidFill>
                  <a:schemeClr val="tx1"/>
                </a:solidFill>
              </a:rPr>
              <a:t>6</a:t>
            </a:r>
            <a:r>
              <a:rPr lang="en-US" sz="2800" b="1" dirty="0">
                <a:solidFill>
                  <a:schemeClr val="tx1"/>
                </a:solidFill>
              </a:rPr>
              <a:t> – </a:t>
            </a:r>
            <a:r>
              <a:rPr lang="hu-HU" sz="2800" b="1" dirty="0">
                <a:solidFill>
                  <a:schemeClr val="tx1"/>
                </a:solidFill>
              </a:rPr>
              <a:t>51</a:t>
            </a:r>
            <a:r>
              <a:rPr lang="en-US" sz="2800" b="1" dirty="0">
                <a:solidFill>
                  <a:schemeClr val="tx1"/>
                </a:solidFill>
              </a:rPr>
              <a:t>  </a:t>
            </a:r>
            <a:endParaRPr lang="sk-SK" sz="2800" b="1" dirty="0">
              <a:solidFill>
                <a:schemeClr val="tx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sk-SK" sz="2800" b="1" dirty="0">
                <a:solidFill>
                  <a:schemeClr val="tx1"/>
                </a:solidFill>
              </a:rPr>
              <a:t>Congenital heart diseases</a:t>
            </a:r>
            <a:r>
              <a:rPr lang="en-US" sz="2800" b="1" dirty="0">
                <a:solidFill>
                  <a:schemeClr val="tx1"/>
                </a:solidFill>
              </a:rPr>
              <a:t>				5</a:t>
            </a:r>
            <a:r>
              <a:rPr lang="hu-HU" sz="2800" b="1" dirty="0">
                <a:solidFill>
                  <a:schemeClr val="tx1"/>
                </a:solidFill>
              </a:rPr>
              <a:t>2</a:t>
            </a:r>
            <a:r>
              <a:rPr lang="en-US" sz="2800" b="1" dirty="0">
                <a:solidFill>
                  <a:schemeClr val="tx1"/>
                </a:solidFill>
              </a:rPr>
              <a:t> – 8</a:t>
            </a:r>
            <a:r>
              <a:rPr lang="hu-HU" sz="2800" b="1" dirty="0">
                <a:solidFill>
                  <a:schemeClr val="tx1"/>
                </a:solidFill>
              </a:rPr>
              <a:t>0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endParaRPr lang="sk-SK" sz="2800" dirty="0">
              <a:solidFill>
                <a:schemeClr val="tx1"/>
              </a:solidFill>
            </a:endParaRPr>
          </a:p>
          <a:p>
            <a:endParaRPr lang="sk-SK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FE8A8C-8C1F-40A1-8A45-9D05B0DD8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EE1EF8C3-8F8A-447D-A5FF-C12426825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511BAF-6DC3-420A-8603-96945C66A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pic>
        <p:nvPicPr>
          <p:cNvPr id="10" name="Graphic 9" descr="Health">
            <a:extLst>
              <a:ext uri="{FF2B5EF4-FFF2-40B4-BE49-F238E27FC236}">
                <a16:creationId xmlns:a16="http://schemas.microsoft.com/office/drawing/2014/main" id="{DB79151E-3FB5-4D86-83BF-72F05C4E4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700" y="2049354"/>
            <a:ext cx="3053422" cy="305342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0C274-AC21-4918-BF0F-6099DC15C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73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092D4195-BEB5-4568-A0D0-D23486E29F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DACB68-9D9E-4848-9D51-CF5517E77F3F}" type="slidenum">
              <a:rPr lang="en-US" altLang="sk-SK"/>
              <a:pPr/>
              <a:t>20</a:t>
            </a:fld>
            <a:endParaRPr lang="en-US" altLang="sk-SK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0D7FD593-2B13-4A62-B84F-3D92E2155F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2" y="249309"/>
            <a:ext cx="11029616" cy="118872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k-SK" altLang="sk-SK" sz="3200" dirty="0"/>
              <a:t>Neurohumoral (mal)adaptation</a:t>
            </a:r>
            <a:endParaRPr lang="en-US" altLang="sk-SK" sz="3200" dirty="0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E3A3AA4-5C92-43DC-A731-A43B40F40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193" y="1837498"/>
            <a:ext cx="10539654" cy="4389129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  <a:defRPr/>
            </a:pPr>
            <a:r>
              <a:rPr lang="sk-SK" altLang="sk-SK" sz="2200" b="1" dirty="0"/>
              <a:t>Fixed reaction to decrease of cardiac output in shock </a:t>
            </a:r>
          </a:p>
          <a:p>
            <a:pPr marL="0" indent="0" eaLnBrk="1" hangingPunct="1">
              <a:buNone/>
              <a:defRPr/>
            </a:pPr>
            <a:r>
              <a:rPr lang="sk-SK" altLang="sk-SK" sz="2200" dirty="0"/>
              <a:t>Adrenergic stimulation (afferentation through baro</a:t>
            </a:r>
            <a:r>
              <a:rPr lang="en-US" altLang="sk-SK" sz="2200" dirty="0"/>
              <a:t> </a:t>
            </a:r>
            <a:r>
              <a:rPr lang="sk-SK" altLang="sk-SK" sz="2200" dirty="0"/>
              <a:t>&amp; chemoreceptors – CNS)</a:t>
            </a:r>
            <a:endParaRPr lang="en-US" altLang="sk-SK" sz="2200" dirty="0"/>
          </a:p>
          <a:p>
            <a:pPr marL="324000" lvl="1" indent="0">
              <a:buNone/>
              <a:defRPr/>
            </a:pPr>
            <a:r>
              <a:rPr lang="en-US" altLang="sk-SK" sz="2200" dirty="0"/>
              <a:t>Useful for short term, dangerous for long term (arrythmia)</a:t>
            </a:r>
            <a:endParaRPr lang="sk-SK" altLang="sk-SK" sz="2200" dirty="0"/>
          </a:p>
          <a:p>
            <a:pPr marL="0" indent="0" eaLnBrk="1" hangingPunct="1">
              <a:buNone/>
              <a:defRPr/>
            </a:pPr>
            <a:r>
              <a:rPr lang="sk-SK" altLang="sk-SK" sz="2200" dirty="0"/>
              <a:t>Renin – angiotensin – aldosteron system (RAAS) – renal &amp; local</a:t>
            </a:r>
            <a:endParaRPr lang="en-US" altLang="sk-SK" sz="2200" dirty="0"/>
          </a:p>
          <a:p>
            <a:pPr marL="324000" lvl="1" indent="0">
              <a:buNone/>
              <a:defRPr/>
            </a:pPr>
            <a:r>
              <a:rPr lang="en-US" altLang="sk-SK" sz="2200" dirty="0"/>
              <a:t>Maladaptation</a:t>
            </a:r>
            <a:endParaRPr lang="sk-SK" altLang="sk-SK" sz="2200" dirty="0"/>
          </a:p>
          <a:p>
            <a:pPr marL="0" indent="0" eaLnBrk="1" hangingPunct="1">
              <a:buNone/>
              <a:defRPr/>
            </a:pPr>
            <a:r>
              <a:rPr lang="sk-SK" altLang="sk-SK" sz="2200" dirty="0"/>
              <a:t>Erytropoetin</a:t>
            </a:r>
            <a:endParaRPr lang="en-US" altLang="sk-SK" sz="2200" dirty="0"/>
          </a:p>
          <a:p>
            <a:pPr marL="324000" lvl="1" indent="0">
              <a:buNone/>
              <a:defRPr/>
            </a:pPr>
            <a:r>
              <a:rPr lang="en-US" altLang="sk-SK" sz="2200" dirty="0"/>
              <a:t>See “Fallot tetralogy”</a:t>
            </a:r>
            <a:endParaRPr lang="sk-SK" altLang="sk-SK" sz="2200" dirty="0"/>
          </a:p>
          <a:p>
            <a:pPr marL="0" indent="0" eaLnBrk="1" hangingPunct="1">
              <a:buNone/>
              <a:defRPr/>
            </a:pPr>
            <a:r>
              <a:rPr lang="sk-SK" altLang="sk-SK" sz="2200" dirty="0"/>
              <a:t>Subclinical inflammation (TNF-alfa</a:t>
            </a:r>
            <a:r>
              <a:rPr lang="sk-SK" altLang="sk-SK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l-GR" altLang="sk-SK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1">
            <a:extLst>
              <a:ext uri="{FF2B5EF4-FFF2-40B4-BE49-F238E27FC236}">
                <a16:creationId xmlns:a16="http://schemas.microsoft.com/office/drawing/2014/main" id="{93C0083A-1674-4E2A-A333-7EE762C8FF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2DC016-A2EC-4D8C-ACE6-B73270BC7749}" type="slidenum">
              <a:rPr lang="en-US" altLang="sk-SK"/>
              <a:pPr/>
              <a:t>21</a:t>
            </a:fld>
            <a:endParaRPr lang="en-US" altLang="sk-SK"/>
          </a:p>
        </p:txBody>
      </p:sp>
      <p:pic>
        <p:nvPicPr>
          <p:cNvPr id="21509" name="Picture 2">
            <a:extLst>
              <a:ext uri="{FF2B5EF4-FFF2-40B4-BE49-F238E27FC236}">
                <a16:creationId xmlns:a16="http://schemas.microsoft.com/office/drawing/2014/main" id="{8CCA73B4-0AEB-4DB1-87AC-70FF99F0E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825" y="1037430"/>
            <a:ext cx="6781800" cy="54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A7E001-8761-4944-90C2-7564BCDDB1E4}"/>
              </a:ext>
            </a:extLst>
          </p:cNvPr>
          <p:cNvSpPr txBox="1"/>
          <p:nvPr/>
        </p:nvSpPr>
        <p:spPr>
          <a:xfrm>
            <a:off x="581190" y="1271451"/>
            <a:ext cx="27454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CONCENTRIC &amp; ECCENTRIC HYPERTROPHY,</a:t>
            </a:r>
          </a:p>
          <a:p>
            <a:endParaRPr lang="en-US" sz="2400" b="1" dirty="0"/>
          </a:p>
          <a:p>
            <a:r>
              <a:rPr lang="en-US" sz="2400" b="1" dirty="0"/>
              <a:t>DILATATION &amp; DECOMPESATION</a:t>
            </a:r>
            <a:endParaRPr lang="sk-SK" sz="24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1">
            <a:extLst>
              <a:ext uri="{FF2B5EF4-FFF2-40B4-BE49-F238E27FC236}">
                <a16:creationId xmlns:a16="http://schemas.microsoft.com/office/drawing/2014/main" id="{115481D7-A2E6-4418-80E5-A430297DE3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455E00-78F0-436D-8393-5A8D2E822001}" type="slidenum">
              <a:rPr lang="en-US" altLang="sk-SK"/>
              <a:pPr/>
              <a:t>22</a:t>
            </a:fld>
            <a:endParaRPr lang="en-US" altLang="sk-SK"/>
          </a:p>
        </p:txBody>
      </p:sp>
      <p:pic>
        <p:nvPicPr>
          <p:cNvPr id="23557" name="Picture 2">
            <a:extLst>
              <a:ext uri="{FF2B5EF4-FFF2-40B4-BE49-F238E27FC236}">
                <a16:creationId xmlns:a16="http://schemas.microsoft.com/office/drawing/2014/main" id="{A25A07C3-B6D7-4C8B-A6B2-0F030018E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6367">
            <a:off x="5690282" y="1807028"/>
            <a:ext cx="5953080" cy="346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1851A1-71AA-4CE0-B23C-FFF08D185E87}"/>
              </a:ext>
            </a:extLst>
          </p:cNvPr>
          <p:cNvSpPr txBox="1"/>
          <p:nvPr/>
        </p:nvSpPr>
        <p:spPr>
          <a:xfrm>
            <a:off x="426717" y="1280160"/>
            <a:ext cx="519443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u="sng" dirty="0"/>
              <a:t>RENIN</a:t>
            </a:r>
            <a:r>
              <a:rPr lang="en-US" dirty="0"/>
              <a:t> (ENZYME) SECRETED FROM KIDNEYS</a:t>
            </a:r>
          </a:p>
          <a:p>
            <a:r>
              <a:rPr lang="en-US" dirty="0"/>
              <a:t>IN HYPOXIA/HYPOPERFUSION.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dirty="0"/>
              <a:t>CONVERSION OF </a:t>
            </a:r>
            <a:r>
              <a:rPr lang="en-US" u="sng" dirty="0"/>
              <a:t>ANGIOTENSINOGEN</a:t>
            </a:r>
            <a:r>
              <a:rPr lang="en-US" dirty="0"/>
              <a:t> (P</a:t>
            </a:r>
            <a:r>
              <a:rPr lang="sk-SK" dirty="0"/>
              <a:t>EPTIDE</a:t>
            </a:r>
            <a:r>
              <a:rPr lang="en-US" dirty="0"/>
              <a:t>)</a:t>
            </a:r>
          </a:p>
          <a:p>
            <a:r>
              <a:rPr lang="en-US" dirty="0"/>
              <a:t>TO ANGIOTENSIN I (AT I; PEPTIDE, 10 AA).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dirty="0"/>
              <a:t>CONVERSION OF AT I BY ENZYME </a:t>
            </a:r>
            <a:r>
              <a:rPr lang="en-US" u="sng" dirty="0"/>
              <a:t>ANGIOTENSIN</a:t>
            </a:r>
          </a:p>
          <a:p>
            <a:r>
              <a:rPr lang="en-US" u="sng" dirty="0"/>
              <a:t>CONVERTING ENZYME</a:t>
            </a:r>
            <a:r>
              <a:rPr lang="en-US" dirty="0"/>
              <a:t> (ACE) FROM LUNGS. </a:t>
            </a:r>
          </a:p>
          <a:p>
            <a:r>
              <a:rPr lang="en-US" dirty="0"/>
              <a:t>TO ANGIOTENSIN II (AT II; PEPTIDE, 8 AA).</a:t>
            </a:r>
          </a:p>
          <a:p>
            <a:r>
              <a:rPr lang="en-US" dirty="0"/>
              <a:t>4. AT II IS A STRONG</a:t>
            </a:r>
          </a:p>
          <a:p>
            <a:r>
              <a:rPr lang="en-US" dirty="0"/>
              <a:t>VASOCONSTRICTOR</a:t>
            </a:r>
          </a:p>
          <a:p>
            <a:r>
              <a:rPr lang="en-US" dirty="0"/>
              <a:t>ACTIVATOR OF ALDOSTERONE:</a:t>
            </a:r>
          </a:p>
          <a:p>
            <a:pPr lvl="1"/>
            <a:r>
              <a:rPr lang="en-US" dirty="0"/>
              <a:t>SODIUM RETENTION IN KIDNEYS</a:t>
            </a:r>
          </a:p>
          <a:p>
            <a:pPr lvl="1"/>
            <a:r>
              <a:rPr lang="en-US" dirty="0"/>
              <a:t>COOPERATION WITH ANTIDIURETIC HORMONE.</a:t>
            </a:r>
          </a:p>
          <a:p>
            <a:r>
              <a:rPr lang="en-US" dirty="0"/>
              <a:t>5. FLUID RETENTION.</a:t>
            </a:r>
          </a:p>
          <a:p>
            <a:endParaRPr lang="en-US" dirty="0"/>
          </a:p>
          <a:p>
            <a:r>
              <a:rPr lang="en-US" b="1" dirty="0"/>
              <a:t>IMPORTANT IN SHOCK STATE</a:t>
            </a:r>
          </a:p>
          <a:p>
            <a:r>
              <a:rPr lang="en-US" b="1" dirty="0"/>
              <a:t>MALADAPTATION IN HEART FAILURE</a:t>
            </a:r>
          </a:p>
          <a:p>
            <a:r>
              <a:rPr lang="en-US" b="1" dirty="0"/>
              <a:t>NATRIURETIC PEPTIDES ARE ANTAGONISTS!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EF19C-2EF7-FC37-4678-8D5F21FDB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>
              <a:defRPr/>
            </a:pPr>
            <a:r>
              <a:rPr lang="sk-SK" i="1" dirty="0"/>
              <a:t>And </a:t>
            </a:r>
            <a:r>
              <a:rPr lang="sk-SK" i="1" dirty="0" err="1"/>
              <a:t>something</a:t>
            </a:r>
            <a:r>
              <a:rPr lang="sk-SK" i="1" dirty="0"/>
              <a:t> new and </a:t>
            </a:r>
            <a:r>
              <a:rPr lang="sk-SK" i="1" dirty="0" err="1"/>
              <a:t>interesting</a:t>
            </a:r>
            <a:br>
              <a:rPr lang="sk-SK" dirty="0"/>
            </a:br>
            <a:r>
              <a:rPr lang="sk-SK" dirty="0"/>
              <a:t>GE</a:t>
            </a:r>
            <a:r>
              <a:rPr lang="en-US" dirty="0" err="1"/>
              <a:t>netic</a:t>
            </a:r>
            <a:r>
              <a:rPr lang="en-US" dirty="0"/>
              <a:t> and functional insights into the fractal</a:t>
            </a:r>
            <a:r>
              <a:rPr lang="en-US" baseline="30000" dirty="0"/>
              <a:t>*</a:t>
            </a:r>
            <a:r>
              <a:rPr lang="en-US" dirty="0"/>
              <a:t> structure of the heart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ABC3E-4BFA-00F2-B275-38A54DF65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1595120"/>
            <a:ext cx="11029617" cy="357632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200" dirty="0"/>
              <a:t>The inner surface of the human heart are covered by a complex network of muscular</a:t>
            </a:r>
            <a:r>
              <a:rPr lang="hu-HU" sz="2200" dirty="0"/>
              <a:t> </a:t>
            </a:r>
            <a:r>
              <a:rPr lang="en-US" sz="2200" dirty="0"/>
              <a:t>strands that is thought to be a remnant of embryonic development</a:t>
            </a:r>
            <a:r>
              <a:rPr lang="hu-HU" sz="2200" dirty="0"/>
              <a:t>. </a:t>
            </a:r>
            <a:r>
              <a:rPr lang="en-US" sz="2200" dirty="0"/>
              <a:t>The function of</a:t>
            </a:r>
            <a:r>
              <a:rPr lang="sk-SK" sz="2200" dirty="0"/>
              <a:t> </a:t>
            </a:r>
            <a:r>
              <a:rPr lang="en-US" sz="2200" dirty="0"/>
              <a:t>these </a:t>
            </a:r>
            <a:r>
              <a:rPr lang="en-US" sz="2200" b="1" dirty="0"/>
              <a:t>trabeculae</a:t>
            </a:r>
            <a:r>
              <a:rPr lang="en-US" sz="2200" dirty="0"/>
              <a:t> in adults and their genetic architecture are unknown. </a:t>
            </a:r>
            <a:endParaRPr lang="sk-SK" sz="2200" dirty="0"/>
          </a:p>
          <a:p>
            <a:pPr marL="0" indent="0">
              <a:buNone/>
              <a:defRPr/>
            </a:pPr>
            <a:r>
              <a:rPr lang="hu-HU" sz="2200" dirty="0"/>
              <a:t>GWAS </a:t>
            </a:r>
            <a:r>
              <a:rPr lang="en-US" sz="2200" dirty="0"/>
              <a:t>to investigate image-derived phenotypes</a:t>
            </a:r>
            <a:r>
              <a:rPr lang="sk-SK" sz="2200" dirty="0"/>
              <a:t> </a:t>
            </a:r>
            <a:r>
              <a:rPr lang="en-US" sz="2200" dirty="0"/>
              <a:t>of trabeculae using the fractal analysis of trabecular morphology in 18,096 participants</a:t>
            </a:r>
            <a:r>
              <a:rPr lang="hu-HU" sz="2200" dirty="0"/>
              <a:t> </a:t>
            </a:r>
            <a:r>
              <a:rPr lang="en-US" sz="2200" dirty="0"/>
              <a:t>of the UK Biobank. </a:t>
            </a:r>
            <a:endParaRPr lang="sk-SK" sz="2200" dirty="0"/>
          </a:p>
          <a:p>
            <a:pPr marL="0" indent="0">
              <a:buNone/>
              <a:defRPr/>
            </a:pPr>
            <a:r>
              <a:rPr lang="en-US" sz="2200" dirty="0"/>
              <a:t>16 significant loci contain</a:t>
            </a:r>
            <a:r>
              <a:rPr lang="sk-SK" sz="2200" dirty="0"/>
              <a:t>ing</a:t>
            </a:r>
            <a:r>
              <a:rPr lang="en-US" sz="2200" dirty="0"/>
              <a:t> genes associated with</a:t>
            </a:r>
            <a:r>
              <a:rPr lang="hu-HU" sz="2200" dirty="0"/>
              <a:t> </a:t>
            </a:r>
            <a:r>
              <a:rPr lang="en-US" sz="2200" dirty="0" err="1"/>
              <a:t>haemodynamic</a:t>
            </a:r>
            <a:r>
              <a:rPr lang="en-US" sz="2200" dirty="0"/>
              <a:t> phenotypes and regulation of cytoskeletal arborization were found.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570CB-CEAD-4311-35CE-F4708D7126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F41176-73AA-42A3-8FCD-F6439D9D7802}" type="slidenum">
              <a:rPr lang="en-US" altLang="sk-SK" smtClean="0"/>
              <a:pPr>
                <a:defRPr/>
              </a:pPr>
              <a:t>23</a:t>
            </a:fld>
            <a:endParaRPr lang="en-US" altLang="sk-S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5BC268-440B-013B-D183-5FE348699EF1}"/>
              </a:ext>
            </a:extLst>
          </p:cNvPr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sk-SK"/>
              <a:t>2021/2/21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5D627-3760-1D7B-428C-212240C9A6A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sk-SK"/>
              <a:t>kvs2101s</a:t>
            </a:r>
          </a:p>
        </p:txBody>
      </p:sp>
      <p:sp>
        <p:nvSpPr>
          <p:cNvPr id="26631" name="TextBox 6">
            <a:extLst>
              <a:ext uri="{FF2B5EF4-FFF2-40B4-BE49-F238E27FC236}">
                <a16:creationId xmlns:a16="http://schemas.microsoft.com/office/drawing/2014/main" id="{7B03E888-D1FE-4517-B583-C1A142529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120" y="5618480"/>
            <a:ext cx="10312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k-SK" dirty="0"/>
              <a:t>*</a:t>
            </a:r>
            <a:r>
              <a:rPr lang="sk-SK" altLang="sk-SK" dirty="0"/>
              <a:t>F</a:t>
            </a:r>
            <a:r>
              <a:rPr lang="en-US" altLang="sk-SK" dirty="0" err="1"/>
              <a:t>ractals</a:t>
            </a:r>
            <a:r>
              <a:rPr lang="en-US" altLang="sk-SK" dirty="0"/>
              <a:t> </a:t>
            </a:r>
            <a:r>
              <a:rPr lang="sk-SK" altLang="sk-SK" dirty="0"/>
              <a:t>are </a:t>
            </a:r>
            <a:r>
              <a:rPr lang="sk-SK" altLang="sk-SK" dirty="0" err="1"/>
              <a:t>structures</a:t>
            </a:r>
            <a:r>
              <a:rPr lang="sk-SK" altLang="sk-SK" dirty="0"/>
              <a:t> </a:t>
            </a:r>
            <a:r>
              <a:rPr lang="en-US" altLang="sk-SK" dirty="0"/>
              <a:t>appear</a:t>
            </a:r>
            <a:r>
              <a:rPr lang="sk-SK" altLang="sk-SK" dirty="0" err="1"/>
              <a:t>ing</a:t>
            </a:r>
            <a:r>
              <a:rPr lang="en-US" altLang="sk-SK" dirty="0"/>
              <a:t> the same at different scales</a:t>
            </a:r>
            <a:r>
              <a:rPr lang="sk-SK" altLang="sk-SK" dirty="0"/>
              <a:t>. </a:t>
            </a:r>
            <a:r>
              <a:rPr lang="en-US" altLang="sk-SK" dirty="0"/>
              <a:t>Fractals exhibit similar patterns at increasingly smaller scales, a property called self-similarity</a:t>
            </a:r>
            <a:r>
              <a:rPr lang="sk-SK" altLang="sk-SK" dirty="0"/>
              <a:t>.</a:t>
            </a:r>
            <a:r>
              <a:rPr lang="en-US" altLang="sk-SK" dirty="0"/>
              <a:t> </a:t>
            </a:r>
          </a:p>
          <a:p>
            <a:r>
              <a:rPr lang="en-US" altLang="sk-SK" dirty="0"/>
              <a:t>Examples: </a:t>
            </a:r>
            <a:r>
              <a:rPr lang="hu-HU" altLang="sk-SK" dirty="0" err="1"/>
              <a:t>snowflakes</a:t>
            </a:r>
            <a:r>
              <a:rPr lang="hu-HU" altLang="sk-SK" dirty="0"/>
              <a:t>, </a:t>
            </a:r>
            <a:r>
              <a:rPr lang="hu-HU" altLang="sk-SK" dirty="0" err="1"/>
              <a:t>coastline</a:t>
            </a:r>
            <a:r>
              <a:rPr lang="hu-HU" altLang="sk-SK" dirty="0"/>
              <a:t> of </a:t>
            </a:r>
            <a:r>
              <a:rPr lang="hu-HU" altLang="sk-SK" dirty="0" err="1"/>
              <a:t>Norway</a:t>
            </a:r>
            <a:endParaRPr lang="en-US" altLang="sk-SK" dirty="0"/>
          </a:p>
          <a:p>
            <a:endParaRPr lang="sk-SK" altLang="sk-SK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DD37-CAAE-0B8D-0A91-C5790A841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3850"/>
            <a:ext cx="96012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dirty="0"/>
              <a:t>Genetic and functional insights into the</a:t>
            </a:r>
            <a:br>
              <a:rPr lang="en-US" sz="3200" dirty="0"/>
            </a:br>
            <a:r>
              <a:rPr lang="en-US" sz="3200" dirty="0"/>
              <a:t>fractal structure of the </a:t>
            </a:r>
            <a:r>
              <a:rPr lang="en-US" sz="3200" dirty="0" err="1"/>
              <a:t>hea</a:t>
            </a:r>
            <a:r>
              <a:rPr lang="hu-HU" sz="3200" dirty="0"/>
              <a:t>rt </a:t>
            </a:r>
            <a:r>
              <a:rPr lang="en-US" sz="3200" dirty="0"/>
              <a:t>(Nature 2020)</a:t>
            </a:r>
            <a:endParaRPr lang="sk-SK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EBCB5-F190-9261-32F0-4FF04B0FA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59" y="2296160"/>
            <a:ext cx="5603241" cy="1991360"/>
          </a:xfrm>
        </p:spPr>
        <p:txBody>
          <a:bodyPr anchor="t"/>
          <a:lstStyle/>
          <a:p>
            <a:pPr marL="0" indent="0">
              <a:buNone/>
              <a:defRPr/>
            </a:pPr>
            <a:r>
              <a:rPr lang="en-US" sz="2000" dirty="0"/>
              <a:t>Using</a:t>
            </a:r>
            <a:r>
              <a:rPr lang="hu-HU" sz="2000" dirty="0"/>
              <a:t> </a:t>
            </a:r>
            <a:r>
              <a:rPr lang="en-US" sz="2000" dirty="0"/>
              <a:t>biomechanical simulation</a:t>
            </a:r>
            <a:r>
              <a:rPr lang="sk-SK" sz="2000" dirty="0"/>
              <a:t>,</a:t>
            </a:r>
            <a:r>
              <a:rPr lang="en-US" sz="2000" dirty="0"/>
              <a:t> </a:t>
            </a:r>
            <a:r>
              <a:rPr lang="sk-SK" sz="2000" dirty="0"/>
              <a:t>it was </a:t>
            </a:r>
            <a:r>
              <a:rPr lang="en-US" sz="2000" dirty="0"/>
              <a:t>demonstrate</a:t>
            </a:r>
            <a:r>
              <a:rPr lang="sk-SK" sz="2000" dirty="0"/>
              <a:t>d,</a:t>
            </a:r>
            <a:r>
              <a:rPr lang="en-US" sz="2000" dirty="0"/>
              <a:t> that trabecular morphology is an important determinant of cardiac</a:t>
            </a:r>
            <a:r>
              <a:rPr lang="hu-HU" sz="2000" dirty="0"/>
              <a:t> </a:t>
            </a:r>
            <a:r>
              <a:rPr lang="en-US" sz="2000" dirty="0"/>
              <a:t>performance. </a:t>
            </a:r>
            <a:endParaRPr lang="sk-SK" sz="2000" dirty="0"/>
          </a:p>
          <a:p>
            <a:pPr marL="0" indent="0">
              <a:buNone/>
              <a:defRPr/>
            </a:pPr>
            <a:r>
              <a:rPr lang="sk-SK" sz="2000" dirty="0"/>
              <a:t>There is </a:t>
            </a:r>
            <a:r>
              <a:rPr lang="en-US" sz="2000" dirty="0"/>
              <a:t>a causal relationship between</a:t>
            </a:r>
            <a:r>
              <a:rPr lang="sk-SK" sz="1200" dirty="0"/>
              <a:t> </a:t>
            </a:r>
            <a:r>
              <a:rPr lang="en-US" sz="2000" dirty="0"/>
              <a:t>trabecular</a:t>
            </a:r>
            <a:r>
              <a:rPr lang="hu-HU" sz="2000" dirty="0"/>
              <a:t> </a:t>
            </a:r>
            <a:r>
              <a:rPr lang="en-US" sz="2000" dirty="0"/>
              <a:t>morphology and risk of cardiovascular disease.</a:t>
            </a:r>
            <a:endParaRPr lang="sk-SK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4E2E5-C828-7146-2CD4-86076D997D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0DEAA-D919-4FD6-A221-BA7ED86CD59C}" type="slidenum">
              <a:rPr lang="en-US" altLang="sk-SK" smtClean="0"/>
              <a:pPr>
                <a:defRPr/>
              </a:pPr>
              <a:t>24</a:t>
            </a:fld>
            <a:endParaRPr lang="en-US" altLang="sk-S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6A456-5BEA-1F3E-0647-CB00C22C37A0}"/>
              </a:ext>
            </a:extLst>
          </p:cNvPr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sk-SK"/>
              <a:t>2021/2/21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8FB5D-63BE-31B0-2E65-84186C70E3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sk-SK"/>
              <a:t>kvs2101s</a:t>
            </a:r>
          </a:p>
        </p:txBody>
      </p:sp>
      <p:pic>
        <p:nvPicPr>
          <p:cNvPr id="27655" name="Picture 2">
            <a:extLst>
              <a:ext uri="{FF2B5EF4-FFF2-40B4-BE49-F238E27FC236}">
                <a16:creationId xmlns:a16="http://schemas.microsoft.com/office/drawing/2014/main" id="{50E8E75E-208A-04D8-F552-57F638430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52600"/>
            <a:ext cx="3860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Box 6">
            <a:extLst>
              <a:ext uri="{FF2B5EF4-FFF2-40B4-BE49-F238E27FC236}">
                <a16:creationId xmlns:a16="http://schemas.microsoft.com/office/drawing/2014/main" id="{169F9FF7-5842-C717-83FF-5766C9D91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361" y="5298567"/>
            <a:ext cx="7543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k-SK" sz="2400" dirty="0"/>
              <a:t>These f</a:t>
            </a:r>
            <a:r>
              <a:rPr lang="hu-HU" altLang="sk-SK" sz="2400" dirty="0"/>
              <a:t>i</a:t>
            </a:r>
            <a:r>
              <a:rPr lang="en-US" altLang="sk-SK" sz="2400" dirty="0" err="1"/>
              <a:t>ndings</a:t>
            </a:r>
            <a:r>
              <a:rPr lang="en-US" altLang="sk-SK" sz="2400" dirty="0"/>
              <a:t> suggest a previously</a:t>
            </a:r>
            <a:r>
              <a:rPr lang="sk-SK" altLang="sk-SK" sz="2400" dirty="0"/>
              <a:t> </a:t>
            </a:r>
            <a:r>
              <a:rPr lang="en-US" altLang="sk-SK" sz="2400" dirty="0"/>
              <a:t>unknown role</a:t>
            </a:r>
            <a:r>
              <a:rPr lang="sk-SK" altLang="sk-SK" sz="2400" dirty="0"/>
              <a:t> </a:t>
            </a:r>
            <a:r>
              <a:rPr lang="en-US" altLang="sk-SK" sz="2400" dirty="0"/>
              <a:t>for myocardial trabeculae in the function of</a:t>
            </a:r>
            <a:r>
              <a:rPr lang="sk-SK" altLang="sk-SK" sz="2400" dirty="0"/>
              <a:t> </a:t>
            </a:r>
            <a:r>
              <a:rPr lang="en-US" altLang="sk-SK" sz="2400" dirty="0"/>
              <a:t>the adult heart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Picture 5" descr="pipette dripping into a petri dish">
            <a:extLst>
              <a:ext uri="{FF2B5EF4-FFF2-40B4-BE49-F238E27FC236}">
                <a16:creationId xmlns:a16="http://schemas.microsoft.com/office/drawing/2014/main" id="{AD5EFA86-59D3-41A9-819E-C704FF32C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302" y="457200"/>
            <a:ext cx="7588885" cy="589965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7621" y="617379"/>
            <a:ext cx="3307117" cy="4364524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Lectures and seminars from pathological physiology</a:t>
            </a:r>
            <a:br>
              <a:rPr lang="en-US" sz="3600" dirty="0">
                <a:solidFill>
                  <a:srgbClr val="FFFFFF"/>
                </a:solidFill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/>
          </a:bodyPr>
          <a:lstStyle/>
          <a:p>
            <a:r>
              <a:rPr lang="sk-SK" sz="1800" dirty="0">
                <a:solidFill>
                  <a:srgbClr val="FFFFFF">
                    <a:alpha val="75000"/>
                  </a:srgbClr>
                </a:solidFill>
              </a:rPr>
              <a:t>Oliver rácz</a:t>
            </a:r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 et al</a:t>
            </a:r>
            <a:r>
              <a:rPr lang="sk-SK" sz="1800" dirty="0">
                <a:solidFill>
                  <a:srgbClr val="FFFFFF">
                    <a:alpha val="75000"/>
                  </a:srgbClr>
                </a:solidFill>
              </a:rPr>
              <a:t>, 202</a:t>
            </a:r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4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7D1E861-6E1B-4A5F-B707-D9A5522F4E9D}"/>
              </a:ext>
            </a:extLst>
          </p:cNvPr>
          <p:cNvSpPr txBox="1">
            <a:spLocks noChangeArrowheads="1"/>
          </p:cNvSpPr>
          <p:nvPr/>
        </p:nvSpPr>
        <p:spPr>
          <a:xfrm>
            <a:off x="633250" y="620110"/>
            <a:ext cx="6865151" cy="20098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endParaRPr lang="en-US" altLang="sk-SK" dirty="0"/>
          </a:p>
          <a:p>
            <a:pPr algn="ctr">
              <a:defRPr/>
            </a:pPr>
            <a:r>
              <a:rPr lang="en-US" sz="4600" dirty="0">
                <a:solidFill>
                  <a:schemeClr val="tx1"/>
                </a:solidFill>
              </a:rPr>
              <a:t>Chapter II </a:t>
            </a:r>
          </a:p>
          <a:p>
            <a:pPr algn="ctr">
              <a:defRPr/>
            </a:pPr>
            <a:endParaRPr lang="en-US" sz="4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sk-SK" sz="4600" dirty="0"/>
              <a:t>Acquired valvular diseases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1C2FA-1F38-42B1-99BA-355D9CAFB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32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1">
            <a:extLst>
              <a:ext uri="{FF2B5EF4-FFF2-40B4-BE49-F238E27FC236}">
                <a16:creationId xmlns:a16="http://schemas.microsoft.com/office/drawing/2014/main" id="{662E879F-F070-4E54-8B17-AC13F7E268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030D71-28C9-443F-87AF-D2BCD94C35D7}" type="slidenum">
              <a:rPr lang="en-US" altLang="sk-SK"/>
              <a:pPr/>
              <a:t>26</a:t>
            </a:fld>
            <a:endParaRPr lang="en-US" altLang="sk-SK"/>
          </a:p>
        </p:txBody>
      </p:sp>
      <p:pic>
        <p:nvPicPr>
          <p:cNvPr id="7173" name="Picture 2" descr="kvs1">
            <a:extLst>
              <a:ext uri="{FF2B5EF4-FFF2-40B4-BE49-F238E27FC236}">
                <a16:creationId xmlns:a16="http://schemas.microsoft.com/office/drawing/2014/main" id="{44040809-5948-4392-9805-3F1F08013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5623"/>
            <a:ext cx="8915400" cy="485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738D36-D518-4907-8100-7A01C887EC26}"/>
              </a:ext>
            </a:extLst>
          </p:cNvPr>
          <p:cNvSpPr txBox="1"/>
          <p:nvPr/>
        </p:nvSpPr>
        <p:spPr>
          <a:xfrm>
            <a:off x="2145431" y="661851"/>
            <a:ext cx="8263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DIASTOL</a:t>
            </a:r>
            <a:r>
              <a:rPr lang="hu-HU" sz="2800" b="1" dirty="0"/>
              <a:t>E</a:t>
            </a:r>
            <a:r>
              <a:rPr lang="en-US" sz="2800" b="1" dirty="0"/>
              <a:t>, SYSTOL</a:t>
            </a:r>
            <a:r>
              <a:rPr lang="hu-HU" sz="2800" b="1" dirty="0"/>
              <a:t>E</a:t>
            </a:r>
            <a:r>
              <a:rPr lang="en-US" sz="2800" b="1" dirty="0"/>
              <a:t>, OPENING &amp; CLOSING OF VALVES</a:t>
            </a:r>
            <a:endParaRPr lang="sk-SK" sz="28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1">
            <a:extLst>
              <a:ext uri="{FF2B5EF4-FFF2-40B4-BE49-F238E27FC236}">
                <a16:creationId xmlns:a16="http://schemas.microsoft.com/office/drawing/2014/main" id="{4B1C72A9-F9D3-4D2F-A4C5-CF24D8E6BE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8C8049-BA39-40B7-9527-DF512CBB35D9}" type="slidenum">
              <a:rPr lang="en-US" altLang="sk-SK"/>
              <a:pPr/>
              <a:t>27</a:t>
            </a:fld>
            <a:endParaRPr lang="en-US" altLang="sk-SK"/>
          </a:p>
        </p:txBody>
      </p:sp>
      <p:pic>
        <p:nvPicPr>
          <p:cNvPr id="9221" name="Picture 2" descr="kvs2">
            <a:extLst>
              <a:ext uri="{FF2B5EF4-FFF2-40B4-BE49-F238E27FC236}">
                <a16:creationId xmlns:a16="http://schemas.microsoft.com/office/drawing/2014/main" id="{A1D4D61F-AAB0-4581-A185-B4FB3B060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59" y="958432"/>
            <a:ext cx="7401912" cy="524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58CEA5-B381-44C7-A40A-1BFE7787478C}"/>
              </a:ext>
            </a:extLst>
          </p:cNvPr>
          <p:cNvSpPr txBox="1"/>
          <p:nvPr/>
        </p:nvSpPr>
        <p:spPr>
          <a:xfrm>
            <a:off x="8752114" y="1071154"/>
            <a:ext cx="30305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 NORMAL OPENING &amp; CLOSING OF MITRAL VALVE.</a:t>
            </a:r>
          </a:p>
          <a:p>
            <a:endParaRPr lang="en-US" dirty="0"/>
          </a:p>
          <a:p>
            <a:r>
              <a:rPr lang="en-US" dirty="0"/>
              <a:t>B. STENOSIS &amp; INSUFFI</a:t>
            </a:r>
            <a:r>
              <a:rPr lang="sk-SK" dirty="0"/>
              <a:t>CI</a:t>
            </a:r>
            <a:r>
              <a:rPr lang="en-US" dirty="0"/>
              <a:t>ECNY OF MITRAL VALVE</a:t>
            </a:r>
          </a:p>
          <a:p>
            <a:endParaRPr lang="en-US" dirty="0"/>
          </a:p>
          <a:p>
            <a:r>
              <a:rPr lang="en-US" dirty="0"/>
              <a:t>C. HEMODYNAMIC CONSEQUENCES OF MITRAL STENOSIS (BLOCK OF FLOW)</a:t>
            </a:r>
          </a:p>
          <a:p>
            <a:endParaRPr lang="en-US" dirty="0"/>
          </a:p>
          <a:p>
            <a:r>
              <a:rPr lang="en-US" dirty="0"/>
              <a:t>D. HEMODYNAMIC CONSEQUENCES OF MITRAL INSUFFICIENCY (BACKWARD FLOW)</a:t>
            </a:r>
            <a:endParaRPr lang="sk-SK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7E89C440-9FC6-4CCA-BD46-100856EEEE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0037DA-260A-41B3-A60D-FF97D8C22C3C}" type="slidenum">
              <a:rPr lang="en-US" altLang="sk-SK"/>
              <a:pPr/>
              <a:t>28</a:t>
            </a:fld>
            <a:endParaRPr lang="en-US" altLang="sk-SK"/>
          </a:p>
        </p:txBody>
      </p:sp>
      <p:sp>
        <p:nvSpPr>
          <p:cNvPr id="12290" name="Rectangle 1026">
            <a:extLst>
              <a:ext uri="{FF2B5EF4-FFF2-40B4-BE49-F238E27FC236}">
                <a16:creationId xmlns:a16="http://schemas.microsoft.com/office/drawing/2014/main" id="{99517AB7-8A28-49AA-893F-E97A714147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2" y="351959"/>
            <a:ext cx="11029616" cy="118872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sk-SK" sz="3600" dirty="0"/>
              <a:t>Valvular dysfunction – introduction</a:t>
            </a:r>
            <a:endParaRPr lang="cs-CZ" altLang="sk-SK" sz="3600" dirty="0"/>
          </a:p>
        </p:txBody>
      </p:sp>
      <p:sp>
        <p:nvSpPr>
          <p:cNvPr id="12291" name="Rectangle 1027">
            <a:extLst>
              <a:ext uri="{FF2B5EF4-FFF2-40B4-BE49-F238E27FC236}">
                <a16:creationId xmlns:a16="http://schemas.microsoft.com/office/drawing/2014/main" id="{8CC02C58-F536-49EB-8B33-FDDF83E354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7746" y="1910334"/>
            <a:ext cx="11173062" cy="4434671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sk-SK" sz="2800" dirty="0"/>
              <a:t>Stenosis – block of flow;  regurgitation – backward flow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sk-SK" sz="2800" dirty="0"/>
              <a:t>For </a:t>
            </a:r>
            <a:r>
              <a:rPr lang="sk-SK" altLang="sk-SK" sz="2800" dirty="0"/>
              <a:t>pat</a:t>
            </a:r>
            <a:r>
              <a:rPr lang="en-US" altLang="sk-SK" sz="2800" dirty="0"/>
              <a:t>h</a:t>
            </a:r>
            <a:r>
              <a:rPr lang="sk-SK" altLang="sk-SK" sz="2800" dirty="0"/>
              <a:t>ologic</a:t>
            </a:r>
            <a:r>
              <a:rPr lang="en-US" altLang="sk-SK" sz="2800" dirty="0"/>
              <a:t>al</a:t>
            </a:r>
            <a:r>
              <a:rPr lang="sk-SK" altLang="sk-SK" sz="2800" dirty="0"/>
              <a:t> </a:t>
            </a:r>
            <a:r>
              <a:rPr lang="en-US" altLang="sk-SK" sz="2800" dirty="0" err="1"/>
              <a:t>ph</a:t>
            </a:r>
            <a:r>
              <a:rPr lang="sk-SK" altLang="sk-SK" sz="2800" dirty="0"/>
              <a:t>y</a:t>
            </a:r>
            <a:r>
              <a:rPr lang="en-US" altLang="sk-SK" sz="2800" dirty="0"/>
              <a:t>s</a:t>
            </a:r>
            <a:r>
              <a:rPr lang="sk-SK" altLang="sk-SK" sz="2800" dirty="0"/>
              <a:t>iol</a:t>
            </a:r>
            <a:r>
              <a:rPr lang="en-US" altLang="sk-SK" sz="2800" dirty="0"/>
              <a:t>o</a:t>
            </a:r>
            <a:r>
              <a:rPr lang="sk-SK" altLang="sk-SK" sz="2800" dirty="0"/>
              <a:t>g</a:t>
            </a:r>
            <a:r>
              <a:rPr lang="en-US" altLang="sk-SK" sz="2800" dirty="0"/>
              <a:t>y the </a:t>
            </a:r>
            <a:r>
              <a:rPr lang="sk-SK" altLang="sk-SK" sz="2800" dirty="0"/>
              <a:t>hemodynami</a:t>
            </a:r>
            <a:r>
              <a:rPr lang="en-US" altLang="sk-SK" sz="2800" dirty="0"/>
              <a:t>cs is the most important. It helps to understand heart failure also in other diseases</a:t>
            </a:r>
            <a:r>
              <a:rPr lang="sk-SK" altLang="sk-SK" sz="2800" dirty="0"/>
              <a:t>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sk-SK" sz="2800" dirty="0"/>
              <a:t>Symptoms.</a:t>
            </a:r>
            <a:r>
              <a:rPr lang="sk-SK" altLang="sk-SK" sz="2800" dirty="0"/>
              <a:t> aus</a:t>
            </a:r>
            <a:r>
              <a:rPr lang="en-US" altLang="sk-SK" sz="2800" dirty="0"/>
              <a:t>c</a:t>
            </a:r>
            <a:r>
              <a:rPr lang="sk-SK" altLang="sk-SK" sz="2800" dirty="0"/>
              <a:t>ulta</a:t>
            </a:r>
            <a:r>
              <a:rPr lang="en-US" altLang="sk-SK" sz="2800" dirty="0" err="1"/>
              <a:t>tion</a:t>
            </a:r>
            <a:r>
              <a:rPr lang="en-US" altLang="sk-SK" sz="2800" dirty="0"/>
              <a:t> (murmurs), </a:t>
            </a:r>
            <a:r>
              <a:rPr lang="sk-SK" altLang="sk-SK" sz="2800" dirty="0"/>
              <a:t>USG – </a:t>
            </a:r>
            <a:r>
              <a:rPr lang="en-US" altLang="sk-SK" sz="2800" dirty="0"/>
              <a:t>see</a:t>
            </a:r>
            <a:r>
              <a:rPr lang="sk-SK" altLang="sk-SK" sz="2800" dirty="0"/>
              <a:t> intern</a:t>
            </a:r>
            <a:r>
              <a:rPr lang="en-US" altLang="sk-SK" sz="2800" dirty="0"/>
              <a:t>al</a:t>
            </a:r>
            <a:r>
              <a:rPr lang="sk-SK" altLang="sk-SK" sz="2800" dirty="0"/>
              <a:t> </a:t>
            </a:r>
            <a:r>
              <a:rPr lang="sk-SK" altLang="sk-SK" sz="2800" dirty="0" err="1"/>
              <a:t>propedeuti</a:t>
            </a:r>
            <a:r>
              <a:rPr lang="en-US" altLang="sk-SK" sz="2800" dirty="0"/>
              <a:t>cs</a:t>
            </a:r>
            <a:endParaRPr lang="sk-SK" altLang="sk-SK" sz="28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sk-SK" sz="2800" dirty="0"/>
              <a:t>In the past mostly consequence of </a:t>
            </a:r>
            <a:r>
              <a:rPr lang="sk-SK" altLang="sk-SK" sz="2800" dirty="0"/>
              <a:t>r</a:t>
            </a:r>
            <a:r>
              <a:rPr lang="en-US" altLang="sk-SK" sz="2800" dirty="0"/>
              <a:t>h</a:t>
            </a:r>
            <a:r>
              <a:rPr lang="sk-SK" altLang="sk-SK" sz="2800" dirty="0"/>
              <a:t>eumatic </a:t>
            </a:r>
            <a:r>
              <a:rPr lang="en-US" altLang="sk-SK" sz="2800" dirty="0"/>
              <a:t>fever</a:t>
            </a:r>
            <a:r>
              <a:rPr lang="sk-SK" altLang="sk-SK" sz="2800" dirty="0"/>
              <a:t>, </a:t>
            </a:r>
            <a:r>
              <a:rPr lang="en-US" altLang="sk-SK" sz="2800" dirty="0"/>
              <a:t>today this is changing</a:t>
            </a:r>
            <a:r>
              <a:rPr lang="sk-SK" altLang="sk-SK" sz="2800" dirty="0"/>
              <a:t>:</a:t>
            </a:r>
          </a:p>
          <a:p>
            <a:pPr marL="324000" lvl="1" indent="0" eaLnBrk="1" hangingPunct="1">
              <a:lnSpc>
                <a:spcPct val="90000"/>
              </a:lnSpc>
              <a:buNone/>
              <a:defRPr/>
            </a:pPr>
            <a:r>
              <a:rPr lang="sk-SK" altLang="sk-SK" sz="2400" dirty="0"/>
              <a:t>degenerat</a:t>
            </a:r>
            <a:r>
              <a:rPr lang="en-US" altLang="sk-SK" sz="2400" dirty="0" err="1"/>
              <a:t>ive</a:t>
            </a:r>
            <a:r>
              <a:rPr lang="en-US" altLang="sk-SK" sz="2400" dirty="0"/>
              <a:t> processes of valves (ageing of population)</a:t>
            </a:r>
            <a:endParaRPr lang="sk-SK" altLang="sk-SK" sz="2400" dirty="0"/>
          </a:p>
          <a:p>
            <a:pPr marL="324000" lvl="1" indent="0" eaLnBrk="1" hangingPunct="1">
              <a:lnSpc>
                <a:spcPct val="90000"/>
              </a:lnSpc>
              <a:buNone/>
              <a:defRPr/>
            </a:pPr>
            <a:r>
              <a:rPr lang="en-US" altLang="sk-SK" sz="2400" dirty="0" err="1"/>
              <a:t>hered</a:t>
            </a:r>
            <a:r>
              <a:rPr lang="sk-SK" altLang="sk-SK" sz="2400" dirty="0"/>
              <a:t>i</a:t>
            </a:r>
            <a:r>
              <a:rPr lang="en-US" altLang="sk-SK" sz="2400" dirty="0" err="1"/>
              <a:t>tary</a:t>
            </a:r>
            <a:r>
              <a:rPr lang="sk-SK" altLang="sk-SK" sz="2400" dirty="0"/>
              <a:t> </a:t>
            </a:r>
            <a:r>
              <a:rPr lang="en-US" altLang="sk-SK" sz="2400" dirty="0"/>
              <a:t>causes</a:t>
            </a:r>
            <a:r>
              <a:rPr lang="sk-SK" altLang="sk-SK" sz="2400" dirty="0"/>
              <a:t> (</a:t>
            </a:r>
            <a:r>
              <a:rPr lang="en-US" altLang="sk-SK" sz="2400" dirty="0"/>
              <a:t>mitral valve </a:t>
            </a:r>
            <a:r>
              <a:rPr lang="sk-SK" altLang="sk-SK" sz="2400" dirty="0"/>
              <a:t>prolapse</a:t>
            </a:r>
            <a:r>
              <a:rPr lang="en-US" altLang="sk-SK" sz="2400" dirty="0"/>
              <a:t>, pulmonary</a:t>
            </a:r>
            <a:r>
              <a:rPr lang="sk-SK" altLang="sk-SK" sz="2400" dirty="0"/>
              <a:t>, sten</a:t>
            </a:r>
            <a:r>
              <a:rPr lang="en-US" altLang="sk-SK" sz="2400" dirty="0" err="1"/>
              <a:t>osis</a:t>
            </a:r>
            <a:r>
              <a:rPr lang="sk-SK" altLang="sk-SK" sz="2400" dirty="0"/>
              <a:t>)</a:t>
            </a:r>
          </a:p>
          <a:p>
            <a:pPr marL="324000" lvl="1" indent="0" eaLnBrk="1" hangingPunct="1">
              <a:lnSpc>
                <a:spcPct val="90000"/>
              </a:lnSpc>
              <a:buNone/>
              <a:defRPr/>
            </a:pPr>
            <a:r>
              <a:rPr lang="en-US" altLang="sk-SK" sz="2400" dirty="0"/>
              <a:t>inflammation</a:t>
            </a:r>
            <a:endParaRPr lang="sk-SK" altLang="sk-SK" sz="2400" dirty="0"/>
          </a:p>
          <a:p>
            <a:pPr marL="324000" lvl="1" indent="0" eaLnBrk="1" hangingPunct="1">
              <a:lnSpc>
                <a:spcPct val="90000"/>
              </a:lnSpc>
              <a:buNone/>
              <a:defRPr/>
            </a:pPr>
            <a:r>
              <a:rPr lang="sk-SK" altLang="sk-SK" sz="2400" dirty="0" err="1"/>
              <a:t>se</a:t>
            </a:r>
            <a:r>
              <a:rPr lang="en-US" altLang="sk-SK" sz="2400" dirty="0" err="1"/>
              <a:t>condary</a:t>
            </a:r>
            <a:r>
              <a:rPr lang="sk-SK" altLang="sk-SK" sz="2400" dirty="0"/>
              <a:t> dilat</a:t>
            </a:r>
            <a:r>
              <a:rPr lang="en-US" altLang="sk-SK" sz="2400" dirty="0" err="1"/>
              <a:t>ation</a:t>
            </a:r>
            <a:r>
              <a:rPr lang="sk-SK" altLang="sk-SK" sz="2400" dirty="0"/>
              <a:t> </a:t>
            </a:r>
            <a:r>
              <a:rPr lang="en-US" altLang="sk-SK" sz="2400" dirty="0"/>
              <a:t>(c</a:t>
            </a:r>
            <a:r>
              <a:rPr lang="sk-SK" altLang="sk-SK" sz="2400" dirty="0"/>
              <a:t>ardiomyopat</a:t>
            </a:r>
            <a:r>
              <a:rPr lang="en-US" altLang="sk-SK" sz="2400" dirty="0"/>
              <a:t>hies</a:t>
            </a:r>
            <a:r>
              <a:rPr lang="sk-SK" altLang="sk-SK" sz="2400" dirty="0"/>
              <a:t>, </a:t>
            </a:r>
            <a:r>
              <a:rPr lang="en-US" altLang="sk-SK" sz="2400" dirty="0"/>
              <a:t>papillary muscle </a:t>
            </a:r>
            <a:r>
              <a:rPr lang="sk-SK" altLang="sk-SK" sz="2400" dirty="0"/>
              <a:t>dysfunc</a:t>
            </a:r>
            <a:r>
              <a:rPr lang="en-US" altLang="sk-SK" sz="2400" dirty="0"/>
              <a:t>t</a:t>
            </a:r>
            <a:r>
              <a:rPr lang="sk-SK" altLang="sk-SK" sz="2400" dirty="0"/>
              <a:t>i</a:t>
            </a:r>
            <a:r>
              <a:rPr lang="en-US" altLang="sk-SK" sz="2400" dirty="0"/>
              <a:t>on)</a:t>
            </a:r>
            <a:endParaRPr lang="cs-CZ" altLang="sk-SK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1">
            <a:extLst>
              <a:ext uri="{FF2B5EF4-FFF2-40B4-BE49-F238E27FC236}">
                <a16:creationId xmlns:a16="http://schemas.microsoft.com/office/drawing/2014/main" id="{38442BD5-80EC-4B4B-BD26-D878632C83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1819C3-30F8-40E0-A215-139BAA65C550}" type="slidenum">
              <a:rPr lang="en-US" altLang="sk-SK"/>
              <a:pPr/>
              <a:t>29</a:t>
            </a:fld>
            <a:endParaRPr lang="en-US" altLang="sk-SK"/>
          </a:p>
        </p:txBody>
      </p:sp>
      <p:pic>
        <p:nvPicPr>
          <p:cNvPr id="11269" name="Picture 2">
            <a:extLst>
              <a:ext uri="{FF2B5EF4-FFF2-40B4-BE49-F238E27FC236}">
                <a16:creationId xmlns:a16="http://schemas.microsoft.com/office/drawing/2014/main" id="{7A7057E3-5EE5-425D-839C-72D338DC2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897" y="2116183"/>
            <a:ext cx="7589224" cy="442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29D19E-F194-431F-BBC5-FFE6F06D8A3D}"/>
              </a:ext>
            </a:extLst>
          </p:cNvPr>
          <p:cNvSpPr txBox="1"/>
          <p:nvPr/>
        </p:nvSpPr>
        <p:spPr>
          <a:xfrm>
            <a:off x="332508" y="570449"/>
            <a:ext cx="112783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</a:rPr>
              <a:t>PAST: RHEUMATIC FEVER</a:t>
            </a:r>
          </a:p>
          <a:p>
            <a:pPr algn="ctr">
              <a:defRPr/>
            </a:pPr>
            <a:r>
              <a:rPr lang="sk-SK" sz="2800" b="1" dirty="0">
                <a:ln w="6600">
                  <a:solidFill>
                    <a:schemeClr val="accent2"/>
                  </a:solidFill>
                  <a:prstDash val="solid"/>
                </a:ln>
              </a:rPr>
              <a:t>RECENTLY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</a:rPr>
              <a:t>:</a:t>
            </a:r>
            <a:r>
              <a:rPr lang="sk-SK" sz="2800" b="1" dirty="0">
                <a:ln w="6600">
                  <a:solidFill>
                    <a:schemeClr val="accent2"/>
                  </a:solidFill>
                  <a:prstDash val="solid"/>
                </a:ln>
              </a:rPr>
              <a:t> SIGNIFICANT INCREASE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</a:rPr>
              <a:t> OF VALVULAR DISEASES</a:t>
            </a:r>
            <a:r>
              <a:rPr lang="sk-SK" sz="2800" b="1" dirty="0">
                <a:ln w="6600">
                  <a:solidFill>
                    <a:schemeClr val="accent2"/>
                  </a:solidFill>
                  <a:prstDash val="solid"/>
                </a:ln>
              </a:rPr>
              <a:t> </a:t>
            </a:r>
          </a:p>
          <a:p>
            <a:pPr algn="ctr">
              <a:defRPr/>
            </a:pPr>
            <a:r>
              <a:rPr lang="sk-SK" sz="2800" b="1" dirty="0">
                <a:ln w="6600">
                  <a:solidFill>
                    <a:schemeClr val="accent2"/>
                  </a:solidFill>
                  <a:prstDash val="solid"/>
                </a:ln>
              </a:rPr>
              <a:t>IN OLDER PEOPLE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</a:rPr>
              <a:t> (EARLY DIAGNOSIS AND INTERVENTION)</a:t>
            </a:r>
            <a:endParaRPr lang="sk-SK" sz="2800" b="1" dirty="0">
              <a:ln w="6600">
                <a:solidFill>
                  <a:schemeClr val="accent2"/>
                </a:solidFill>
                <a:prstDash val="solid"/>
              </a:ln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Picture 5" descr="pipette dripping into a petri dish">
            <a:extLst>
              <a:ext uri="{FF2B5EF4-FFF2-40B4-BE49-F238E27FC236}">
                <a16:creationId xmlns:a16="http://schemas.microsoft.com/office/drawing/2014/main" id="{AD5EFA86-59D3-41A9-819E-C704FF32C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302" y="457200"/>
            <a:ext cx="7588885" cy="589965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7621" y="617379"/>
            <a:ext cx="3307117" cy="4364524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Lectures &amp; seminars from pathological physiology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883" y="5545331"/>
            <a:ext cx="3202016" cy="649222"/>
          </a:xfrm>
          <a:noFill/>
        </p:spPr>
        <p:txBody>
          <a:bodyPr anchor="ctr">
            <a:normAutofit/>
          </a:bodyPr>
          <a:lstStyle/>
          <a:p>
            <a:r>
              <a:rPr lang="sk-SK" sz="1800" dirty="0">
                <a:solidFill>
                  <a:srgbClr val="FFFFFF">
                    <a:alpha val="75000"/>
                  </a:srgbClr>
                </a:solidFill>
              </a:rPr>
              <a:t>Oliver </a:t>
            </a:r>
            <a:r>
              <a:rPr lang="sk-SK" sz="1800" dirty="0" err="1">
                <a:solidFill>
                  <a:srgbClr val="FFFFFF">
                    <a:alpha val="75000"/>
                  </a:srgbClr>
                </a:solidFill>
              </a:rPr>
              <a:t>rácz</a:t>
            </a:r>
            <a:r>
              <a:rPr lang="sk-SK" sz="1800" dirty="0">
                <a:solidFill>
                  <a:srgbClr val="FFFFFF">
                    <a:alpha val="75000"/>
                  </a:srgbClr>
                </a:solidFill>
              </a:rPr>
              <a:t> et al, 202</a:t>
            </a:r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4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7D1E861-6E1B-4A5F-B707-D9A5522F4E9D}"/>
              </a:ext>
            </a:extLst>
          </p:cNvPr>
          <p:cNvSpPr txBox="1">
            <a:spLocks noChangeArrowheads="1"/>
          </p:cNvSpPr>
          <p:nvPr/>
        </p:nvSpPr>
        <p:spPr>
          <a:xfrm>
            <a:off x="633251" y="1194956"/>
            <a:ext cx="6775467" cy="185511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hu-HU" dirty="0">
                <a:solidFill>
                  <a:schemeClr val="tx1"/>
                </a:solidFill>
              </a:rPr>
              <a:t>Chapter I</a:t>
            </a:r>
          </a:p>
          <a:p>
            <a:pPr algn="ctr">
              <a:defRPr/>
            </a:pPr>
            <a:r>
              <a:rPr lang="en-US" altLang="sk-SK" dirty="0"/>
              <a:t>Heart and Circulatory Failure</a:t>
            </a:r>
            <a:endParaRPr lang="hu-HU" altLang="sk-S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1C2FA-1F38-42B1-99BA-355D9CAFB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888EEC32-E578-49AC-903D-52E8FFD8EA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9C73F6-A408-4EDB-A4AB-F2DC261B80E5}" type="slidenum">
              <a:rPr lang="en-US" altLang="sk-SK"/>
              <a:pPr/>
              <a:t>30</a:t>
            </a:fld>
            <a:endParaRPr lang="en-US" altLang="sk-SK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F660A907-B781-40A2-B1C4-D72AE74C56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497685"/>
            <a:ext cx="7772400" cy="768531"/>
          </a:xfrm>
        </p:spPr>
        <p:txBody>
          <a:bodyPr/>
          <a:lstStyle/>
          <a:p>
            <a:pPr algn="ctr" eaLnBrk="1" hangingPunct="1">
              <a:defRPr/>
            </a:pPr>
            <a:r>
              <a:rPr lang="sk-SK" altLang="sk-SK" sz="3600" dirty="0"/>
              <a:t>Mitr</a:t>
            </a:r>
            <a:r>
              <a:rPr lang="en-US" altLang="sk-SK" sz="3600" dirty="0"/>
              <a:t>a</a:t>
            </a:r>
            <a:r>
              <a:rPr lang="sk-SK" altLang="sk-SK" sz="3600" dirty="0"/>
              <a:t>l sten</a:t>
            </a:r>
            <a:r>
              <a:rPr lang="en-US" altLang="sk-SK" sz="3600" dirty="0" err="1"/>
              <a:t>osis</a:t>
            </a:r>
            <a:endParaRPr lang="cs-CZ" altLang="sk-SK" sz="3600" dirty="0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6E0C14E-173B-4BB2-BDBD-3BBEA50F77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534" y="1410511"/>
            <a:ext cx="9747118" cy="4630366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k-SK" altLang="sk-SK" sz="2800" b="1" dirty="0"/>
              <a:t>10 – 20 </a:t>
            </a:r>
            <a:r>
              <a:rPr lang="en-US" altLang="sk-SK" sz="2800" b="1" dirty="0"/>
              <a:t>years after </a:t>
            </a:r>
            <a:r>
              <a:rPr lang="en-US" altLang="sk-SK" sz="2800" b="1" dirty="0" err="1"/>
              <a:t>febris</a:t>
            </a:r>
            <a:r>
              <a:rPr lang="en-US" altLang="sk-SK" sz="2800" b="1" dirty="0"/>
              <a:t> rheumatica</a:t>
            </a:r>
            <a:endParaRPr lang="sk-SK" altLang="sk-SK" sz="2800" b="1" dirty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sk-SK" sz="2800" b="1" dirty="0"/>
              <a:t>From 1</a:t>
            </a:r>
            <a:r>
              <a:rPr lang="en-US" altLang="sk-SK" sz="2800" b="1" baseline="30000" dirty="0"/>
              <a:t>st</a:t>
            </a:r>
            <a:r>
              <a:rPr lang="en-US" altLang="sk-SK" sz="2800" b="1" dirty="0"/>
              <a:t> symptoms to decompensation: 5 – 10 years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sk-SK" sz="2800" b="1" dirty="0"/>
              <a:t>Often in</a:t>
            </a:r>
            <a:r>
              <a:rPr lang="sk-SK" altLang="sk-SK" sz="2800" b="1" dirty="0"/>
              <a:t> </a:t>
            </a:r>
            <a:r>
              <a:rPr lang="en-US" altLang="sk-SK" sz="2800" b="1" dirty="0"/>
              <a:t>c</a:t>
            </a:r>
            <a:r>
              <a:rPr lang="sk-SK" altLang="sk-SK" sz="2800" b="1" dirty="0"/>
              <a:t>ombin</a:t>
            </a:r>
            <a:r>
              <a:rPr lang="en-US" altLang="sk-SK" sz="2800" b="1" dirty="0"/>
              <a:t>at</a:t>
            </a:r>
            <a:r>
              <a:rPr lang="sk-SK" altLang="sk-SK" sz="2800" b="1" dirty="0"/>
              <a:t>i</a:t>
            </a:r>
            <a:r>
              <a:rPr lang="en-US" altLang="sk-SK" sz="2800" b="1" dirty="0"/>
              <a:t>on</a:t>
            </a:r>
            <a:r>
              <a:rPr lang="sk-SK" altLang="sk-SK" sz="2800" b="1" dirty="0"/>
              <a:t> </a:t>
            </a:r>
            <a:r>
              <a:rPr lang="en-US" altLang="sk-SK" sz="2800" b="1" dirty="0"/>
              <a:t>with other valvular defect</a:t>
            </a:r>
            <a:r>
              <a:rPr lang="sk-SK" altLang="sk-SK" sz="2800" b="1" dirty="0"/>
              <a:t>s (aort</a:t>
            </a:r>
            <a:r>
              <a:rPr lang="en-US" altLang="sk-SK" sz="2800" b="1" dirty="0" err="1"/>
              <a:t>ic</a:t>
            </a:r>
            <a:r>
              <a:rPr lang="sk-SK" altLang="sk-SK" sz="2800" b="1" dirty="0"/>
              <a:t> insuf</a:t>
            </a:r>
            <a:r>
              <a:rPr lang="en-US" altLang="sk-SK" sz="2800" b="1" dirty="0"/>
              <a:t>f</a:t>
            </a:r>
            <a:r>
              <a:rPr lang="sk-SK" altLang="sk-SK" sz="2800" b="1" dirty="0"/>
              <a:t>icien</a:t>
            </a:r>
            <a:r>
              <a:rPr lang="en-US" altLang="sk-SK" sz="2800" b="1" dirty="0"/>
              <a:t>cy</a:t>
            </a:r>
            <a:r>
              <a:rPr lang="sk-SK" altLang="sk-SK" sz="2800" b="1" dirty="0"/>
              <a:t>)</a:t>
            </a:r>
            <a:endParaRPr lang="en-US" altLang="sk-SK" sz="2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k-SK" altLang="sk-SK" sz="2800" b="1" dirty="0"/>
              <a:t>Narrowing of the ostium from 4 – 6 to 1 cm</a:t>
            </a:r>
            <a:r>
              <a:rPr lang="sk-SK" altLang="sk-SK" sz="2800" b="1" baseline="30000" dirty="0"/>
              <a:t>2</a:t>
            </a:r>
            <a:r>
              <a:rPr lang="sk-SK" altLang="sk-SK" sz="2800" b="1" dirty="0"/>
              <a:t> and less</a:t>
            </a:r>
            <a:endParaRPr lang="en-US" altLang="sk-SK" sz="2800" b="1" dirty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sk-SK" sz="2800" b="1" dirty="0"/>
              <a:t>25 years after </a:t>
            </a:r>
            <a:r>
              <a:rPr lang="en-US" altLang="sk-SK" sz="2800" b="1" dirty="0" err="1"/>
              <a:t>febris</a:t>
            </a:r>
            <a:r>
              <a:rPr lang="en-US" altLang="sk-SK" sz="2800" b="1" dirty="0"/>
              <a:t> rheumatica most patients were</a:t>
            </a:r>
            <a:r>
              <a:rPr lang="sk-SK" altLang="sk-SK" sz="2800" b="1" dirty="0"/>
              <a:t> </a:t>
            </a:r>
            <a:r>
              <a:rPr lang="en-US" altLang="sk-SK" sz="2800" b="1" dirty="0"/>
              <a:t>in NYHA III and IV in the past.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sk-SK" sz="2800" b="1" dirty="0"/>
              <a:t>Artificial valves from the last</a:t>
            </a:r>
            <a:r>
              <a:rPr lang="sk-SK" altLang="sk-SK" sz="2800" b="1" dirty="0"/>
              <a:t> </a:t>
            </a:r>
            <a:r>
              <a:rPr lang="en-US" altLang="sk-SK" sz="2800" b="1" dirty="0"/>
              <a:t>century</a:t>
            </a:r>
            <a:r>
              <a:rPr lang="sk-SK" altLang="sk-SK" sz="2800" b="1" dirty="0"/>
              <a:t> </a:t>
            </a:r>
            <a:r>
              <a:rPr lang="en-US" altLang="sk-SK" sz="2800" b="1" dirty="0"/>
              <a:t>50’s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sk-SK" sz="2800" b="1" dirty="0"/>
              <a:t>Now: Early </a:t>
            </a:r>
            <a:r>
              <a:rPr lang="en-US" altLang="sk-SK" sz="2800" b="1" dirty="0" err="1"/>
              <a:t>valvuloplastic</a:t>
            </a:r>
            <a:r>
              <a:rPr lang="en-US" altLang="sk-SK" sz="2800" b="1" dirty="0"/>
              <a:t> intervention by cardiac </a:t>
            </a:r>
            <a:r>
              <a:rPr lang="en-US" altLang="sk-SK" sz="2800" b="1" dirty="0" err="1"/>
              <a:t>cathetrisation</a:t>
            </a:r>
            <a:endParaRPr lang="en-US" altLang="sk-SK" sz="2800" b="1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2FE3A22-51DD-493F-8BCD-9CE7593D1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13436" y="4282313"/>
            <a:ext cx="2135198" cy="1977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27141975-9CC8-4B89-BF38-2278B22E9B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413F49-5FB5-4808-96D5-753F327416FD}" type="slidenum">
              <a:rPr lang="en-US" altLang="sk-SK"/>
              <a:pPr/>
              <a:t>31</a:t>
            </a:fld>
            <a:endParaRPr lang="en-US" altLang="sk-SK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EE771DE1-32E4-4634-95B1-8D68D275D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71338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sk-SK" altLang="sk-SK" sz="3600" dirty="0"/>
              <a:t>Mitr</a:t>
            </a:r>
            <a:r>
              <a:rPr lang="en-US" altLang="sk-SK" sz="3600" dirty="0"/>
              <a:t>a</a:t>
            </a:r>
            <a:r>
              <a:rPr lang="sk-SK" altLang="sk-SK" sz="3600" dirty="0"/>
              <a:t>l sten</a:t>
            </a:r>
            <a:r>
              <a:rPr lang="en-US" altLang="sk-SK" sz="3600" dirty="0" err="1"/>
              <a:t>osis</a:t>
            </a:r>
            <a:endParaRPr lang="cs-CZ" altLang="sk-SK" sz="3600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E608B0D-22AC-4810-8B68-1A116C1217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199" y="1214338"/>
            <a:ext cx="11604171" cy="5441005"/>
          </a:xfrm>
        </p:spPr>
        <p:txBody>
          <a:bodyPr anchor="t"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sk-SK" altLang="sk-SK" sz="3200" b="1" dirty="0"/>
              <a:t>Pressure gradient between left atrium and ventricle – fir</a:t>
            </a:r>
            <a:r>
              <a:rPr lang="en-US" altLang="sk-SK" sz="3200" b="1" dirty="0"/>
              <a:t>s</a:t>
            </a:r>
            <a:r>
              <a:rPr lang="sk-SK" altLang="sk-SK" sz="3200" b="1" dirty="0"/>
              <a:t>t only during exercise, later also in rest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sk-SK" altLang="sk-SK" sz="3200" b="1" dirty="0"/>
              <a:t>Left ventricle is intact – not involved in compesation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sk-SK" altLang="sk-SK" sz="3200" b="1" dirty="0"/>
              <a:t>Postcapillary </a:t>
            </a:r>
            <a:r>
              <a:rPr lang="sk-SK" altLang="sk-SK" sz="3200" b="1" dirty="0" err="1"/>
              <a:t>pulmonary</a:t>
            </a:r>
            <a:r>
              <a:rPr lang="sk-SK" altLang="sk-SK" sz="3200" b="1" dirty="0"/>
              <a:t> </a:t>
            </a:r>
            <a:r>
              <a:rPr lang="sk-SK" altLang="sk-SK" sz="3200" b="1" dirty="0" err="1"/>
              <a:t>hypertension</a:t>
            </a:r>
            <a:r>
              <a:rPr lang="en-US" altLang="sk-SK" sz="3200" b="1" dirty="0"/>
              <a:t>;</a:t>
            </a:r>
            <a:r>
              <a:rPr lang="sk-SK" altLang="sk-SK" sz="3200" b="1" dirty="0"/>
              <a:t> </a:t>
            </a:r>
            <a:r>
              <a:rPr lang="en-US" altLang="sk-SK" sz="3200" b="1" dirty="0"/>
              <a:t>o</a:t>
            </a:r>
            <a:r>
              <a:rPr lang="sk-SK" altLang="sk-SK" sz="3200" b="1" dirty="0"/>
              <a:t>ver 30 mmHg danger of pulmonary oedema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sk-SK" altLang="sk-SK" sz="3200" b="1" dirty="0"/>
              <a:t>Overload of  </a:t>
            </a:r>
            <a:r>
              <a:rPr lang="sk-SK" altLang="sk-SK" sz="3200" b="1" i="1" u="sng" dirty="0"/>
              <a:t>right ventricle</a:t>
            </a:r>
            <a:endParaRPr lang="sk-SK" altLang="sk-SK" sz="3200" b="1" u="sng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sk-SK" altLang="sk-SK" sz="3200" b="1" dirty="0"/>
              <a:t>Symptoms of </a:t>
            </a:r>
            <a:r>
              <a:rPr lang="sk-SK" altLang="sk-SK" sz="3200" b="1" i="1" u="sng" dirty="0"/>
              <a:t>left heart failure without dysfunction of left ventricle</a:t>
            </a:r>
            <a:endParaRPr lang="sk-SK" altLang="sk-SK" sz="3200" b="1" u="sng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sk-SK" sz="3200" b="1" dirty="0"/>
              <a:t>3</a:t>
            </a:r>
            <a:r>
              <a:rPr lang="sk-SK" altLang="sk-SK" sz="3200" b="1" dirty="0"/>
              <a:t> </a:t>
            </a:r>
            <a:r>
              <a:rPr lang="en-US" altLang="sk-SK" sz="3200" b="1" dirty="0"/>
              <a:t>typical com</a:t>
            </a:r>
            <a:r>
              <a:rPr lang="sk-SK" altLang="sk-SK" sz="3200" b="1" dirty="0"/>
              <a:t>pli</a:t>
            </a:r>
            <a:r>
              <a:rPr lang="en-US" altLang="sk-SK" sz="3200" b="1" dirty="0"/>
              <a:t>cations</a:t>
            </a:r>
            <a:r>
              <a:rPr lang="sk-SK" altLang="sk-SK" sz="3200" b="1" dirty="0"/>
              <a:t> </a:t>
            </a:r>
            <a:r>
              <a:rPr lang="en-US" altLang="sk-SK" sz="3200" b="1" dirty="0"/>
              <a:t>in the past:</a:t>
            </a:r>
          </a:p>
          <a:p>
            <a:pPr marL="324000" lvl="1" indent="0">
              <a:lnSpc>
                <a:spcPct val="90000"/>
              </a:lnSpc>
              <a:buNone/>
              <a:defRPr/>
            </a:pPr>
            <a:r>
              <a:rPr lang="en-US" altLang="sk-SK" sz="2800" b="1" dirty="0"/>
              <a:t>Atrial </a:t>
            </a:r>
            <a:r>
              <a:rPr lang="sk-SK" altLang="sk-SK" sz="2800" b="1" dirty="0"/>
              <a:t>fibril</a:t>
            </a:r>
            <a:r>
              <a:rPr lang="en-US" altLang="sk-SK" sz="2800" b="1" dirty="0" err="1"/>
              <a:t>lation</a:t>
            </a:r>
            <a:r>
              <a:rPr lang="en-US" altLang="sk-SK" sz="2800" b="1" dirty="0"/>
              <a:t>, thrombus formation and the danger of </a:t>
            </a:r>
            <a:r>
              <a:rPr lang="en-US" altLang="sk-SK" sz="2800" b="1" dirty="0" err="1"/>
              <a:t>embolisation</a:t>
            </a:r>
            <a:endParaRPr lang="cs-CZ" altLang="sk-SK" sz="28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8C4FFE-9087-410E-96C2-F6D81F3043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0" b="16533"/>
          <a:stretch/>
        </p:blipFill>
        <p:spPr>
          <a:xfrm>
            <a:off x="3101012" y="438938"/>
            <a:ext cx="6033047" cy="6376269"/>
          </a:xfrm>
          <a:prstGeom prst="rect">
            <a:avLst/>
          </a:prstGeom>
          <a:effectLst>
            <a:glow rad="127000">
              <a:schemeClr val="accent4"/>
            </a:glow>
          </a:effectLst>
        </p:spPr>
      </p:pic>
      <p:sp>
        <p:nvSpPr>
          <p:cNvPr id="6" name="Circle: Hollow 5">
            <a:extLst>
              <a:ext uri="{FF2B5EF4-FFF2-40B4-BE49-F238E27FC236}">
                <a16:creationId xmlns:a16="http://schemas.microsoft.com/office/drawing/2014/main" id="{EC977E53-0766-4AAC-89D7-233A7A43EC63}"/>
              </a:ext>
            </a:extLst>
          </p:cNvPr>
          <p:cNvSpPr/>
          <p:nvPr/>
        </p:nvSpPr>
        <p:spPr>
          <a:xfrm>
            <a:off x="6767360" y="4273826"/>
            <a:ext cx="677049" cy="410818"/>
          </a:xfrm>
          <a:prstGeom prst="donut">
            <a:avLst>
              <a:gd name="adj" fmla="val 50000"/>
            </a:avLst>
          </a:prstGeom>
          <a:effectLst/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36E72903-E5B0-4DCC-8874-391A7A3067FF}"/>
              </a:ext>
            </a:extLst>
          </p:cNvPr>
          <p:cNvSpPr/>
          <p:nvPr/>
        </p:nvSpPr>
        <p:spPr>
          <a:xfrm>
            <a:off x="6603836" y="3223595"/>
            <a:ext cx="677049" cy="485113"/>
          </a:xfrm>
          <a:prstGeom prst="donut">
            <a:avLst>
              <a:gd name="adj" fmla="val 44279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D17A8245-04A1-48DE-926F-144531F1767D}"/>
              </a:ext>
            </a:extLst>
          </p:cNvPr>
          <p:cNvSpPr/>
          <p:nvPr/>
        </p:nvSpPr>
        <p:spPr>
          <a:xfrm>
            <a:off x="4973817" y="3273290"/>
            <a:ext cx="677049" cy="485113"/>
          </a:xfrm>
          <a:prstGeom prst="donut">
            <a:avLst>
              <a:gd name="adj" fmla="val 15557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20180522-B222-4F42-BA77-30A1EAE63E85}"/>
              </a:ext>
            </a:extLst>
          </p:cNvPr>
          <p:cNvSpPr/>
          <p:nvPr/>
        </p:nvSpPr>
        <p:spPr>
          <a:xfrm>
            <a:off x="4872300" y="4297019"/>
            <a:ext cx="677049" cy="410818"/>
          </a:xfrm>
          <a:prstGeom prst="donut">
            <a:avLst>
              <a:gd name="adj" fmla="val 50000"/>
            </a:avLst>
          </a:prstGeom>
          <a:effectLst/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id="{2ABA9674-68CE-4460-AC9F-08F417D4DB97}"/>
              </a:ext>
            </a:extLst>
          </p:cNvPr>
          <p:cNvSpPr/>
          <p:nvPr/>
        </p:nvSpPr>
        <p:spPr>
          <a:xfrm>
            <a:off x="6708915" y="2708172"/>
            <a:ext cx="492458" cy="389259"/>
          </a:xfrm>
          <a:prstGeom prst="flowChartSummingJunction">
            <a:avLst/>
          </a:prstGeom>
          <a:solidFill>
            <a:schemeClr val="accent2">
              <a:lumMod val="60000"/>
              <a:lumOff val="40000"/>
            </a:schemeClr>
          </a:solidFill>
          <a:effectLst/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A3E4B9-4D9C-4A89-BCB2-8B5565D7231D}"/>
              </a:ext>
            </a:extLst>
          </p:cNvPr>
          <p:cNvSpPr txBox="1"/>
          <p:nvPr/>
        </p:nvSpPr>
        <p:spPr>
          <a:xfrm>
            <a:off x="166255" y="1246909"/>
            <a:ext cx="2587336" cy="3128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CLOSED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STENOTIC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ELEVATED </a:t>
            </a:r>
          </a:p>
          <a:p>
            <a:r>
              <a:rPr lang="en-US" dirty="0"/>
              <a:t>PRESSURE</a:t>
            </a:r>
            <a:endParaRPr lang="sk-SK" dirty="0"/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BDE415AC-6522-4AC2-A124-4B3CC76E53D0}"/>
              </a:ext>
            </a:extLst>
          </p:cNvPr>
          <p:cNvSpPr/>
          <p:nvPr/>
        </p:nvSpPr>
        <p:spPr>
          <a:xfrm>
            <a:off x="1634875" y="1285158"/>
            <a:ext cx="677049" cy="485113"/>
          </a:xfrm>
          <a:prstGeom prst="donut">
            <a:avLst>
              <a:gd name="adj" fmla="val 15557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F0847C0A-6E20-4AB7-81A7-3B1010CF614E}"/>
              </a:ext>
            </a:extLst>
          </p:cNvPr>
          <p:cNvSpPr/>
          <p:nvPr/>
        </p:nvSpPr>
        <p:spPr>
          <a:xfrm>
            <a:off x="1668436" y="2194594"/>
            <a:ext cx="677049" cy="410818"/>
          </a:xfrm>
          <a:prstGeom prst="donut">
            <a:avLst>
              <a:gd name="adj" fmla="val 50000"/>
            </a:avLst>
          </a:prstGeom>
          <a:effectLst/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DF3DE941-7455-40FF-A216-CB9D8EF3037B}"/>
              </a:ext>
            </a:extLst>
          </p:cNvPr>
          <p:cNvSpPr/>
          <p:nvPr/>
        </p:nvSpPr>
        <p:spPr>
          <a:xfrm>
            <a:off x="1682163" y="2947165"/>
            <a:ext cx="677049" cy="485113"/>
          </a:xfrm>
          <a:prstGeom prst="donut">
            <a:avLst>
              <a:gd name="adj" fmla="val 44279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6" name="Flowchart: Summing Junction 15">
            <a:extLst>
              <a:ext uri="{FF2B5EF4-FFF2-40B4-BE49-F238E27FC236}">
                <a16:creationId xmlns:a16="http://schemas.microsoft.com/office/drawing/2014/main" id="{A22B979C-CDE7-451E-97A6-EF3B39F552B2}"/>
              </a:ext>
            </a:extLst>
          </p:cNvPr>
          <p:cNvSpPr/>
          <p:nvPr/>
        </p:nvSpPr>
        <p:spPr>
          <a:xfrm>
            <a:off x="1800948" y="3930834"/>
            <a:ext cx="492458" cy="389259"/>
          </a:xfrm>
          <a:prstGeom prst="flowChartSummingJunction">
            <a:avLst/>
          </a:prstGeom>
          <a:solidFill>
            <a:schemeClr val="accent2">
              <a:lumMod val="60000"/>
              <a:lumOff val="40000"/>
            </a:schemeClr>
          </a:solidFill>
          <a:effectLst/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3E1125-52AF-48D8-B7EC-ECD8589E38FF}"/>
              </a:ext>
            </a:extLst>
          </p:cNvPr>
          <p:cNvSpPr txBox="1"/>
          <p:nvPr/>
        </p:nvSpPr>
        <p:spPr>
          <a:xfrm>
            <a:off x="5195455" y="1163782"/>
            <a:ext cx="1943101" cy="605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DIASTOLE</a:t>
            </a:r>
            <a:endParaRPr lang="sk-SK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10992C-095E-4BDB-A2E1-B24845AEF91A}"/>
              </a:ext>
            </a:extLst>
          </p:cNvPr>
          <p:cNvSpPr txBox="1"/>
          <p:nvPr/>
        </p:nvSpPr>
        <p:spPr>
          <a:xfrm>
            <a:off x="9621982" y="1163782"/>
            <a:ext cx="2265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/>
              <a:t>MITRAL</a:t>
            </a:r>
          </a:p>
          <a:p>
            <a:pPr algn="ctr"/>
            <a:r>
              <a:rPr lang="sk-SK" sz="2800" b="1" dirty="0"/>
              <a:t>STENOSIS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3AB5382-4087-2B0B-4716-E8FFED765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7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77D60-8AB4-4954-B81A-DF25CC4EF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/>
              <a:t>Grades of </a:t>
            </a:r>
            <a:r>
              <a:rPr lang="sk-SK" sz="3200" dirty="0"/>
              <a:t>mitr</a:t>
            </a:r>
            <a:r>
              <a:rPr lang="en-US" sz="3200" dirty="0"/>
              <a:t>a</a:t>
            </a:r>
            <a:r>
              <a:rPr lang="sk-SK" sz="3200" dirty="0"/>
              <a:t>l sten</a:t>
            </a:r>
            <a:r>
              <a:rPr lang="en-US" sz="3200" dirty="0" err="1"/>
              <a:t>osis</a:t>
            </a:r>
            <a:endParaRPr lang="sk-SK" sz="320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9CDE812-BEC8-4FC8-8F7F-285064384A3A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75233868"/>
              </p:ext>
            </p:extLst>
          </p:nvPr>
        </p:nvGraphicFramePr>
        <p:xfrm>
          <a:off x="1819307" y="1693720"/>
          <a:ext cx="8654729" cy="4068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3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3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0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5419">
                <a:tc>
                  <a:txBody>
                    <a:bodyPr/>
                    <a:lstStyle/>
                    <a:p>
                      <a:pPr algn="ctr"/>
                      <a:endParaRPr lang="sk-SK" sz="2400" dirty="0"/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>
                          <a:solidFill>
                            <a:schemeClr val="tx1"/>
                          </a:solidFill>
                        </a:rPr>
                        <a:t>NORM</a:t>
                      </a:r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MILD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MEDIUM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SEVERE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6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Area of the ostium,</a:t>
                      </a:r>
                      <a:endParaRPr lang="sk-SK" sz="2400" dirty="0"/>
                    </a:p>
                    <a:p>
                      <a:pPr algn="ctr"/>
                      <a:r>
                        <a:rPr lang="sk-SK" sz="2400" dirty="0"/>
                        <a:t>cm</a:t>
                      </a:r>
                      <a:r>
                        <a:rPr lang="sk-SK" sz="2400" baseline="30000" dirty="0"/>
                        <a:t>2</a:t>
                      </a:r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b="1" dirty="0"/>
                        <a:t>4 – 6</a:t>
                      </a:r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b="1" dirty="0"/>
                        <a:t>2 – 4 </a:t>
                      </a:r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b="1" dirty="0"/>
                        <a:t>1 – 2</a:t>
                      </a:r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&lt; 1</a:t>
                      </a:r>
                      <a:endParaRPr lang="sk-SK" sz="3200" b="1" dirty="0"/>
                    </a:p>
                  </a:txBody>
                  <a:tcPr marL="91431" marR="9143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401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Gradient,</a:t>
                      </a:r>
                    </a:p>
                    <a:p>
                      <a:pPr algn="ctr"/>
                      <a:r>
                        <a:rPr lang="en-US" sz="2400" dirty="0"/>
                        <a:t>mmHg</a:t>
                      </a:r>
                      <a:endParaRPr lang="sk-SK" sz="2400" dirty="0"/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3200" b="1" dirty="0"/>
                        <a:t>&lt; 5</a:t>
                      </a:r>
                      <a:endParaRPr lang="sk-SK" sz="3200" b="1" dirty="0"/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5 – 12</a:t>
                      </a:r>
                      <a:endParaRPr lang="sk-SK" sz="3200" b="1" dirty="0"/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12 – 20</a:t>
                      </a:r>
                      <a:endParaRPr lang="sk-SK" sz="3200" b="1" dirty="0"/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&gt; 20</a:t>
                      </a:r>
                      <a:endParaRPr lang="sk-SK" sz="3200" b="1" dirty="0"/>
                    </a:p>
                  </a:txBody>
                  <a:tcPr marL="91431" marR="914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46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Halftime of filling,</a:t>
                      </a:r>
                    </a:p>
                    <a:p>
                      <a:pPr algn="ctr"/>
                      <a:r>
                        <a:rPr lang="sk-SK" sz="2400" dirty="0"/>
                        <a:t>ms</a:t>
                      </a:r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&lt; 60</a:t>
                      </a:r>
                      <a:endParaRPr lang="sk-SK" sz="3200" b="1" dirty="0"/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60 – 100</a:t>
                      </a:r>
                      <a:endParaRPr lang="sk-SK" sz="3200" b="1" dirty="0"/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100 – 200</a:t>
                      </a:r>
                      <a:endParaRPr lang="sk-SK" sz="3200" b="1" dirty="0"/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&gt; 200</a:t>
                      </a:r>
                      <a:endParaRPr lang="sk-SK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6677B-442F-45E0-B3D2-5825A55DB4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FBE7C8-1BE6-4BD3-8DAC-B197F5543657}" type="slidenum">
              <a:rPr lang="en-US" altLang="sk-SK"/>
              <a:pPr>
                <a:defRPr/>
              </a:pPr>
              <a:t>33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104499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>
            <a:extLst>
              <a:ext uri="{FF2B5EF4-FFF2-40B4-BE49-F238E27FC236}">
                <a16:creationId xmlns:a16="http://schemas.microsoft.com/office/drawing/2014/main" id="{0546FCC6-7F53-4A2F-AEE8-819A3AFF62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200179-1290-49E5-AE3B-F41272381300}" type="slidenum">
              <a:rPr lang="en-US" altLang="sk-SK"/>
              <a:pPr/>
              <a:t>34</a:t>
            </a:fld>
            <a:endParaRPr lang="en-US" altLang="sk-SK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BA30212F-90C8-46DF-97FE-3C8CECAB1A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2" y="787939"/>
            <a:ext cx="10926629" cy="68464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sk-SK" sz="3200" dirty="0"/>
              <a:t>The </a:t>
            </a:r>
            <a:r>
              <a:rPr lang="en-US" altLang="sk-SK" sz="3200" dirty="0" err="1"/>
              <a:t>haemodynamic</a:t>
            </a:r>
            <a:r>
              <a:rPr lang="en-US" altLang="sk-SK" sz="3200" dirty="0"/>
              <a:t> problem</a:t>
            </a:r>
          </a:p>
        </p:txBody>
      </p:sp>
      <p:pic>
        <p:nvPicPr>
          <p:cNvPr id="16390" name="Picture 3">
            <a:extLst>
              <a:ext uri="{FF2B5EF4-FFF2-40B4-BE49-F238E27FC236}">
                <a16:creationId xmlns:a16="http://schemas.microsoft.com/office/drawing/2014/main" id="{49DFDC2D-5312-452B-8303-0FF27DB393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6265" y="1827177"/>
            <a:ext cx="7620000" cy="4441825"/>
          </a:xfrm>
          <a:noFill/>
        </p:spPr>
      </p:pic>
      <p:sp>
        <p:nvSpPr>
          <p:cNvPr id="16391" name="AutoShape 4">
            <a:extLst>
              <a:ext uri="{FF2B5EF4-FFF2-40B4-BE49-F238E27FC236}">
                <a16:creationId xmlns:a16="http://schemas.microsoft.com/office/drawing/2014/main" id="{A302D5DC-E9B2-4882-BDC9-F8B66DE9773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434218" y="4609899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k-SK" altLang="sk-SK" sz="1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7B52BD-EBF2-46AE-89AE-7F3096E44201}"/>
              </a:ext>
            </a:extLst>
          </p:cNvPr>
          <p:cNvSpPr txBox="1"/>
          <p:nvPr/>
        </p:nvSpPr>
        <p:spPr>
          <a:xfrm>
            <a:off x="476655" y="2528531"/>
            <a:ext cx="25252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LA IN NORM</a:t>
            </a:r>
          </a:p>
          <a:p>
            <a:r>
              <a:rPr lang="en-US" dirty="0"/>
              <a:t>(LOW)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LA IN MITRAL STENOSIS</a:t>
            </a:r>
          </a:p>
          <a:p>
            <a:r>
              <a:rPr lang="en-US" dirty="0"/>
              <a:t>(INCREASED)</a:t>
            </a:r>
          </a:p>
          <a:p>
            <a:endParaRPr lang="sk-SK" dirty="0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124873ED-5D2F-4F1D-B9F9-E12CFEE3DF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804497" y="3828442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k-SK" altLang="sk-SK" sz="1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E5B6B7E4-B146-4A2C-B9B6-053C8EF944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A55A24-E2FD-4EF4-AEC0-2CA450CED1BD}" type="slidenum">
              <a:rPr lang="en-US" altLang="sk-SK"/>
              <a:pPr/>
              <a:t>35</a:t>
            </a:fld>
            <a:endParaRPr lang="en-US" altLang="sk-SK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C23ECE73-1335-4DDB-9B70-761797F15B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82551"/>
            <a:ext cx="8229600" cy="15287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0000" tIns="46800" rIns="90000" bIns="46800" rtlCol="0" anchor="b">
            <a:normAutofit/>
          </a:bodyPr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k-SK" altLang="sk-SK" sz="3200" dirty="0"/>
              <a:t>A </a:t>
            </a:r>
            <a:r>
              <a:rPr lang="sk-SK" altLang="sk-SK" sz="3200" dirty="0" err="1"/>
              <a:t>short</a:t>
            </a:r>
            <a:r>
              <a:rPr lang="sk-SK" altLang="sk-SK" sz="3200" dirty="0"/>
              <a:t> </a:t>
            </a:r>
            <a:r>
              <a:rPr lang="sk-SK" altLang="sk-SK" sz="3200" dirty="0" err="1"/>
              <a:t>diversion</a:t>
            </a:r>
            <a:r>
              <a:rPr lang="sk-SK" altLang="sk-SK" sz="3200" dirty="0"/>
              <a:t> </a:t>
            </a:r>
            <a:r>
              <a:rPr lang="sk-SK" altLang="sk-SK" sz="3200" dirty="0" err="1"/>
              <a:t>towards</a:t>
            </a:r>
            <a:r>
              <a:rPr lang="sk-SK" altLang="sk-SK" sz="3200" dirty="0"/>
              <a:t> </a:t>
            </a:r>
            <a:r>
              <a:rPr lang="sk-SK" altLang="sk-SK" sz="3200" dirty="0" err="1"/>
              <a:t>atrial</a:t>
            </a:r>
            <a:r>
              <a:rPr lang="sk-SK" altLang="sk-SK" sz="3200" dirty="0"/>
              <a:t> </a:t>
            </a:r>
            <a:r>
              <a:rPr lang="sk-SK" altLang="sk-SK" sz="3200" dirty="0" err="1"/>
              <a:t>fibrillation</a:t>
            </a:r>
            <a:endParaRPr lang="sk-SK" altLang="sk-SK" sz="3200" dirty="0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ED8A9267-2957-46C9-9D33-4C0FADD3A3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2940" y="1789290"/>
            <a:ext cx="6413775" cy="453531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0000" tIns="46800" rIns="90000" bIns="46800" rtlCol="0" anchor="ctr">
            <a:normAutofit/>
          </a:bodyPr>
          <a:lstStyle/>
          <a:p>
            <a:pPr marL="0" indent="0" defTabSz="449263">
              <a:lnSpc>
                <a:spcPct val="90000"/>
              </a:lnSpc>
              <a:buClr>
                <a:srgbClr val="9999FF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k-SK" altLang="sk-SK" sz="2400" dirty="0"/>
              <a:t>A </a:t>
            </a:r>
            <a:r>
              <a:rPr lang="sk-SK" altLang="sk-SK" sz="2400" dirty="0" err="1"/>
              <a:t>common</a:t>
            </a:r>
            <a:r>
              <a:rPr lang="sk-SK" altLang="sk-SK" sz="2400" dirty="0"/>
              <a:t> </a:t>
            </a:r>
            <a:r>
              <a:rPr lang="sk-SK" altLang="sk-SK" sz="2400" dirty="0" err="1"/>
              <a:t>dysrythmic</a:t>
            </a:r>
            <a:r>
              <a:rPr lang="sk-SK" altLang="sk-SK" sz="2400" dirty="0"/>
              <a:t> </a:t>
            </a:r>
            <a:r>
              <a:rPr lang="sk-SK" altLang="sk-SK" sz="2400" dirty="0" err="1"/>
              <a:t>condition</a:t>
            </a:r>
            <a:endParaRPr lang="sk-SK" altLang="sk-SK" sz="2400" dirty="0"/>
          </a:p>
          <a:p>
            <a:pPr marL="0" indent="0" defTabSz="449263">
              <a:lnSpc>
                <a:spcPct val="90000"/>
              </a:lnSpc>
              <a:buClr>
                <a:srgbClr val="9999FF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k-SK" altLang="sk-SK" sz="2400" dirty="0" err="1"/>
              <a:t>Different</a:t>
            </a:r>
            <a:r>
              <a:rPr lang="sk-SK" altLang="sk-SK" sz="2400" dirty="0"/>
              <a:t> </a:t>
            </a:r>
            <a:r>
              <a:rPr lang="sk-SK" altLang="sk-SK" sz="2400" dirty="0" err="1"/>
              <a:t>forms</a:t>
            </a:r>
            <a:endParaRPr lang="sk-SK" altLang="sk-SK" sz="2400" dirty="0"/>
          </a:p>
          <a:p>
            <a:pPr marL="0" indent="0" defTabSz="449263">
              <a:lnSpc>
                <a:spcPct val="90000"/>
              </a:lnSpc>
              <a:buClr>
                <a:srgbClr val="9999FF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k-SK" altLang="sk-SK" sz="2400" u="sng" dirty="0" err="1"/>
              <a:t>Diagnosis</a:t>
            </a:r>
            <a:r>
              <a:rPr lang="sk-SK" altLang="sk-SK" sz="2400" u="sng" dirty="0"/>
              <a:t> </a:t>
            </a:r>
            <a:r>
              <a:rPr lang="sk-SK" altLang="sk-SK" sz="2400" u="sng" dirty="0" err="1"/>
              <a:t>also</a:t>
            </a:r>
            <a:r>
              <a:rPr lang="sk-SK" altLang="sk-SK" sz="2400" u="sng" dirty="0"/>
              <a:t> </a:t>
            </a:r>
            <a:r>
              <a:rPr lang="sk-SK" altLang="sk-SK" sz="2400" u="sng" dirty="0" err="1"/>
              <a:t>without</a:t>
            </a:r>
            <a:r>
              <a:rPr lang="sk-SK" altLang="sk-SK" sz="2400" u="sng" dirty="0"/>
              <a:t> ECG – </a:t>
            </a:r>
            <a:r>
              <a:rPr lang="sk-SK" altLang="sk-SK" sz="2400" u="sng" dirty="0" err="1"/>
              <a:t>pulsus</a:t>
            </a:r>
            <a:r>
              <a:rPr lang="sk-SK" altLang="sk-SK" sz="2400" u="sng" dirty="0"/>
              <a:t> </a:t>
            </a:r>
            <a:r>
              <a:rPr lang="sk-SK" altLang="sk-SK" sz="2400" u="sng" dirty="0" err="1"/>
              <a:t>irregularis</a:t>
            </a:r>
            <a:r>
              <a:rPr lang="sk-SK" altLang="sk-SK" sz="2400" u="sng" dirty="0"/>
              <a:t> et </a:t>
            </a:r>
            <a:r>
              <a:rPr lang="sk-SK" altLang="sk-SK" sz="2400" u="sng" dirty="0" err="1"/>
              <a:t>inaequalis</a:t>
            </a:r>
            <a:r>
              <a:rPr lang="sk-SK" altLang="sk-SK" sz="2400" u="sng" dirty="0"/>
              <a:t> - </a:t>
            </a:r>
            <a:r>
              <a:rPr lang="sk-SK" altLang="sk-SK" sz="2400" u="sng" dirty="0" err="1"/>
              <a:t>why</a:t>
            </a:r>
            <a:r>
              <a:rPr lang="sk-SK" altLang="sk-SK" sz="2400" u="sng" dirty="0"/>
              <a:t>?</a:t>
            </a:r>
          </a:p>
          <a:p>
            <a:pPr marL="0" indent="0" defTabSz="449263">
              <a:lnSpc>
                <a:spcPct val="90000"/>
              </a:lnSpc>
              <a:buClr>
                <a:srgbClr val="9999FF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k-SK" altLang="sk-SK" sz="2400" dirty="0"/>
              <a:t>CAUSE</a:t>
            </a:r>
          </a:p>
          <a:p>
            <a:pPr marL="0" indent="0" defTabSz="449263">
              <a:spcBef>
                <a:spcPts val="0"/>
              </a:spcBef>
              <a:spcAft>
                <a:spcPts val="0"/>
              </a:spcAft>
              <a:buClr>
                <a:srgbClr val="9999FF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k-SK" altLang="sk-SK" sz="2400" dirty="0"/>
              <a:t>In </a:t>
            </a:r>
            <a:r>
              <a:rPr lang="sk-SK" altLang="sk-SK" sz="2400" dirty="0" err="1"/>
              <a:t>the</a:t>
            </a:r>
            <a:r>
              <a:rPr lang="sk-SK" altLang="sk-SK" sz="2400" dirty="0"/>
              <a:t> </a:t>
            </a:r>
            <a:r>
              <a:rPr lang="sk-SK" altLang="sk-SK" sz="2400" dirty="0" err="1"/>
              <a:t>past</a:t>
            </a:r>
            <a:r>
              <a:rPr lang="sk-SK" altLang="sk-SK" sz="2400" dirty="0"/>
              <a:t> – </a:t>
            </a:r>
            <a:r>
              <a:rPr lang="sk-SK" altLang="sk-SK" sz="2400" dirty="0" err="1"/>
              <a:t>mitral</a:t>
            </a:r>
            <a:r>
              <a:rPr lang="sk-SK" altLang="sk-SK" sz="2400" dirty="0"/>
              <a:t> </a:t>
            </a:r>
            <a:r>
              <a:rPr lang="sk-SK" altLang="sk-SK" sz="2400" dirty="0" err="1"/>
              <a:t>stenosis</a:t>
            </a:r>
            <a:endParaRPr lang="sk-SK" altLang="sk-SK" sz="2400" dirty="0"/>
          </a:p>
          <a:p>
            <a:pPr marL="0" indent="0" defTabSz="449263">
              <a:spcBef>
                <a:spcPts val="0"/>
              </a:spcBef>
              <a:spcAft>
                <a:spcPts val="0"/>
              </a:spcAft>
              <a:buClr>
                <a:srgbClr val="9999FF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k-SK" altLang="sk-SK" sz="2400" dirty="0" err="1"/>
              <a:t>Today</a:t>
            </a:r>
            <a:r>
              <a:rPr lang="sk-SK" altLang="sk-SK" sz="2400" dirty="0"/>
              <a:t> – </a:t>
            </a:r>
            <a:r>
              <a:rPr lang="sk-SK" altLang="sk-SK" sz="2400" dirty="0" err="1"/>
              <a:t>age</a:t>
            </a:r>
            <a:r>
              <a:rPr lang="sk-SK" altLang="sk-SK" sz="2400" dirty="0"/>
              <a:t>, sex (m &gt; w)</a:t>
            </a:r>
          </a:p>
          <a:p>
            <a:pPr marL="324000" lvl="1" indent="0" defTabSz="4492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999FF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k-SK" altLang="sk-SK" sz="2400" dirty="0"/>
              <a:t>	60 y. cca 1 %, 80 y. </a:t>
            </a:r>
            <a:r>
              <a:rPr lang="sk-SK" altLang="sk-SK" sz="2400" dirty="0" err="1"/>
              <a:t>up</a:t>
            </a:r>
            <a:r>
              <a:rPr lang="sk-SK" altLang="sk-SK" sz="2400" dirty="0"/>
              <a:t> to 6 % </a:t>
            </a:r>
          </a:p>
          <a:p>
            <a:pPr marL="324000" lvl="1" indent="0" defTabSz="4492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999FF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k-SK" altLang="sk-SK" sz="2400" dirty="0" err="1"/>
              <a:t>Thyreotoxicosis</a:t>
            </a:r>
            <a:endParaRPr lang="sk-SK" altLang="sk-SK" sz="2400" dirty="0"/>
          </a:p>
          <a:p>
            <a:pPr marL="324000" lvl="1" indent="0" defTabSz="4492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999FF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k-SK" altLang="sk-SK" sz="2400" dirty="0" err="1"/>
              <a:t>Cardiac</a:t>
            </a:r>
            <a:r>
              <a:rPr lang="sk-SK" altLang="sk-SK" sz="2400" dirty="0"/>
              <a:t> </a:t>
            </a:r>
            <a:r>
              <a:rPr lang="sk-SK" altLang="sk-SK" sz="2400" dirty="0" err="1"/>
              <a:t>disease</a:t>
            </a:r>
            <a:r>
              <a:rPr lang="sk-SK" altLang="sk-SK" sz="2400" dirty="0"/>
              <a:t> in </a:t>
            </a:r>
            <a:r>
              <a:rPr lang="sk-SK" altLang="sk-SK" sz="2400" dirty="0" err="1"/>
              <a:t>general</a:t>
            </a:r>
            <a:endParaRPr lang="sk-SK" altLang="sk-SK" sz="24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96C24FE-1D81-4950-8E17-CEFD03643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887" y="4053981"/>
            <a:ext cx="5182656" cy="276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78C24A-DF9D-0AE7-715C-4993AB6CDBB3}"/>
              </a:ext>
            </a:extLst>
          </p:cNvPr>
          <p:cNvSpPr txBox="1"/>
          <p:nvPr/>
        </p:nvSpPr>
        <p:spPr>
          <a:xfrm>
            <a:off x="6926095" y="1632857"/>
            <a:ext cx="49937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THROMBOSIS AND EMBOLISA</a:t>
            </a:r>
            <a:r>
              <a:rPr lang="en-US" b="1" dirty="0"/>
              <a:t>T</a:t>
            </a:r>
            <a:r>
              <a:rPr lang="sk-SK" b="1" dirty="0"/>
              <a:t>ION</a:t>
            </a:r>
          </a:p>
          <a:p>
            <a:pPr algn="ctr"/>
            <a:r>
              <a:rPr lang="en-US" dirty="0"/>
              <a:t>Blood stasis in noncontracting atria, thrombus formation</a:t>
            </a:r>
          </a:p>
          <a:p>
            <a:pPr algn="ctr"/>
            <a:r>
              <a:rPr lang="en-US" dirty="0"/>
              <a:t>In case of conversion to sinus rhythm danger of embolism</a:t>
            </a:r>
          </a:p>
          <a:p>
            <a:pPr algn="ctr"/>
            <a:r>
              <a:rPr lang="en-US" dirty="0"/>
              <a:t>Prevention: Anticoagulant therapy and USG control of the thrombus dissolution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redcell1">
            <a:extLst>
              <a:ext uri="{FF2B5EF4-FFF2-40B4-BE49-F238E27FC236}">
                <a16:creationId xmlns:a16="http://schemas.microsoft.com/office/drawing/2014/main" id="{543FC2F3-9C93-4773-B787-6906BBC0C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-26988"/>
            <a:ext cx="9144000" cy="6856413"/>
          </a:xfrm>
          <a:prstGeom prst="rect">
            <a:avLst/>
          </a:prstGeom>
          <a:noFill/>
          <a:ln>
            <a:noFill/>
          </a:ln>
        </p:spPr>
      </p:pic>
      <p:sp>
        <p:nvSpPr>
          <p:cNvPr id="57347" name="Rectangle 2">
            <a:extLst>
              <a:ext uri="{FF2B5EF4-FFF2-40B4-BE49-F238E27FC236}">
                <a16:creationId xmlns:a16="http://schemas.microsoft.com/office/drawing/2014/main" id="{B9E8324F-DBC2-42A2-9B37-98240D0086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2" y="176641"/>
            <a:ext cx="11029616" cy="118872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k-SK" altLang="sk-SK" sz="3600" dirty="0">
                <a:solidFill>
                  <a:schemeClr val="tx1"/>
                </a:solidFill>
              </a:rPr>
              <a:t>Pulsus irregularis and inaeqalis</a:t>
            </a:r>
            <a:endParaRPr lang="cs-CZ" altLang="sk-SK" sz="3600" dirty="0">
              <a:solidFill>
                <a:schemeClr val="tx1"/>
              </a:solidFill>
            </a:endParaRPr>
          </a:p>
        </p:txBody>
      </p:sp>
      <p:pic>
        <p:nvPicPr>
          <p:cNvPr id="29701" name="Picture 7">
            <a:extLst>
              <a:ext uri="{FF2B5EF4-FFF2-40B4-BE49-F238E27FC236}">
                <a16:creationId xmlns:a16="http://schemas.microsoft.com/office/drawing/2014/main" id="{1828390C-E926-43CB-A10D-60FDBABD9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977" y="1762125"/>
            <a:ext cx="83058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8">
            <a:extLst>
              <a:ext uri="{FF2B5EF4-FFF2-40B4-BE49-F238E27FC236}">
                <a16:creationId xmlns:a16="http://schemas.microsoft.com/office/drawing/2014/main" id="{2E12F494-B829-462F-A787-6BA4C7684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057401"/>
            <a:ext cx="2266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FFFFFF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sk-SK" sz="2400">
                <a:solidFill>
                  <a:schemeClr val="tx1"/>
                </a:solidFill>
                <a:latin typeface="Helvetica" panose="020B0604020202020204" pitchFamily="34" charset="0"/>
              </a:rPr>
              <a:t>Irregular R-R intervals</a:t>
            </a:r>
          </a:p>
        </p:txBody>
      </p:sp>
      <p:sp>
        <p:nvSpPr>
          <p:cNvPr id="29703" name="Arrow: Left-Right 1">
            <a:extLst>
              <a:ext uri="{FF2B5EF4-FFF2-40B4-BE49-F238E27FC236}">
                <a16:creationId xmlns:a16="http://schemas.microsoft.com/office/drawing/2014/main" id="{03B4A0EE-287B-4505-93B9-5B0C1EFE9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7983" y="2071249"/>
            <a:ext cx="1216025" cy="484187"/>
          </a:xfrm>
          <a:prstGeom prst="leftRightArrow">
            <a:avLst>
              <a:gd name="adj1" fmla="val 50000"/>
              <a:gd name="adj2" fmla="val 50044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k-SK" altLang="en-US"/>
          </a:p>
        </p:txBody>
      </p:sp>
      <p:sp>
        <p:nvSpPr>
          <p:cNvPr id="29704" name="Arrow: Left-Right 8">
            <a:extLst>
              <a:ext uri="{FF2B5EF4-FFF2-40B4-BE49-F238E27FC236}">
                <a16:creationId xmlns:a16="http://schemas.microsoft.com/office/drawing/2014/main" id="{9E5554A9-E4E2-4827-8E34-0F2EC47DD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675" y="5903804"/>
            <a:ext cx="784225" cy="484187"/>
          </a:xfrm>
          <a:prstGeom prst="leftRightArrow">
            <a:avLst>
              <a:gd name="adj1" fmla="val 50000"/>
              <a:gd name="adj2" fmla="val 50052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k-SK" altLang="en-US"/>
          </a:p>
        </p:txBody>
      </p:sp>
      <p:sp>
        <p:nvSpPr>
          <p:cNvPr id="29705" name="Arrow: Left-Right 9">
            <a:extLst>
              <a:ext uri="{FF2B5EF4-FFF2-40B4-BE49-F238E27FC236}">
                <a16:creationId xmlns:a16="http://schemas.microsoft.com/office/drawing/2014/main" id="{B7260D16-08BC-4613-A8E9-8EC0D0083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27" y="5274827"/>
            <a:ext cx="1216025" cy="485775"/>
          </a:xfrm>
          <a:prstGeom prst="leftRightArrow">
            <a:avLst>
              <a:gd name="adj1" fmla="val 50000"/>
              <a:gd name="adj2" fmla="val 4988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k-SK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EC7CF4-BCAA-4AF6-8F8A-CE3D27C0FEA1}"/>
              </a:ext>
            </a:extLst>
          </p:cNvPr>
          <p:cNvSpPr txBox="1"/>
          <p:nvPr/>
        </p:nvSpPr>
        <p:spPr>
          <a:xfrm>
            <a:off x="2191047" y="5463388"/>
            <a:ext cx="3625416" cy="87254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/>
              <a:t>Long </a:t>
            </a:r>
            <a:r>
              <a:rPr lang="sk-SK" dirty="0"/>
              <a:t>diastol</a:t>
            </a:r>
            <a:r>
              <a:rPr lang="en-US" dirty="0"/>
              <a:t>e</a:t>
            </a:r>
            <a:r>
              <a:rPr lang="sk-SK" dirty="0"/>
              <a:t>, </a:t>
            </a:r>
            <a:r>
              <a:rPr lang="en-US" dirty="0"/>
              <a:t>good ventricle filling</a:t>
            </a:r>
            <a:endParaRPr lang="sk-SK" dirty="0"/>
          </a:p>
          <a:p>
            <a:pPr>
              <a:lnSpc>
                <a:spcPct val="150000"/>
              </a:lnSpc>
              <a:defRPr/>
            </a:pPr>
            <a:r>
              <a:rPr lang="en-US" dirty="0"/>
              <a:t>Short </a:t>
            </a:r>
            <a:r>
              <a:rPr lang="sk-SK" dirty="0"/>
              <a:t>diastol</a:t>
            </a:r>
            <a:r>
              <a:rPr lang="en-US" dirty="0"/>
              <a:t>e</a:t>
            </a:r>
            <a:r>
              <a:rPr lang="sk-SK" dirty="0"/>
              <a:t>, </a:t>
            </a:r>
            <a:r>
              <a:rPr lang="en-US" dirty="0"/>
              <a:t>weak ventricle filling</a:t>
            </a:r>
            <a:endParaRPr lang="sk-SK" dirty="0"/>
          </a:p>
        </p:txBody>
      </p:sp>
      <p:sp>
        <p:nvSpPr>
          <p:cNvPr id="29707" name="Arrow: Left-Right 13">
            <a:extLst>
              <a:ext uri="{FF2B5EF4-FFF2-40B4-BE49-F238E27FC236}">
                <a16:creationId xmlns:a16="http://schemas.microsoft.com/office/drawing/2014/main" id="{41C9D6E8-12C5-45DB-BA4B-F393DE18E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0970" y="2010159"/>
            <a:ext cx="784225" cy="484187"/>
          </a:xfrm>
          <a:prstGeom prst="leftRightArrow">
            <a:avLst>
              <a:gd name="adj1" fmla="val 50000"/>
              <a:gd name="adj2" fmla="val 50052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k-SK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AC783A-75B1-4D3E-B240-E9F86EF63B1A}"/>
              </a:ext>
            </a:extLst>
          </p:cNvPr>
          <p:cNvSpPr txBox="1"/>
          <p:nvPr/>
        </p:nvSpPr>
        <p:spPr>
          <a:xfrm>
            <a:off x="581192" y="1870841"/>
            <a:ext cx="23511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IRREGULARIS:</a:t>
            </a:r>
          </a:p>
          <a:p>
            <a:r>
              <a:rPr lang="en-US" dirty="0"/>
              <a:t>No “P” waves,</a:t>
            </a:r>
          </a:p>
          <a:p>
            <a:r>
              <a:rPr lang="en-US" dirty="0"/>
              <a:t>Irregular transmission of impulse to ventricles.</a:t>
            </a:r>
          </a:p>
          <a:p>
            <a:r>
              <a:rPr lang="en-US" dirty="0"/>
              <a:t>The contraction of ventricles is OK (normal QRS)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INAEQUALIS:</a:t>
            </a:r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B2104-2488-4734-9AE9-6228FFE39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1735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3DC40ADF-8D1A-450B-B69B-9FDC32412C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8B2E1C-BF4E-4183-8794-4ACAA0FF352F}" type="slidenum">
              <a:rPr lang="en-US" altLang="sk-SK"/>
              <a:pPr/>
              <a:t>37</a:t>
            </a:fld>
            <a:endParaRPr lang="en-US" altLang="sk-SK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AD26AAAC-DB25-44B6-8BDA-FC455DE227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8458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sk-SK" altLang="sk-SK" sz="3600" dirty="0"/>
              <a:t>Mitr</a:t>
            </a:r>
            <a:r>
              <a:rPr lang="en-US" altLang="sk-SK" sz="3600" dirty="0"/>
              <a:t>a</a:t>
            </a:r>
            <a:r>
              <a:rPr lang="sk-SK" altLang="sk-SK" sz="3600" dirty="0"/>
              <a:t>l </a:t>
            </a:r>
            <a:r>
              <a:rPr lang="en-US" altLang="sk-SK" sz="3600" dirty="0" err="1"/>
              <a:t>regurgation</a:t>
            </a:r>
            <a:r>
              <a:rPr lang="en-US" altLang="sk-SK" sz="3600" dirty="0"/>
              <a:t> (INSUFFICIENCY)</a:t>
            </a:r>
            <a:endParaRPr lang="cs-CZ" altLang="sk-SK" sz="3600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4AEA65A-7A84-40E3-8112-E101354C61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0936" y="1600200"/>
            <a:ext cx="8458200" cy="4800600"/>
          </a:xfrm>
        </p:spPr>
        <p:txBody>
          <a:bodyPr>
            <a:normAutofit fontScale="92500"/>
          </a:bodyPr>
          <a:lstStyle/>
          <a:p>
            <a:pPr marL="0" indent="0" eaLnBrk="1" hangingPunct="1">
              <a:buNone/>
              <a:defRPr/>
            </a:pPr>
            <a:r>
              <a:rPr lang="sk-SK" altLang="sk-SK" sz="3000" dirty="0"/>
              <a:t>HEMODYNAMI</a:t>
            </a:r>
            <a:r>
              <a:rPr lang="en-US" altLang="sk-SK" sz="3000" dirty="0"/>
              <a:t>CS</a:t>
            </a:r>
            <a:endParaRPr lang="sk-SK" altLang="sk-SK" sz="3000" dirty="0"/>
          </a:p>
          <a:p>
            <a:pPr marL="0" indent="0" eaLnBrk="1" hangingPunct="1">
              <a:buNone/>
              <a:defRPr/>
            </a:pPr>
            <a:r>
              <a:rPr lang="en-US" altLang="sk-SK" sz="2800" dirty="0"/>
              <a:t>Regurgitation from L</a:t>
            </a:r>
            <a:r>
              <a:rPr lang="sk-SK" altLang="sk-SK" sz="2800" dirty="0"/>
              <a:t>V </a:t>
            </a:r>
            <a:r>
              <a:rPr lang="en-US" altLang="sk-SK" sz="2800" dirty="0"/>
              <a:t>back into left atrium during systole</a:t>
            </a:r>
            <a:endParaRPr lang="sk-SK" altLang="sk-SK" sz="2800" dirty="0"/>
          </a:p>
          <a:p>
            <a:pPr marL="0" indent="0" eaLnBrk="1" hangingPunct="1">
              <a:buNone/>
              <a:defRPr/>
            </a:pPr>
            <a:r>
              <a:rPr lang="en-US" altLang="sk-SK" sz="2800" dirty="0"/>
              <a:t>Volume overload of LV </a:t>
            </a:r>
            <a:r>
              <a:rPr lang="sk-SK" altLang="sk-SK" sz="2800" dirty="0"/>
              <a:t>(</a:t>
            </a:r>
            <a:r>
              <a:rPr lang="en-US" altLang="sk-SK" sz="2800" dirty="0"/>
              <a:t>to get</a:t>
            </a:r>
            <a:r>
              <a:rPr lang="sk-SK" altLang="sk-SK" sz="2800" dirty="0"/>
              <a:t> 5 lit</a:t>
            </a:r>
            <a:r>
              <a:rPr lang="en-US" altLang="sk-SK" sz="2800" dirty="0"/>
              <a:t>e</a:t>
            </a:r>
            <a:r>
              <a:rPr lang="sk-SK" altLang="sk-SK" sz="2800" dirty="0"/>
              <a:t>r</a:t>
            </a:r>
            <a:r>
              <a:rPr lang="en-US" altLang="sk-SK" sz="2800" dirty="0"/>
              <a:t>s into circulation the heart pumps</a:t>
            </a:r>
            <a:r>
              <a:rPr lang="sk-SK" altLang="sk-SK" sz="2800" dirty="0"/>
              <a:t> 7</a:t>
            </a:r>
            <a:r>
              <a:rPr lang="en-US" altLang="sk-SK" sz="2800" dirty="0"/>
              <a:t>– </a:t>
            </a:r>
            <a:r>
              <a:rPr lang="sk-SK" altLang="sk-SK" sz="2800" dirty="0"/>
              <a:t>8</a:t>
            </a:r>
            <a:r>
              <a:rPr lang="en-US" altLang="sk-SK" sz="2800" dirty="0"/>
              <a:t> </a:t>
            </a:r>
            <a:r>
              <a:rPr lang="sk-SK" altLang="sk-SK" sz="2800" dirty="0"/>
              <a:t>a</a:t>
            </a:r>
            <a:r>
              <a:rPr lang="en-US" altLang="sk-SK" sz="2800" dirty="0" err="1"/>
              <a:t>nd</a:t>
            </a:r>
            <a:r>
              <a:rPr lang="en-US" altLang="sk-SK" sz="2800" dirty="0"/>
              <a:t> more</a:t>
            </a:r>
            <a:r>
              <a:rPr lang="sk-SK" altLang="sk-SK" sz="2800" dirty="0"/>
              <a:t>)</a:t>
            </a:r>
          </a:p>
          <a:p>
            <a:pPr marL="0" indent="0" eaLnBrk="1" hangingPunct="1">
              <a:buNone/>
              <a:defRPr/>
            </a:pPr>
            <a:r>
              <a:rPr lang="sk-SK" altLang="sk-SK" sz="2800" dirty="0"/>
              <a:t>EXCENTRIC HYPERTRO</a:t>
            </a:r>
            <a:r>
              <a:rPr lang="en-US" altLang="sk-SK" sz="2800" dirty="0"/>
              <a:t>PHY</a:t>
            </a:r>
            <a:r>
              <a:rPr lang="sk-SK" altLang="sk-SK" sz="2800" dirty="0"/>
              <a:t> </a:t>
            </a:r>
            <a:r>
              <a:rPr lang="en-US" altLang="sk-SK" sz="2800" dirty="0"/>
              <a:t>of LV c</a:t>
            </a:r>
            <a:r>
              <a:rPr lang="sk-SK" altLang="sk-SK" sz="2800" dirty="0"/>
              <a:t>ompen</a:t>
            </a:r>
            <a:r>
              <a:rPr lang="en-US" altLang="sk-SK" sz="2800" dirty="0"/>
              <a:t>sates the hemodynamic</a:t>
            </a:r>
            <a:r>
              <a:rPr lang="sk-SK" altLang="sk-SK" sz="2800" dirty="0"/>
              <a:t> </a:t>
            </a:r>
            <a:r>
              <a:rPr lang="en-US" altLang="sk-SK" sz="2800" dirty="0"/>
              <a:t>disorder</a:t>
            </a:r>
            <a:endParaRPr lang="sk-SK" altLang="sk-SK" sz="2800" dirty="0"/>
          </a:p>
          <a:p>
            <a:pPr marL="0" indent="0" eaLnBrk="1" hangingPunct="1">
              <a:buNone/>
              <a:defRPr/>
            </a:pPr>
            <a:r>
              <a:rPr lang="en-US" altLang="sk-SK" sz="2800" dirty="0"/>
              <a:t>SYMPTOMS</a:t>
            </a:r>
            <a:r>
              <a:rPr lang="sk-SK" altLang="sk-SK" sz="2800" dirty="0"/>
              <a:t> (</a:t>
            </a:r>
            <a:r>
              <a:rPr lang="en-US" altLang="sk-SK" sz="2800" dirty="0"/>
              <a:t>except murmurs</a:t>
            </a:r>
            <a:r>
              <a:rPr lang="sk-SK" altLang="sk-SK" sz="2800" dirty="0"/>
              <a:t>, E</a:t>
            </a:r>
            <a:r>
              <a:rPr lang="en-US" altLang="sk-SK" sz="2800" dirty="0"/>
              <a:t>C</a:t>
            </a:r>
            <a:r>
              <a:rPr lang="sk-SK" altLang="sk-SK" sz="2800" dirty="0"/>
              <a:t>G </a:t>
            </a:r>
            <a:r>
              <a:rPr lang="en-US" altLang="sk-SK" sz="2800" dirty="0"/>
              <a:t>and X ray</a:t>
            </a:r>
            <a:r>
              <a:rPr lang="sk-SK" altLang="sk-SK" sz="2800" dirty="0"/>
              <a:t> </a:t>
            </a:r>
            <a:r>
              <a:rPr lang="sk-SK" altLang="sk-SK" sz="2800" dirty="0" err="1"/>
              <a:t>picture</a:t>
            </a:r>
            <a:r>
              <a:rPr lang="en-US" altLang="sk-SK" sz="2800" dirty="0"/>
              <a:t>) are similar</a:t>
            </a:r>
            <a:r>
              <a:rPr lang="sk-SK" altLang="sk-SK" sz="2800" dirty="0"/>
              <a:t> </a:t>
            </a:r>
            <a:r>
              <a:rPr lang="en-US" altLang="sk-SK" sz="2800" dirty="0"/>
              <a:t>to </a:t>
            </a:r>
            <a:r>
              <a:rPr lang="sk-SK" altLang="sk-SK" sz="2800" dirty="0"/>
              <a:t>sten</a:t>
            </a:r>
            <a:r>
              <a:rPr lang="en-US" altLang="sk-SK" sz="2800" dirty="0" err="1"/>
              <a:t>osis</a:t>
            </a:r>
            <a:r>
              <a:rPr lang="sk-SK" altLang="sk-SK" sz="2800" dirty="0"/>
              <a:t> (</a:t>
            </a:r>
            <a:r>
              <a:rPr lang="en-US" altLang="sk-SK" sz="2800" dirty="0"/>
              <a:t>left heart failure, pulmonary oedema, complications)</a:t>
            </a:r>
            <a:endParaRPr lang="cs-CZ" altLang="sk-SK" sz="2800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2406FFD-B19E-48BA-A966-D3FCA4C04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85724" y="2119597"/>
            <a:ext cx="2773869" cy="283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8C4FFE-9087-410E-96C2-F6D81F3043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0" b="16533"/>
          <a:stretch/>
        </p:blipFill>
        <p:spPr>
          <a:xfrm>
            <a:off x="3101012" y="397374"/>
            <a:ext cx="6033047" cy="6376269"/>
          </a:xfrm>
          <a:prstGeom prst="rect">
            <a:avLst/>
          </a:prstGeom>
          <a:effectLst>
            <a:glow rad="127000">
              <a:schemeClr val="accent4"/>
            </a:glow>
          </a:effectLst>
        </p:spPr>
      </p:pic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D17A8245-04A1-48DE-926F-144531F1767D}"/>
              </a:ext>
            </a:extLst>
          </p:cNvPr>
          <p:cNvSpPr/>
          <p:nvPr/>
        </p:nvSpPr>
        <p:spPr>
          <a:xfrm>
            <a:off x="4874428" y="4326836"/>
            <a:ext cx="677049" cy="485113"/>
          </a:xfrm>
          <a:prstGeom prst="donut">
            <a:avLst>
              <a:gd name="adj" fmla="val 15557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20180522-B222-4F42-BA77-30A1EAE63E85}"/>
              </a:ext>
            </a:extLst>
          </p:cNvPr>
          <p:cNvSpPr/>
          <p:nvPr/>
        </p:nvSpPr>
        <p:spPr>
          <a:xfrm>
            <a:off x="4912056" y="3332923"/>
            <a:ext cx="677049" cy="410818"/>
          </a:xfrm>
          <a:prstGeom prst="donut">
            <a:avLst>
              <a:gd name="adj" fmla="val 50000"/>
            </a:avLst>
          </a:prstGeom>
          <a:effectLst/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5AE668FA-0747-4A03-9BEA-0DEDA3A2F453}"/>
              </a:ext>
            </a:extLst>
          </p:cNvPr>
          <p:cNvSpPr/>
          <p:nvPr/>
        </p:nvSpPr>
        <p:spPr>
          <a:xfrm>
            <a:off x="6736357" y="4250638"/>
            <a:ext cx="677049" cy="485113"/>
          </a:xfrm>
          <a:prstGeom prst="donut">
            <a:avLst>
              <a:gd name="adj" fmla="val 15557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" name="Flowchart: Collate 1">
            <a:extLst>
              <a:ext uri="{FF2B5EF4-FFF2-40B4-BE49-F238E27FC236}">
                <a16:creationId xmlns:a16="http://schemas.microsoft.com/office/drawing/2014/main" id="{C31CF642-2D58-4A1B-BFAE-BF70737F5587}"/>
              </a:ext>
            </a:extLst>
          </p:cNvPr>
          <p:cNvSpPr/>
          <p:nvPr/>
        </p:nvSpPr>
        <p:spPr>
          <a:xfrm>
            <a:off x="6778492" y="2991677"/>
            <a:ext cx="457200" cy="914400"/>
          </a:xfrm>
          <a:prstGeom prst="flowChartCollate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4A56AF-1F70-40FD-9F80-2D80AA8A3B8B}"/>
              </a:ext>
            </a:extLst>
          </p:cNvPr>
          <p:cNvSpPr txBox="1"/>
          <p:nvPr/>
        </p:nvSpPr>
        <p:spPr>
          <a:xfrm>
            <a:off x="166255" y="1246909"/>
            <a:ext cx="2587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CLOSED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REGURGITATION</a:t>
            </a:r>
          </a:p>
          <a:p>
            <a:endParaRPr lang="en-US" dirty="0"/>
          </a:p>
          <a:p>
            <a:endParaRPr lang="sk-SK" dirty="0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79462E07-BD77-4000-B973-1DD5A354833F}"/>
              </a:ext>
            </a:extLst>
          </p:cNvPr>
          <p:cNvSpPr/>
          <p:nvPr/>
        </p:nvSpPr>
        <p:spPr>
          <a:xfrm>
            <a:off x="1298447" y="1296158"/>
            <a:ext cx="677049" cy="485113"/>
          </a:xfrm>
          <a:prstGeom prst="donut">
            <a:avLst>
              <a:gd name="adj" fmla="val 15557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9BD5D6E4-0202-412A-9F4B-E46C1CBCC6B0}"/>
              </a:ext>
            </a:extLst>
          </p:cNvPr>
          <p:cNvSpPr/>
          <p:nvPr/>
        </p:nvSpPr>
        <p:spPr>
          <a:xfrm>
            <a:off x="1344508" y="2082549"/>
            <a:ext cx="677049" cy="410818"/>
          </a:xfrm>
          <a:prstGeom prst="donut">
            <a:avLst>
              <a:gd name="adj" fmla="val 50000"/>
            </a:avLst>
          </a:prstGeom>
          <a:effectLst/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5" name="Flowchart: Collate 14">
            <a:extLst>
              <a:ext uri="{FF2B5EF4-FFF2-40B4-BE49-F238E27FC236}">
                <a16:creationId xmlns:a16="http://schemas.microsoft.com/office/drawing/2014/main" id="{F2DEE778-FCAE-4D85-96AC-1214F451621E}"/>
              </a:ext>
            </a:extLst>
          </p:cNvPr>
          <p:cNvSpPr/>
          <p:nvPr/>
        </p:nvSpPr>
        <p:spPr>
          <a:xfrm>
            <a:off x="2088731" y="2686873"/>
            <a:ext cx="457200" cy="914400"/>
          </a:xfrm>
          <a:prstGeom prst="flowChartCollate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A00E26-794E-4B00-ABEA-8ADA52C1141F}"/>
              </a:ext>
            </a:extLst>
          </p:cNvPr>
          <p:cNvSpPr txBox="1"/>
          <p:nvPr/>
        </p:nvSpPr>
        <p:spPr>
          <a:xfrm>
            <a:off x="5195455" y="1153391"/>
            <a:ext cx="1943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SYSTOLE</a:t>
            </a:r>
            <a:endParaRPr lang="sk-SK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D2970B-A6BA-4E9C-89F7-852C20891679}"/>
              </a:ext>
            </a:extLst>
          </p:cNvPr>
          <p:cNvSpPr txBox="1"/>
          <p:nvPr/>
        </p:nvSpPr>
        <p:spPr>
          <a:xfrm>
            <a:off x="9134060" y="1163782"/>
            <a:ext cx="275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/>
              <a:t>MITRAL</a:t>
            </a:r>
          </a:p>
          <a:p>
            <a:pPr algn="ctr"/>
            <a:r>
              <a:rPr lang="sk-SK" sz="2800" b="1" dirty="0"/>
              <a:t>INSUFFICIENCY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D0835-9D98-9BDB-89DC-20E836808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4363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D47C0148-7103-0316-4A32-3C56064CE1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defRPr/>
            </a:pPr>
            <a:fld id="{499ACF6E-40B3-4B2A-A9E3-CB11C49CEF16}" type="slidenum">
              <a:rPr lang="en-US" altLang="sk-SK" sz="1200">
                <a:solidFill>
                  <a:schemeClr val="tx1"/>
                </a:solidFill>
                <a:latin typeface="Arial" panose="020B0604020202020204" pitchFamily="34" charset="0"/>
              </a:rPr>
              <a:pPr>
                <a:defRPr/>
              </a:pPr>
              <a:t>39</a:t>
            </a:fld>
            <a:endParaRPr lang="en-US" altLang="sk-SK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Zástupný symbol dátumu 4">
            <a:extLst>
              <a:ext uri="{FF2B5EF4-FFF2-40B4-BE49-F238E27FC236}">
                <a16:creationId xmlns:a16="http://schemas.microsoft.com/office/drawing/2014/main" id="{EAB9FE53-11C6-7E3B-1A4B-89B05E0B1E3D}"/>
              </a:ext>
            </a:extLst>
          </p:cNvPr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C674ED05-0A9D-45CE-B860-FB2A11C6AAB5}" type="datetime1">
              <a:rPr lang="sk-SK" altLang="sk-SK" smtClean="0"/>
              <a:t>14. 3. 2024</a:t>
            </a:fld>
            <a:endParaRPr lang="cs-CZ" altLang="sk-SK" dirty="0"/>
          </a:p>
        </p:txBody>
      </p:sp>
      <p:sp>
        <p:nvSpPr>
          <p:cNvPr id="20481" name="Rectangle 1">
            <a:extLst>
              <a:ext uri="{FF2B5EF4-FFF2-40B4-BE49-F238E27FC236}">
                <a16:creationId xmlns:a16="http://schemas.microsoft.com/office/drawing/2014/main" id="{E1D4162B-6B4B-6C2E-F4A4-7C5968C7F45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69390" y="640398"/>
            <a:ext cx="9249410" cy="599122"/>
          </a:xfrm>
        </p:spPr>
        <p:txBody>
          <a:bodyPr anchor="t">
            <a:normAutofit fontScale="90000"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k-SK" altLang="sk-SK" sz="3600" dirty="0" err="1"/>
              <a:t>Mitr</a:t>
            </a:r>
            <a:r>
              <a:rPr lang="en-US" altLang="sk-SK" sz="3600" dirty="0"/>
              <a:t>a</a:t>
            </a:r>
            <a:r>
              <a:rPr lang="sk-SK" altLang="sk-SK" sz="3600" dirty="0"/>
              <a:t>l </a:t>
            </a:r>
            <a:r>
              <a:rPr lang="en-US" altLang="sk-SK" sz="3600" dirty="0" err="1"/>
              <a:t>regurgation</a:t>
            </a:r>
            <a:r>
              <a:rPr lang="en-US" altLang="sk-SK" sz="3600" dirty="0"/>
              <a:t> </a:t>
            </a:r>
            <a:r>
              <a:rPr lang="sk-SK" altLang="sk-SK" sz="3600" dirty="0"/>
              <a:t>– n</a:t>
            </a:r>
            <a:r>
              <a:rPr lang="en-US" altLang="sk-SK" sz="3600" dirty="0" err="1"/>
              <a:t>ew</a:t>
            </a:r>
            <a:r>
              <a:rPr lang="en-US" altLang="sk-SK" sz="3600" dirty="0"/>
              <a:t> aspects</a:t>
            </a:r>
            <a:endParaRPr lang="sk-SK" altLang="sk-SK" sz="3600" dirty="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5A4F001B-2153-0C70-6B34-441355B2980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64160" y="1874519"/>
            <a:ext cx="11600180" cy="4080511"/>
          </a:xfrm>
        </p:spPr>
        <p:txBody>
          <a:bodyPr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ts val="700"/>
              </a:spcBef>
              <a:buClr>
                <a:srgbClr val="9999FF"/>
              </a:buClr>
              <a:buSzPct val="114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sk-SK" sz="2800" dirty="0"/>
              <a:t>Recently more common as compared with mitral stenosis</a:t>
            </a:r>
            <a:endParaRPr lang="sk-SK" altLang="sk-SK" sz="2800" dirty="0"/>
          </a:p>
          <a:p>
            <a:pPr marL="0" indent="0">
              <a:lnSpc>
                <a:spcPct val="90000"/>
              </a:lnSpc>
              <a:spcBef>
                <a:spcPts val="700"/>
              </a:spcBef>
              <a:buClr>
                <a:srgbClr val="9999FF"/>
              </a:buClr>
              <a:buSzPct val="114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sk-SK" sz="2800" dirty="0"/>
              <a:t>Causes</a:t>
            </a:r>
            <a:r>
              <a:rPr lang="sk-SK" altLang="sk-SK" sz="2800" dirty="0"/>
              <a:t>: </a:t>
            </a:r>
            <a:r>
              <a:rPr lang="en-US" altLang="sk-SK" sz="2800" dirty="0"/>
              <a:t>coronary artery disease, age associated degeneration</a:t>
            </a:r>
            <a:endParaRPr lang="sk-SK" altLang="sk-SK" sz="2800" dirty="0"/>
          </a:p>
          <a:p>
            <a:pPr marL="0" indent="0">
              <a:lnSpc>
                <a:spcPct val="90000"/>
              </a:lnSpc>
              <a:spcBef>
                <a:spcPts val="700"/>
              </a:spcBef>
              <a:buClr>
                <a:srgbClr val="9999FF"/>
              </a:buClr>
              <a:buSzPct val="114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k-SK" altLang="sk-SK" sz="2800" dirty="0"/>
              <a:t>Se</a:t>
            </a:r>
            <a:r>
              <a:rPr lang="en-US" altLang="sk-SK" sz="2800" dirty="0" err="1"/>
              <a:t>condary</a:t>
            </a:r>
            <a:r>
              <a:rPr lang="en-US" altLang="sk-SK" sz="2800" dirty="0"/>
              <a:t> in case of dilated left </a:t>
            </a:r>
            <a:r>
              <a:rPr lang="en-US" altLang="sk-SK" sz="2800" dirty="0" err="1"/>
              <a:t>venrtricle</a:t>
            </a:r>
            <a:endParaRPr lang="sk-SK" altLang="sk-SK" sz="2800" dirty="0"/>
          </a:p>
          <a:p>
            <a:pPr marL="0" indent="0">
              <a:lnSpc>
                <a:spcPct val="90000"/>
              </a:lnSpc>
              <a:spcBef>
                <a:spcPts val="700"/>
              </a:spcBef>
              <a:buClr>
                <a:srgbClr val="9999FF"/>
              </a:buClr>
              <a:buSzPct val="114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sk-SK" sz="2800" dirty="0"/>
              <a:t>Possibility of exact assessment through USG</a:t>
            </a:r>
          </a:p>
          <a:p>
            <a:pPr marL="0" indent="0">
              <a:lnSpc>
                <a:spcPct val="90000"/>
              </a:lnSpc>
              <a:spcBef>
                <a:spcPts val="700"/>
              </a:spcBef>
              <a:buClr>
                <a:srgbClr val="9999FF"/>
              </a:buClr>
              <a:buSzPct val="114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sk-SK" sz="2800" dirty="0"/>
              <a:t>Assessment of the “REGURGITATION </a:t>
            </a:r>
            <a:r>
              <a:rPr lang="sk-SK" altLang="sk-SK" sz="2800" dirty="0"/>
              <a:t>JET“</a:t>
            </a:r>
            <a:endParaRPr lang="en-US" altLang="sk-SK" sz="2800" dirty="0"/>
          </a:p>
          <a:p>
            <a:pPr marL="0" indent="0">
              <a:lnSpc>
                <a:spcPct val="90000"/>
              </a:lnSpc>
              <a:spcBef>
                <a:spcPts val="700"/>
              </a:spcBef>
              <a:buClr>
                <a:srgbClr val="9999FF"/>
              </a:buClr>
              <a:buSzPct val="114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sk-SK" sz="2800" dirty="0"/>
              <a:t>Measurement of </a:t>
            </a:r>
            <a:r>
              <a:rPr lang="sk-SK" altLang="sk-SK" sz="2800" dirty="0"/>
              <a:t>REGURGITA</a:t>
            </a:r>
            <a:r>
              <a:rPr lang="en-US" altLang="sk-SK" sz="2800" dirty="0"/>
              <a:t>TION VOLUME to decide about the details of </a:t>
            </a:r>
            <a:r>
              <a:rPr lang="en-US" altLang="sk-SK" sz="2800" dirty="0" err="1"/>
              <a:t>valvuloplastic</a:t>
            </a:r>
            <a:r>
              <a:rPr lang="en-US" altLang="sk-SK" sz="2800" dirty="0"/>
              <a:t> intervention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AB2B9909-CF1B-4934-8C2F-961A62E6E0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69F90E-4CEC-4638-BE37-F4087F810D33}" type="slidenum">
              <a:rPr lang="en-US" altLang="sk-SK"/>
              <a:pPr/>
              <a:t>4</a:t>
            </a:fld>
            <a:endParaRPr lang="en-US" altLang="sk-SK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05F11056-37B7-46D3-924E-4C4BD56BC2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k-SK" altLang="sk-SK" sz="3200" dirty="0"/>
              <a:t>Heart failure – basics</a:t>
            </a:r>
            <a:endParaRPr lang="cs-CZ" altLang="sk-SK" sz="3200" dirty="0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F645F9B-8934-46D4-8AC6-4A94EB7B06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192" y="2111829"/>
            <a:ext cx="11029616" cy="4229281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buNone/>
              <a:defRPr/>
            </a:pPr>
            <a:r>
              <a:rPr lang="en-US" altLang="sk-SK" sz="3200"/>
              <a:t>Clinical syndrome (not a disease)</a:t>
            </a:r>
          </a:p>
          <a:p>
            <a:pPr marL="0" indent="0" eaLnBrk="1" hangingPunct="1">
              <a:buNone/>
              <a:defRPr/>
            </a:pPr>
            <a:r>
              <a:rPr lang="en-US" altLang="sk-SK" sz="3200" dirty="0"/>
              <a:t>Consequence of different diseases</a:t>
            </a:r>
          </a:p>
          <a:p>
            <a:pPr marL="0" indent="0" eaLnBrk="1" hangingPunct="1">
              <a:buNone/>
              <a:defRPr/>
            </a:pPr>
            <a:r>
              <a:rPr lang="en-US" altLang="sk-SK" sz="3200" dirty="0"/>
              <a:t>Acquired/inherited abnormality of cardiac function/structure</a:t>
            </a:r>
          </a:p>
          <a:p>
            <a:pPr marL="0" indent="0" eaLnBrk="1" hangingPunct="1">
              <a:buNone/>
              <a:defRPr/>
            </a:pPr>
            <a:r>
              <a:rPr lang="en-US" altLang="sk-SK" sz="3200" dirty="0"/>
              <a:t>Constellation of symptoms – dyspnea, fatigue, edema, rales…</a:t>
            </a:r>
          </a:p>
          <a:p>
            <a:pPr marL="0" indent="0" eaLnBrk="1" hangingPunct="1">
              <a:buNone/>
              <a:defRPr/>
            </a:pPr>
            <a:r>
              <a:rPr lang="en-US" altLang="sk-SK" sz="3200" dirty="0"/>
              <a:t>Frequent hospitalization, poor quality of life, shortened life expectancy</a:t>
            </a:r>
          </a:p>
          <a:p>
            <a:pPr marL="0" indent="0" eaLnBrk="1" hangingPunct="1">
              <a:buNone/>
              <a:defRPr/>
            </a:pPr>
            <a:r>
              <a:rPr lang="en-US" altLang="sk-SK" sz="3200" dirty="0"/>
              <a:t>Despite </a:t>
            </a:r>
            <a:r>
              <a:rPr lang="en-US" altLang="sk-SK" sz="3200" i="1" dirty="0"/>
              <a:t>(or due to!) </a:t>
            </a:r>
            <a:r>
              <a:rPr lang="en-US" altLang="sk-SK" sz="3200" dirty="0"/>
              <a:t>better treatments increasing prevalence</a:t>
            </a:r>
          </a:p>
          <a:p>
            <a:pPr marL="630000" lvl="2" indent="0">
              <a:buNone/>
              <a:defRPr/>
            </a:pPr>
            <a:r>
              <a:rPr lang="en-US" altLang="sk-SK" sz="2800" i="1" dirty="0"/>
              <a:t>Aging of the population, longer survival of cardiac patients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C4663BE5-5401-49D5-A20E-474FE02D11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C2FFE4-D2EF-4C5B-A1A1-B3A9EA5845DE}" type="slidenum">
              <a:rPr lang="en-US" altLang="sk-SK"/>
              <a:pPr/>
              <a:t>40</a:t>
            </a:fld>
            <a:endParaRPr lang="en-US" altLang="sk-SK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AADBA3AC-F339-4F25-AAE9-5C39DF1072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838201"/>
            <a:ext cx="8077200" cy="718457"/>
          </a:xfrm>
        </p:spPr>
        <p:txBody>
          <a:bodyPr anchor="t">
            <a:normAutofit/>
          </a:bodyPr>
          <a:lstStyle/>
          <a:p>
            <a:pPr algn="ctr" eaLnBrk="1" hangingPunct="1">
              <a:defRPr/>
            </a:pPr>
            <a:r>
              <a:rPr lang="sk-SK" altLang="sk-SK" sz="3200" dirty="0"/>
              <a:t>Mitr</a:t>
            </a:r>
            <a:r>
              <a:rPr lang="en-US" altLang="sk-SK" sz="3200" dirty="0"/>
              <a:t>a</a:t>
            </a:r>
            <a:r>
              <a:rPr lang="sk-SK" altLang="sk-SK" sz="3200" dirty="0"/>
              <a:t>l </a:t>
            </a:r>
            <a:r>
              <a:rPr lang="en-US" altLang="sk-SK" sz="3200" dirty="0"/>
              <a:t>v</a:t>
            </a:r>
            <a:r>
              <a:rPr lang="sk-SK" altLang="sk-SK" sz="3200" dirty="0"/>
              <a:t>a</a:t>
            </a:r>
            <a:r>
              <a:rPr lang="en-US" altLang="sk-SK" sz="3200" dirty="0" err="1"/>
              <a:t>lve</a:t>
            </a:r>
            <a:r>
              <a:rPr lang="sk-SK" altLang="sk-SK" sz="3200" dirty="0"/>
              <a:t> prolapse</a:t>
            </a:r>
            <a:r>
              <a:rPr lang="en-US" altLang="sk-SK" sz="3200" dirty="0"/>
              <a:t>?</a:t>
            </a:r>
            <a:endParaRPr lang="cs-CZ" altLang="sk-SK" sz="3200" dirty="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59BAFE7-8F9D-403E-AA36-7039B5BC66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192" y="1600200"/>
            <a:ext cx="9858208" cy="4800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sk-SK" sz="2800" b="1" dirty="0"/>
              <a:t>CLASSIC DESCRIPTION</a:t>
            </a:r>
            <a:r>
              <a:rPr lang="sk-SK" altLang="sk-SK" sz="2800" dirty="0"/>
              <a:t>: </a:t>
            </a:r>
            <a:r>
              <a:rPr lang="en-US" altLang="sk-SK" sz="2800" dirty="0"/>
              <a:t>Valve prolapse</a:t>
            </a:r>
            <a:r>
              <a:rPr lang="sk-SK" altLang="sk-SK" sz="2800" dirty="0"/>
              <a:t> </a:t>
            </a:r>
            <a:r>
              <a:rPr lang="en-US" altLang="sk-SK" sz="2800" dirty="0"/>
              <a:t>with acute regurgitation after necrosis of papillary muscles or as a part of inherited diseases of collagen</a:t>
            </a:r>
            <a:r>
              <a:rPr lang="sk-SK" altLang="sk-SK" sz="2800" dirty="0"/>
              <a:t> (</a:t>
            </a:r>
            <a:r>
              <a:rPr lang="en-US" altLang="sk-SK" sz="2800" dirty="0"/>
              <a:t>m. </a:t>
            </a:r>
            <a:r>
              <a:rPr lang="sk-SK" altLang="sk-SK" sz="2800" dirty="0"/>
              <a:t>Marfan, </a:t>
            </a:r>
            <a:r>
              <a:rPr lang="sk-SK" altLang="sk-SK" sz="2800" dirty="0" err="1"/>
              <a:t>Ehlers-Danlos</a:t>
            </a:r>
            <a:r>
              <a:rPr lang="sk-SK" altLang="sk-SK" sz="2800" dirty="0"/>
              <a:t>)</a:t>
            </a:r>
            <a:r>
              <a:rPr lang="en-US" altLang="sk-SK" sz="2800" dirty="0"/>
              <a:t> </a:t>
            </a:r>
            <a:r>
              <a:rPr lang="sk-SK" altLang="sk-SK" sz="2800" dirty="0"/>
              <a:t>RARE</a:t>
            </a:r>
            <a:endParaRPr lang="en-US" altLang="sk-SK" sz="2800" dirty="0"/>
          </a:p>
          <a:p>
            <a:pPr marL="0" indent="0" eaLnBrk="1" hangingPunct="1">
              <a:buNone/>
              <a:defRPr/>
            </a:pPr>
            <a:r>
              <a:rPr lang="sk-SK" altLang="sk-SK" sz="2800" b="1" dirty="0"/>
              <a:t>N</a:t>
            </a:r>
            <a:r>
              <a:rPr lang="en-US" altLang="sk-SK" sz="2800" b="1" dirty="0"/>
              <a:t>EW VIEW</a:t>
            </a:r>
            <a:r>
              <a:rPr lang="sk-SK" altLang="sk-SK" sz="2800" dirty="0"/>
              <a:t>: </a:t>
            </a:r>
            <a:r>
              <a:rPr lang="en-US" altLang="sk-SK" sz="2800" dirty="0"/>
              <a:t>Small r</a:t>
            </a:r>
            <a:r>
              <a:rPr lang="sk-SK" altLang="sk-SK" sz="2800" dirty="0" err="1"/>
              <a:t>egurgit</a:t>
            </a:r>
            <a:r>
              <a:rPr lang="en-US" altLang="sk-SK" sz="2800" dirty="0" err="1"/>
              <a:t>ation</a:t>
            </a:r>
            <a:r>
              <a:rPr lang="en-US" altLang="sk-SK" sz="2800" dirty="0"/>
              <a:t> visible on </a:t>
            </a:r>
            <a:r>
              <a:rPr lang="sk-SK" altLang="sk-SK" sz="2800" dirty="0"/>
              <a:t>USG </a:t>
            </a:r>
            <a:r>
              <a:rPr lang="en-US" altLang="sk-SK" sz="2800" dirty="0"/>
              <a:t>due to incomplete closing of mitral valve, usually without </a:t>
            </a:r>
            <a:r>
              <a:rPr lang="sk-SK" altLang="sk-SK" sz="2800" dirty="0" err="1"/>
              <a:t>hemodynamic</a:t>
            </a:r>
            <a:r>
              <a:rPr lang="en-US" altLang="sk-SK" sz="2800" dirty="0"/>
              <a:t> consequences</a:t>
            </a:r>
            <a:r>
              <a:rPr lang="sk-SK" altLang="sk-SK" sz="2800" dirty="0"/>
              <a:t> </a:t>
            </a:r>
            <a:r>
              <a:rPr lang="en-US" altLang="sk-SK" sz="2800" dirty="0"/>
              <a:t>and</a:t>
            </a:r>
            <a:r>
              <a:rPr lang="sk-SK" altLang="sk-SK" sz="2800" dirty="0"/>
              <a:t> </a:t>
            </a:r>
            <a:r>
              <a:rPr lang="en-US" altLang="sk-SK" sz="2800" dirty="0"/>
              <a:t>symptoms.</a:t>
            </a:r>
            <a:r>
              <a:rPr lang="sk-SK" altLang="sk-SK" sz="2800" dirty="0"/>
              <a:t> </a:t>
            </a:r>
            <a:endParaRPr lang="en-US" altLang="sk-SK" sz="2800" dirty="0"/>
          </a:p>
          <a:p>
            <a:pPr marL="0" indent="0" eaLnBrk="1" hangingPunct="1">
              <a:buNone/>
              <a:defRPr/>
            </a:pPr>
            <a:r>
              <a:rPr lang="sk-SK" altLang="sk-SK" sz="2800" dirty="0" err="1"/>
              <a:t>Present</a:t>
            </a:r>
            <a:r>
              <a:rPr lang="sk-SK" altLang="sk-SK" sz="2800" dirty="0"/>
              <a:t> in ≈ 2 - 5</a:t>
            </a:r>
            <a:r>
              <a:rPr lang="en-US" altLang="sk-SK" sz="2800" dirty="0"/>
              <a:t>% otherwise healthy people (?)</a:t>
            </a:r>
            <a:r>
              <a:rPr lang="sk-SK" altLang="sk-SK" sz="2800" dirty="0"/>
              <a:t>  </a:t>
            </a:r>
          </a:p>
          <a:p>
            <a:pPr marL="0" indent="0" eaLnBrk="1" hangingPunct="1">
              <a:buNone/>
              <a:defRPr/>
            </a:pPr>
            <a:r>
              <a:rPr lang="sk-SK" altLang="sk-SK" sz="2800" dirty="0"/>
              <a:t>COMMON AD </a:t>
            </a:r>
            <a:r>
              <a:rPr lang="en-US" altLang="sk-SK" sz="2800" dirty="0"/>
              <a:t>disease?</a:t>
            </a:r>
            <a:r>
              <a:rPr lang="sk-SK" altLang="sk-SK" sz="2800" dirty="0"/>
              <a:t> </a:t>
            </a:r>
            <a:r>
              <a:rPr lang="en-US" altLang="sk-SK" sz="2800" dirty="0"/>
              <a:t>Altered histological structure of valves? Increased risk of sudden death?</a:t>
            </a:r>
            <a:r>
              <a:rPr lang="sk-SK" altLang="sk-SK" sz="2800" dirty="0"/>
              <a:t> </a:t>
            </a:r>
            <a:endParaRPr lang="cs-CZ" altLang="sk-SK" sz="2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9B6C0B60-814C-4359-87AE-16E0681E1C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4A4B8D-41C3-4A8F-8D46-9C7D82F466A8}" type="slidenum">
              <a:rPr lang="en-US" altLang="sk-SK"/>
              <a:pPr/>
              <a:t>41</a:t>
            </a:fld>
            <a:endParaRPr lang="en-US" altLang="sk-SK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E9B0F8B6-E314-4B98-AB24-BDBE826835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2" y="371416"/>
            <a:ext cx="11029616" cy="1188720"/>
          </a:xfrm>
        </p:spPr>
        <p:txBody>
          <a:bodyPr/>
          <a:lstStyle/>
          <a:p>
            <a:pPr algn="ctr" eaLnBrk="1" hangingPunct="1">
              <a:defRPr/>
            </a:pPr>
            <a:r>
              <a:rPr lang="sk-SK" altLang="sk-SK" sz="3600" dirty="0"/>
              <a:t>Aort</a:t>
            </a:r>
            <a:r>
              <a:rPr lang="en-US" altLang="sk-SK" sz="3600" dirty="0" err="1"/>
              <a:t>ic</a:t>
            </a:r>
            <a:r>
              <a:rPr lang="sk-SK" altLang="sk-SK" sz="3600" dirty="0"/>
              <a:t> sten</a:t>
            </a:r>
            <a:r>
              <a:rPr lang="en-US" altLang="sk-SK" sz="3600" dirty="0" err="1"/>
              <a:t>osis</a:t>
            </a:r>
            <a:endParaRPr lang="cs-CZ" altLang="sk-SK" sz="3600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5CCBA28-92A0-4587-A843-20F94543F9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2374" y="1600200"/>
            <a:ext cx="10395626" cy="45720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sk-SK" altLang="sk-SK" sz="2800" dirty="0" err="1"/>
              <a:t>Valvular</a:t>
            </a:r>
            <a:endParaRPr lang="sk-SK" altLang="sk-SK" sz="28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sk-SK" sz="2800" dirty="0"/>
              <a:t>Causes</a:t>
            </a:r>
            <a:endParaRPr lang="sk-SK" altLang="sk-SK" sz="2800" dirty="0"/>
          </a:p>
          <a:p>
            <a:pPr marL="324000" lvl="1" indent="0" eaLnBrk="1" hangingPunct="1">
              <a:lnSpc>
                <a:spcPct val="90000"/>
              </a:lnSpc>
              <a:buNone/>
              <a:defRPr/>
            </a:pPr>
            <a:r>
              <a:rPr lang="en-US" altLang="sk-SK" sz="2400" dirty="0"/>
              <a:t>Hereditary</a:t>
            </a:r>
            <a:endParaRPr lang="sk-SK" altLang="sk-SK" sz="2400" dirty="0"/>
          </a:p>
          <a:p>
            <a:pPr marL="324000" lvl="1" indent="0" eaLnBrk="1" hangingPunct="1">
              <a:lnSpc>
                <a:spcPct val="90000"/>
              </a:lnSpc>
              <a:buNone/>
              <a:defRPr/>
            </a:pPr>
            <a:r>
              <a:rPr lang="sk-SK" altLang="sk-SK" sz="2400" dirty="0"/>
              <a:t>1 % </a:t>
            </a:r>
            <a:r>
              <a:rPr lang="en-US" altLang="sk-SK" sz="2400" dirty="0"/>
              <a:t>of population has </a:t>
            </a:r>
            <a:r>
              <a:rPr lang="en-US" altLang="sk-SK" sz="2400" b="1" dirty="0" err="1"/>
              <a:t>bicuspidal</a:t>
            </a:r>
            <a:r>
              <a:rPr lang="sk-SK" altLang="sk-SK" sz="2400" dirty="0"/>
              <a:t> </a:t>
            </a:r>
            <a:r>
              <a:rPr lang="sk-SK" altLang="sk-SK" sz="2400" dirty="0" err="1"/>
              <a:t>aortic</a:t>
            </a:r>
            <a:r>
              <a:rPr lang="sk-SK" altLang="sk-SK" sz="2400" dirty="0"/>
              <a:t> </a:t>
            </a:r>
            <a:r>
              <a:rPr lang="sk-SK" altLang="sk-SK" sz="2400" dirty="0" err="1"/>
              <a:t>valve</a:t>
            </a:r>
            <a:endParaRPr lang="sk-SK" altLang="sk-SK" sz="2400" dirty="0"/>
          </a:p>
          <a:p>
            <a:pPr marL="324000" lvl="1" indent="0" eaLnBrk="1" hangingPunct="1">
              <a:lnSpc>
                <a:spcPct val="90000"/>
              </a:lnSpc>
              <a:buNone/>
              <a:defRPr/>
            </a:pPr>
            <a:r>
              <a:rPr lang="sk-SK" altLang="sk-SK" sz="2400" dirty="0" err="1"/>
              <a:t>Degener</a:t>
            </a:r>
            <a:r>
              <a:rPr lang="en-US" altLang="sk-SK" sz="2400" dirty="0" err="1"/>
              <a:t>ation</a:t>
            </a:r>
            <a:r>
              <a:rPr lang="en-US" altLang="sk-SK" sz="2400" dirty="0"/>
              <a:t>, calcification </a:t>
            </a:r>
            <a:endParaRPr lang="sk-SK" altLang="sk-SK" sz="2400" dirty="0"/>
          </a:p>
          <a:p>
            <a:pPr marL="324000" lvl="1" indent="0" eaLnBrk="1" hangingPunct="1">
              <a:lnSpc>
                <a:spcPct val="90000"/>
              </a:lnSpc>
              <a:buNone/>
              <a:defRPr/>
            </a:pPr>
            <a:r>
              <a:rPr lang="sk-SK" altLang="sk-SK" sz="2400" dirty="0"/>
              <a:t>Po</a:t>
            </a:r>
            <a:r>
              <a:rPr lang="en-US" altLang="sk-SK" sz="2400" dirty="0" err="1"/>
              <a:t>st</a:t>
            </a:r>
            <a:r>
              <a:rPr lang="sk-SK" altLang="sk-SK" sz="2400" dirty="0"/>
              <a:t>r</a:t>
            </a:r>
            <a:r>
              <a:rPr lang="en-US" altLang="sk-SK" sz="2400" dirty="0"/>
              <a:t>h</a:t>
            </a:r>
            <a:r>
              <a:rPr lang="sk-SK" altLang="sk-SK" sz="2400" dirty="0" err="1"/>
              <a:t>eumatic</a:t>
            </a:r>
            <a:r>
              <a:rPr lang="sk-SK" altLang="sk-SK" sz="2400" dirty="0"/>
              <a:t> </a:t>
            </a:r>
            <a:r>
              <a:rPr lang="en-US" altLang="sk-SK" sz="2400" dirty="0"/>
              <a:t>(past)</a:t>
            </a:r>
            <a:endParaRPr lang="sk-SK" altLang="sk-SK" sz="24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sk-SK" sz="2800" dirty="0"/>
              <a:t>In addition to </a:t>
            </a:r>
            <a:r>
              <a:rPr lang="sk-SK" altLang="sk-SK" sz="2800" dirty="0" err="1"/>
              <a:t>valvul</a:t>
            </a:r>
            <a:r>
              <a:rPr lang="en-US" altLang="sk-SK" sz="2800" dirty="0"/>
              <a:t>a</a:t>
            </a:r>
            <a:r>
              <a:rPr lang="sk-SK" altLang="sk-SK" sz="2800" dirty="0"/>
              <a:t>r </a:t>
            </a:r>
            <a:r>
              <a:rPr lang="en-US" altLang="sk-SK" sz="2800" dirty="0"/>
              <a:t>also</a:t>
            </a:r>
            <a:r>
              <a:rPr lang="sk-SK" altLang="sk-SK" sz="2800" dirty="0"/>
              <a:t> </a:t>
            </a:r>
            <a:endParaRPr lang="en-US" altLang="sk-SK" sz="2800" dirty="0"/>
          </a:p>
          <a:p>
            <a:pPr marL="324000" lvl="1" indent="0" eaLnBrk="1" hangingPunct="1">
              <a:lnSpc>
                <a:spcPct val="90000"/>
              </a:lnSpc>
              <a:buNone/>
              <a:defRPr/>
            </a:pPr>
            <a:r>
              <a:rPr lang="sk-SK" altLang="sk-SK" sz="2400" dirty="0" err="1"/>
              <a:t>Subvalvul</a:t>
            </a:r>
            <a:r>
              <a:rPr lang="en-US" altLang="sk-SK" sz="2400" dirty="0"/>
              <a:t>a</a:t>
            </a:r>
            <a:r>
              <a:rPr lang="sk-SK" altLang="sk-SK" sz="2400" dirty="0"/>
              <a:t>r – see hypertrophic cardiomyopathy</a:t>
            </a:r>
          </a:p>
          <a:p>
            <a:pPr marL="324000" lvl="1" indent="0" eaLnBrk="1" hangingPunct="1">
              <a:lnSpc>
                <a:spcPct val="90000"/>
              </a:lnSpc>
              <a:buNone/>
              <a:defRPr/>
            </a:pPr>
            <a:r>
              <a:rPr lang="en-US" altLang="sk-SK" sz="2400" dirty="0"/>
              <a:t>S</a:t>
            </a:r>
            <a:r>
              <a:rPr lang="sk-SK" altLang="sk-SK" sz="2400" dirty="0" err="1"/>
              <a:t>upravalvular</a:t>
            </a:r>
            <a:r>
              <a:rPr lang="sk-SK" altLang="sk-SK" sz="2400" dirty="0"/>
              <a:t> – </a:t>
            </a:r>
            <a:r>
              <a:rPr lang="sk-SK" altLang="sk-SK" sz="2400" dirty="0" err="1"/>
              <a:t>coarctation</a:t>
            </a:r>
            <a:r>
              <a:rPr lang="sk-SK" altLang="sk-SK" sz="2400" dirty="0"/>
              <a:t> of aorta</a:t>
            </a:r>
            <a:endParaRPr lang="cs-CZ" altLang="sk-SK" sz="2400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51910E41-DED3-4694-BE67-465E45E55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99036" y="1429508"/>
            <a:ext cx="3111772" cy="209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24818F-BF60-418E-C772-A7B7AAE5E6DC}"/>
              </a:ext>
            </a:extLst>
          </p:cNvPr>
          <p:cNvSpPr txBox="1"/>
          <p:nvPr/>
        </p:nvSpPr>
        <p:spPr>
          <a:xfrm>
            <a:off x="8545286" y="4169229"/>
            <a:ext cx="33738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 EXTREMELY DAMAGED VALVE</a:t>
            </a:r>
          </a:p>
          <a:p>
            <a:pPr algn="ctr"/>
            <a:r>
              <a:rPr lang="en-US" dirty="0"/>
              <a:t>WITH CALCIFICATION AND</a:t>
            </a:r>
          </a:p>
          <a:p>
            <a:pPr algn="ctr"/>
            <a:r>
              <a:rPr lang="en-US" dirty="0"/>
              <a:t>BACTERIAL VEGETATION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E2C45DC4-747F-4003-B908-788550FF90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362A5F-A67D-41FC-A5BE-6758EA368A34}" type="slidenum">
              <a:rPr lang="en-US" altLang="sk-SK"/>
              <a:pPr/>
              <a:t>42</a:t>
            </a:fld>
            <a:endParaRPr lang="en-US" altLang="sk-SK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C11DDC6-C9D5-4809-B4E8-324FE49117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5005" y="3810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sk-SK" altLang="sk-SK" sz="3600" dirty="0"/>
              <a:t>Aort</a:t>
            </a:r>
            <a:r>
              <a:rPr lang="en-US" altLang="sk-SK" sz="3600" dirty="0" err="1"/>
              <a:t>ic</a:t>
            </a:r>
            <a:r>
              <a:rPr lang="sk-SK" altLang="sk-SK" sz="3600" dirty="0"/>
              <a:t> sten</a:t>
            </a:r>
            <a:r>
              <a:rPr lang="en-US" altLang="sk-SK" sz="3600" dirty="0" err="1"/>
              <a:t>osis</a:t>
            </a:r>
            <a:endParaRPr lang="cs-CZ" altLang="sk-SK" sz="3600" dirty="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C0D4A24-5D40-4DAD-84D8-2C8C395BF4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898" y="2047673"/>
            <a:ext cx="6233813" cy="4197484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None/>
              <a:defRPr/>
            </a:pPr>
            <a:r>
              <a:rPr lang="sk-SK" altLang="sk-SK" sz="2800" b="1" dirty="0"/>
              <a:t>HEMODYNAMI</a:t>
            </a:r>
            <a:r>
              <a:rPr lang="en-US" altLang="sk-SK" sz="2800" b="1" dirty="0"/>
              <a:t>CS</a:t>
            </a:r>
            <a:endParaRPr lang="sk-SK" altLang="sk-SK" sz="2800" b="1" dirty="0"/>
          </a:p>
          <a:p>
            <a:pPr marL="0" indent="0" eaLnBrk="1" hangingPunct="1">
              <a:buNone/>
              <a:defRPr/>
            </a:pPr>
            <a:r>
              <a:rPr lang="en-US" altLang="sk-SK" sz="2800" dirty="0"/>
              <a:t>Pressure</a:t>
            </a:r>
            <a:r>
              <a:rPr lang="sk-SK" altLang="sk-SK" sz="2800" dirty="0"/>
              <a:t> gradient </a:t>
            </a:r>
            <a:r>
              <a:rPr lang="en-US" altLang="sk-SK" sz="2800" dirty="0"/>
              <a:t>between</a:t>
            </a:r>
            <a:r>
              <a:rPr lang="sk-SK" altLang="sk-SK" sz="2800" dirty="0"/>
              <a:t> </a:t>
            </a:r>
            <a:r>
              <a:rPr lang="en-US" altLang="sk-SK" sz="2800" dirty="0"/>
              <a:t>LV and </a:t>
            </a:r>
            <a:r>
              <a:rPr lang="sk-SK" altLang="sk-SK" sz="2800" dirty="0"/>
              <a:t>aort</a:t>
            </a:r>
            <a:r>
              <a:rPr lang="en-US" altLang="sk-SK" sz="2800" dirty="0"/>
              <a:t>a</a:t>
            </a:r>
            <a:endParaRPr lang="sk-SK" altLang="sk-SK" sz="2800" dirty="0"/>
          </a:p>
          <a:p>
            <a:pPr marL="0" indent="0" eaLnBrk="1" hangingPunct="1">
              <a:buNone/>
              <a:defRPr/>
            </a:pPr>
            <a:r>
              <a:rPr lang="en-US" altLang="sk-SK" sz="2800" dirty="0"/>
              <a:t>Pressure overload of LV </a:t>
            </a:r>
            <a:r>
              <a:rPr lang="sk-SK" altLang="sk-SK" sz="2800" dirty="0"/>
              <a:t>(a</a:t>
            </a:r>
            <a:r>
              <a:rPr lang="en-US" altLang="sk-SK" sz="2800" dirty="0"/>
              <a:t>s in</a:t>
            </a:r>
            <a:r>
              <a:rPr lang="sk-SK" altLang="sk-SK" sz="2800" dirty="0"/>
              <a:t> hyperten</a:t>
            </a:r>
            <a:r>
              <a:rPr lang="en-US" altLang="sk-SK" sz="2800" dirty="0"/>
              <a:t>s</a:t>
            </a:r>
            <a:r>
              <a:rPr lang="sk-SK" altLang="sk-SK" sz="2800" dirty="0"/>
              <a:t>i</a:t>
            </a:r>
            <a:r>
              <a:rPr lang="en-US" altLang="sk-SK" sz="2800" dirty="0"/>
              <a:t>on</a:t>
            </a:r>
            <a:r>
              <a:rPr lang="sk-SK" altLang="sk-SK" sz="2800" dirty="0"/>
              <a:t>) </a:t>
            </a:r>
          </a:p>
          <a:p>
            <a:pPr marL="0" indent="0" eaLnBrk="1" hangingPunct="1">
              <a:buNone/>
              <a:defRPr/>
            </a:pPr>
            <a:r>
              <a:rPr lang="en-US" altLang="sk-SK" sz="2800" dirty="0"/>
              <a:t>C</a:t>
            </a:r>
            <a:r>
              <a:rPr lang="sk-SK" altLang="sk-SK" sz="2800" dirty="0"/>
              <a:t>ONCENTRIC HYPERTRO</a:t>
            </a:r>
            <a:r>
              <a:rPr lang="en-US" altLang="sk-SK" sz="2800" dirty="0"/>
              <a:t>PHY</a:t>
            </a:r>
            <a:r>
              <a:rPr lang="sk-SK" altLang="sk-SK" sz="2800" dirty="0"/>
              <a:t>, </a:t>
            </a:r>
            <a:r>
              <a:rPr lang="en-US" altLang="sk-SK" sz="2800" dirty="0"/>
              <a:t>well compensated for a long time</a:t>
            </a:r>
            <a:r>
              <a:rPr lang="sk-SK" altLang="sk-SK" sz="2800" dirty="0"/>
              <a:t>, diastolic dysfu</a:t>
            </a:r>
            <a:r>
              <a:rPr lang="en-US" altLang="sk-SK" sz="2800" dirty="0" err="1"/>
              <a:t>nct</a:t>
            </a:r>
            <a:r>
              <a:rPr lang="sk-SK" altLang="sk-SK" sz="2800" dirty="0"/>
              <a:t>i</a:t>
            </a:r>
            <a:r>
              <a:rPr lang="en-US" altLang="sk-SK" sz="2800" dirty="0"/>
              <a:t>on. Possibility of deco</a:t>
            </a:r>
            <a:r>
              <a:rPr lang="sk-SK" altLang="sk-SK" sz="2800" dirty="0"/>
              <a:t>mpen</a:t>
            </a:r>
            <a:r>
              <a:rPr lang="en-US" altLang="sk-SK" sz="2800" dirty="0"/>
              <a:t>sat</a:t>
            </a:r>
            <a:r>
              <a:rPr lang="sk-SK" altLang="sk-SK" sz="2800" dirty="0"/>
              <a:t>i</a:t>
            </a:r>
            <a:r>
              <a:rPr lang="en-US" altLang="sk-SK" sz="2800" dirty="0"/>
              <a:t>on and left heart failure</a:t>
            </a:r>
            <a:endParaRPr lang="sk-SK" altLang="sk-SK" sz="2800" dirty="0"/>
          </a:p>
          <a:p>
            <a:pPr marL="0" indent="0" eaLnBrk="1" hangingPunct="1">
              <a:buNone/>
              <a:defRPr/>
            </a:pPr>
            <a:r>
              <a:rPr lang="sk-SK" altLang="sk-SK" sz="2800" i="1" dirty="0"/>
              <a:t>Pulsus parvus et tardus – </a:t>
            </a:r>
            <a:r>
              <a:rPr lang="en-US" altLang="sk-SK" sz="2800" i="1" dirty="0"/>
              <a:t>insufficient perfusion of tissues, especially of heart muscle</a:t>
            </a:r>
            <a:endParaRPr lang="cs-CZ" altLang="sk-SK" sz="2800" i="1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B463528C-1D1C-4192-B719-57D5DAED7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50627" y="2121691"/>
            <a:ext cx="5128404" cy="33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0662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8C4FFE-9087-410E-96C2-F6D81F3043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0" b="16533"/>
          <a:stretch/>
        </p:blipFill>
        <p:spPr>
          <a:xfrm>
            <a:off x="3101012" y="438938"/>
            <a:ext cx="6033047" cy="6376269"/>
          </a:xfrm>
          <a:prstGeom prst="rect">
            <a:avLst/>
          </a:prstGeom>
          <a:effectLst>
            <a:glow rad="127000">
              <a:schemeClr val="accent4"/>
            </a:glow>
          </a:effectLst>
        </p:spPr>
      </p:pic>
      <p:sp>
        <p:nvSpPr>
          <p:cNvPr id="6" name="Circle: Hollow 5">
            <a:extLst>
              <a:ext uri="{FF2B5EF4-FFF2-40B4-BE49-F238E27FC236}">
                <a16:creationId xmlns:a16="http://schemas.microsoft.com/office/drawing/2014/main" id="{EC977E53-0766-4AAC-89D7-233A7A43EC63}"/>
              </a:ext>
            </a:extLst>
          </p:cNvPr>
          <p:cNvSpPr/>
          <p:nvPr/>
        </p:nvSpPr>
        <p:spPr>
          <a:xfrm>
            <a:off x="6677908" y="3289855"/>
            <a:ext cx="696927" cy="410818"/>
          </a:xfrm>
          <a:prstGeom prst="donut">
            <a:avLst>
              <a:gd name="adj" fmla="val 50000"/>
            </a:avLst>
          </a:prstGeom>
          <a:effectLst/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36E72903-E5B0-4DCC-8874-391A7A3067FF}"/>
              </a:ext>
            </a:extLst>
          </p:cNvPr>
          <p:cNvSpPr/>
          <p:nvPr/>
        </p:nvSpPr>
        <p:spPr>
          <a:xfrm>
            <a:off x="6772804" y="4336777"/>
            <a:ext cx="677049" cy="485113"/>
          </a:xfrm>
          <a:prstGeom prst="donut">
            <a:avLst>
              <a:gd name="adj" fmla="val 44279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D17A8245-04A1-48DE-926F-144531F1767D}"/>
              </a:ext>
            </a:extLst>
          </p:cNvPr>
          <p:cNvSpPr/>
          <p:nvPr/>
        </p:nvSpPr>
        <p:spPr>
          <a:xfrm>
            <a:off x="4844607" y="4356656"/>
            <a:ext cx="677049" cy="485113"/>
          </a:xfrm>
          <a:prstGeom prst="donut">
            <a:avLst>
              <a:gd name="adj" fmla="val 15557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20180522-B222-4F42-BA77-30A1EAE63E85}"/>
              </a:ext>
            </a:extLst>
          </p:cNvPr>
          <p:cNvSpPr/>
          <p:nvPr/>
        </p:nvSpPr>
        <p:spPr>
          <a:xfrm>
            <a:off x="4921995" y="3332923"/>
            <a:ext cx="677049" cy="410818"/>
          </a:xfrm>
          <a:prstGeom prst="donut">
            <a:avLst>
              <a:gd name="adj" fmla="val 50000"/>
            </a:avLst>
          </a:prstGeom>
          <a:effectLst/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id="{2ABA9674-68CE-4460-AC9F-08F417D4DB97}"/>
              </a:ext>
            </a:extLst>
          </p:cNvPr>
          <p:cNvSpPr/>
          <p:nvPr/>
        </p:nvSpPr>
        <p:spPr>
          <a:xfrm>
            <a:off x="6444812" y="3743742"/>
            <a:ext cx="830631" cy="476812"/>
          </a:xfrm>
          <a:prstGeom prst="flowChartSummingJunction">
            <a:avLst/>
          </a:prstGeom>
          <a:solidFill>
            <a:schemeClr val="accent2">
              <a:lumMod val="60000"/>
              <a:lumOff val="40000"/>
            </a:schemeClr>
          </a:solidFill>
          <a:effectLst/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9C075F-CD25-42FF-A91C-422C0D3F30F1}"/>
              </a:ext>
            </a:extLst>
          </p:cNvPr>
          <p:cNvSpPr txBox="1"/>
          <p:nvPr/>
        </p:nvSpPr>
        <p:spPr>
          <a:xfrm>
            <a:off x="5195455" y="1153391"/>
            <a:ext cx="1943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SYSTOLE</a:t>
            </a:r>
            <a:endParaRPr lang="sk-SK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F61A80-4FF0-4D65-BA22-6DC32448AC85}"/>
              </a:ext>
            </a:extLst>
          </p:cNvPr>
          <p:cNvSpPr txBox="1"/>
          <p:nvPr/>
        </p:nvSpPr>
        <p:spPr>
          <a:xfrm>
            <a:off x="166255" y="1246909"/>
            <a:ext cx="2587336" cy="3128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CLOSED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STENOTIC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ELEVATED </a:t>
            </a:r>
          </a:p>
          <a:p>
            <a:r>
              <a:rPr lang="en-US" dirty="0"/>
              <a:t>PRESSURE</a:t>
            </a:r>
            <a:endParaRPr lang="sk-SK" dirty="0"/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2570C798-2676-4C00-A1D5-38A3EDA80A30}"/>
              </a:ext>
            </a:extLst>
          </p:cNvPr>
          <p:cNvSpPr/>
          <p:nvPr/>
        </p:nvSpPr>
        <p:spPr>
          <a:xfrm>
            <a:off x="1474490" y="1246309"/>
            <a:ext cx="677049" cy="485113"/>
          </a:xfrm>
          <a:prstGeom prst="donut">
            <a:avLst>
              <a:gd name="adj" fmla="val 15557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B47BB55D-A3BD-4FC1-9F00-A63F43BEC950}"/>
              </a:ext>
            </a:extLst>
          </p:cNvPr>
          <p:cNvSpPr/>
          <p:nvPr/>
        </p:nvSpPr>
        <p:spPr>
          <a:xfrm>
            <a:off x="1520701" y="2051378"/>
            <a:ext cx="677049" cy="410818"/>
          </a:xfrm>
          <a:prstGeom prst="donut">
            <a:avLst>
              <a:gd name="adj" fmla="val 50000"/>
            </a:avLst>
          </a:prstGeom>
          <a:effectLst/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7A415ADF-E9C5-4002-B0A9-B68B873586E1}"/>
              </a:ext>
            </a:extLst>
          </p:cNvPr>
          <p:cNvSpPr/>
          <p:nvPr/>
        </p:nvSpPr>
        <p:spPr>
          <a:xfrm>
            <a:off x="1584277" y="2857805"/>
            <a:ext cx="677049" cy="485113"/>
          </a:xfrm>
          <a:prstGeom prst="donut">
            <a:avLst>
              <a:gd name="adj" fmla="val 44279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7" name="Flowchart: Summing Junction 16">
            <a:extLst>
              <a:ext uri="{FF2B5EF4-FFF2-40B4-BE49-F238E27FC236}">
                <a16:creationId xmlns:a16="http://schemas.microsoft.com/office/drawing/2014/main" id="{EB62D5D2-C89D-403B-9F9D-C595466D5F17}"/>
              </a:ext>
            </a:extLst>
          </p:cNvPr>
          <p:cNvSpPr/>
          <p:nvPr/>
        </p:nvSpPr>
        <p:spPr>
          <a:xfrm>
            <a:off x="1568012" y="3823405"/>
            <a:ext cx="830631" cy="476812"/>
          </a:xfrm>
          <a:prstGeom prst="flowChartSummingJunction">
            <a:avLst/>
          </a:prstGeom>
          <a:solidFill>
            <a:schemeClr val="accent2">
              <a:lumMod val="60000"/>
              <a:lumOff val="40000"/>
            </a:schemeClr>
          </a:solidFill>
          <a:effectLst/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7240B1-58D0-4ADD-8951-2EDC17BB66A2}"/>
              </a:ext>
            </a:extLst>
          </p:cNvPr>
          <p:cNvSpPr txBox="1"/>
          <p:nvPr/>
        </p:nvSpPr>
        <p:spPr>
          <a:xfrm>
            <a:off x="9621982" y="1163782"/>
            <a:ext cx="2265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/>
              <a:t>AORTIC</a:t>
            </a:r>
          </a:p>
          <a:p>
            <a:pPr algn="ctr"/>
            <a:r>
              <a:rPr lang="sk-SK" sz="2800" b="1" dirty="0"/>
              <a:t>STENOSIS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F649DB-59F6-AD08-235D-23969F3CF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8072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F3143-94BB-4CF1-90AA-F4A8CF525C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D393-7D70-4D92-8A45-08B739B9A201}" type="slidenum">
              <a:rPr lang="en-US" altLang="sk-SK" smtClean="0"/>
              <a:pPr/>
              <a:t>44</a:t>
            </a:fld>
            <a:endParaRPr lang="en-US" altLang="sk-SK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CAD241C-B89F-49FE-9509-515E792CF2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505311"/>
              </p:ext>
            </p:extLst>
          </p:nvPr>
        </p:nvGraphicFramePr>
        <p:xfrm>
          <a:off x="273759" y="1639111"/>
          <a:ext cx="8216901" cy="246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7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4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127">
                <a:tc>
                  <a:txBody>
                    <a:bodyPr/>
                    <a:lstStyle/>
                    <a:p>
                      <a:pPr algn="ctr"/>
                      <a:endParaRPr lang="sk-SK" sz="2400" dirty="0"/>
                    </a:p>
                  </a:txBody>
                  <a:tcPr marL="91431" marR="91431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>
                          <a:solidFill>
                            <a:schemeClr val="tx1"/>
                          </a:solidFill>
                        </a:rPr>
                        <a:t>NORM</a:t>
                      </a:r>
                    </a:p>
                  </a:txBody>
                  <a:tcPr marL="91431" marR="91431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MILD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MEDIUM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SEVERE</a:t>
                      </a:r>
                      <a:endParaRPr lang="sk-SK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5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Area of ostium,</a:t>
                      </a:r>
                      <a:endParaRPr lang="sk-SK" sz="2400" dirty="0"/>
                    </a:p>
                    <a:p>
                      <a:pPr algn="ctr"/>
                      <a:r>
                        <a:rPr lang="sk-SK" sz="2400" dirty="0"/>
                        <a:t>cm</a:t>
                      </a:r>
                      <a:r>
                        <a:rPr lang="sk-SK" sz="2400" baseline="30000" dirty="0"/>
                        <a:t>2</a:t>
                      </a:r>
                    </a:p>
                  </a:txBody>
                  <a:tcPr marL="91431" marR="91431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/>
                        <a:t>2 – 3</a:t>
                      </a:r>
                    </a:p>
                  </a:txBody>
                  <a:tcPr marL="91431" marR="91431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/>
                        <a:t>2 – 1,5 </a:t>
                      </a:r>
                    </a:p>
                  </a:txBody>
                  <a:tcPr marL="91431" marR="91431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/>
                        <a:t>1,5 – 1</a:t>
                      </a:r>
                    </a:p>
                  </a:txBody>
                  <a:tcPr marL="91431" marR="91431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&lt; </a:t>
                      </a:r>
                      <a:r>
                        <a:rPr lang="sk-SK" sz="3200" dirty="0"/>
                        <a:t>1</a:t>
                      </a:r>
                    </a:p>
                  </a:txBody>
                  <a:tcPr marL="91431" marR="91431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Gradient,</a:t>
                      </a:r>
                    </a:p>
                    <a:p>
                      <a:pPr algn="ctr"/>
                      <a:r>
                        <a:rPr lang="en-US" sz="2400" dirty="0"/>
                        <a:t>mmHg</a:t>
                      </a:r>
                      <a:endParaRPr lang="sk-SK" sz="2400" dirty="0"/>
                    </a:p>
                  </a:txBody>
                  <a:tcPr marL="91431" marR="91431" marT="45700" marB="45700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sk-SK" sz="3200" dirty="0"/>
                        <a:t>0</a:t>
                      </a:r>
                    </a:p>
                  </a:txBody>
                  <a:tcPr marL="91431" marR="91431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&lt; 50</a:t>
                      </a:r>
                      <a:endParaRPr lang="sk-SK" sz="3200" dirty="0"/>
                    </a:p>
                  </a:txBody>
                  <a:tcPr marL="91431" marR="91431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50 – 70</a:t>
                      </a:r>
                      <a:endParaRPr lang="sk-SK" sz="3200" dirty="0"/>
                    </a:p>
                  </a:txBody>
                  <a:tcPr marL="91431" marR="91431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&gt; 70</a:t>
                      </a:r>
                      <a:endParaRPr lang="sk-SK" sz="3200" dirty="0"/>
                    </a:p>
                  </a:txBody>
                  <a:tcPr marL="91431" marR="91431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8FF14D83-CBF0-495B-8BE1-71B2585393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sk-SK" altLang="sk-SK" sz="3600"/>
              <a:t>Grades of aortal stenosis</a:t>
            </a:r>
            <a:endParaRPr lang="cs-CZ" altLang="sk-SK" sz="360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E95E53CF-BE15-47A4-88B2-9D8EA180C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15591" y="3750205"/>
            <a:ext cx="4163440" cy="274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6031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FCEFF40E-657A-47FD-904F-79103AE18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52AAE7-2D55-4549-894B-B9FB4D8D69E8}" type="slidenum">
              <a:rPr lang="en-US" altLang="sk-SK"/>
              <a:pPr/>
              <a:t>45</a:t>
            </a:fld>
            <a:endParaRPr lang="en-US" altLang="sk-SK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A5D2426F-2F7B-47BD-A50F-EC939FC86F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sk-SK" altLang="sk-SK" sz="3600" dirty="0"/>
              <a:t>Aort</a:t>
            </a:r>
            <a:r>
              <a:rPr lang="en-US" altLang="sk-SK" sz="3600" dirty="0" err="1"/>
              <a:t>ic</a:t>
            </a:r>
            <a:r>
              <a:rPr lang="sk-SK" altLang="sk-SK" sz="3600" dirty="0"/>
              <a:t> </a:t>
            </a:r>
            <a:r>
              <a:rPr lang="en-US" altLang="sk-SK" sz="3600" dirty="0"/>
              <a:t>regurgitation (</a:t>
            </a:r>
            <a:r>
              <a:rPr lang="sk-SK" altLang="sk-SK" sz="3600" dirty="0"/>
              <a:t>insuf</a:t>
            </a:r>
            <a:r>
              <a:rPr lang="en-US" altLang="sk-SK" sz="3600" dirty="0"/>
              <a:t>f</a:t>
            </a:r>
            <a:r>
              <a:rPr lang="sk-SK" altLang="sk-SK" sz="3600" dirty="0"/>
              <a:t>icienc</a:t>
            </a:r>
            <a:r>
              <a:rPr lang="en-US" altLang="sk-SK" sz="3600" dirty="0"/>
              <a:t>y)</a:t>
            </a:r>
            <a:endParaRPr lang="cs-CZ" altLang="sk-SK" sz="3600" dirty="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F0755D8-F04F-4484-A6F3-7B6166AA3B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192" y="2330704"/>
            <a:ext cx="11029615" cy="363448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altLang="sk-SK" sz="2800" b="1" dirty="0"/>
              <a:t>Mostly </a:t>
            </a:r>
            <a:r>
              <a:rPr lang="en-US" altLang="sk-SK" sz="2800" b="1" dirty="0" err="1"/>
              <a:t>postrheumatic</a:t>
            </a:r>
            <a:endParaRPr lang="sk-SK" altLang="sk-SK" sz="2800" b="1" dirty="0"/>
          </a:p>
          <a:p>
            <a:pPr marL="0" indent="0" eaLnBrk="1" hangingPunct="1">
              <a:buNone/>
              <a:defRPr/>
            </a:pPr>
            <a:r>
              <a:rPr lang="sk-SK" altLang="sk-SK" sz="2800" b="1" dirty="0"/>
              <a:t>Hemodynami</a:t>
            </a:r>
            <a:r>
              <a:rPr lang="en-US" altLang="sk-SK" sz="2800" b="1" dirty="0"/>
              <a:t>cs</a:t>
            </a:r>
            <a:r>
              <a:rPr lang="sk-SK" altLang="sk-SK" sz="2800" b="1" dirty="0"/>
              <a:t>: Regurgit</a:t>
            </a:r>
            <a:r>
              <a:rPr lang="en-US" altLang="sk-SK" sz="2800" b="1" dirty="0"/>
              <a:t>at</a:t>
            </a:r>
            <a:r>
              <a:rPr lang="sk-SK" altLang="sk-SK" sz="2800" b="1" dirty="0"/>
              <a:t>i</a:t>
            </a:r>
            <a:r>
              <a:rPr lang="en-US" altLang="sk-SK" sz="2800" b="1" dirty="0"/>
              <a:t>on in</a:t>
            </a:r>
            <a:r>
              <a:rPr lang="sk-SK" altLang="sk-SK" sz="2800" b="1" dirty="0"/>
              <a:t> diastole, </a:t>
            </a:r>
            <a:r>
              <a:rPr lang="en-US" altLang="sk-SK" sz="2800" b="1" dirty="0"/>
              <a:t>volume overload of LV</a:t>
            </a:r>
            <a:endParaRPr lang="sk-SK" altLang="sk-SK" sz="2800" b="1" dirty="0"/>
          </a:p>
          <a:p>
            <a:pPr marL="0" indent="0" eaLnBrk="1" hangingPunct="1">
              <a:buNone/>
              <a:defRPr/>
            </a:pPr>
            <a:r>
              <a:rPr lang="en-US" altLang="sk-SK" sz="2800" b="1" dirty="0"/>
              <a:t>High</a:t>
            </a:r>
            <a:r>
              <a:rPr lang="sk-SK" altLang="sk-SK" sz="2800" b="1" dirty="0"/>
              <a:t> systolic a</a:t>
            </a:r>
            <a:r>
              <a:rPr lang="en-US" altLang="sk-SK" sz="2800" b="1" dirty="0" err="1"/>
              <a:t>nd</a:t>
            </a:r>
            <a:r>
              <a:rPr lang="en-US" altLang="sk-SK" sz="2800" b="1" dirty="0"/>
              <a:t> low</a:t>
            </a:r>
            <a:r>
              <a:rPr lang="sk-SK" altLang="sk-SK" sz="2800" b="1" dirty="0"/>
              <a:t> diastolic</a:t>
            </a:r>
            <a:r>
              <a:rPr lang="en-US" altLang="sk-SK" sz="2800" b="1" dirty="0"/>
              <a:t> pressure</a:t>
            </a:r>
            <a:r>
              <a:rPr lang="sk-SK" altLang="sk-SK" sz="2800" b="1" dirty="0"/>
              <a:t> – </a:t>
            </a:r>
            <a:r>
              <a:rPr lang="en-US" altLang="sk-SK" sz="2800" b="1" dirty="0" err="1"/>
              <a:t>disadvantegous</a:t>
            </a:r>
            <a:r>
              <a:rPr lang="en-US" altLang="sk-SK" sz="2800" b="1" dirty="0"/>
              <a:t> for heart muscle perfusion</a:t>
            </a:r>
            <a:endParaRPr lang="sk-SK" altLang="sk-SK" sz="2800" b="1" dirty="0"/>
          </a:p>
          <a:p>
            <a:pPr marL="0" indent="0" eaLnBrk="1" hangingPunct="1">
              <a:buNone/>
              <a:defRPr/>
            </a:pPr>
            <a:r>
              <a:rPr lang="sk-SK" altLang="sk-SK" sz="2800" b="1" dirty="0"/>
              <a:t>Pulsus celer et </a:t>
            </a:r>
            <a:r>
              <a:rPr lang="sk-SK" altLang="sk-SK" sz="2800" b="1" dirty="0" err="1"/>
              <a:t>altus</a:t>
            </a:r>
            <a:endParaRPr lang="cs-CZ" altLang="sk-SK" sz="4400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8C4FFE-9087-410E-96C2-F6D81F3043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0" b="16533"/>
          <a:stretch/>
        </p:blipFill>
        <p:spPr>
          <a:xfrm>
            <a:off x="3096110" y="481731"/>
            <a:ext cx="6033047" cy="6376269"/>
          </a:xfrm>
          <a:prstGeom prst="rect">
            <a:avLst/>
          </a:prstGeom>
          <a:effectLst>
            <a:glow rad="127000">
              <a:schemeClr val="accent4"/>
            </a:glow>
          </a:effectLst>
        </p:spPr>
      </p:pic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D17A8245-04A1-48DE-926F-144531F1767D}"/>
              </a:ext>
            </a:extLst>
          </p:cNvPr>
          <p:cNvSpPr/>
          <p:nvPr/>
        </p:nvSpPr>
        <p:spPr>
          <a:xfrm>
            <a:off x="4924123" y="3332923"/>
            <a:ext cx="677049" cy="485113"/>
          </a:xfrm>
          <a:prstGeom prst="donut">
            <a:avLst>
              <a:gd name="adj" fmla="val 15557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20180522-B222-4F42-BA77-30A1EAE63E85}"/>
              </a:ext>
            </a:extLst>
          </p:cNvPr>
          <p:cNvSpPr/>
          <p:nvPr/>
        </p:nvSpPr>
        <p:spPr>
          <a:xfrm>
            <a:off x="4912054" y="4396412"/>
            <a:ext cx="677049" cy="410818"/>
          </a:xfrm>
          <a:prstGeom prst="donut">
            <a:avLst>
              <a:gd name="adj" fmla="val 50000"/>
            </a:avLst>
          </a:prstGeom>
          <a:effectLst/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" name="Flowchart: Collate 1">
            <a:extLst>
              <a:ext uri="{FF2B5EF4-FFF2-40B4-BE49-F238E27FC236}">
                <a16:creationId xmlns:a16="http://schemas.microsoft.com/office/drawing/2014/main" id="{C31CF642-2D58-4A1B-BFAE-BF70737F5587}"/>
              </a:ext>
            </a:extLst>
          </p:cNvPr>
          <p:cNvSpPr/>
          <p:nvPr/>
        </p:nvSpPr>
        <p:spPr>
          <a:xfrm rot="20797339">
            <a:off x="6872337" y="4035994"/>
            <a:ext cx="457200" cy="914400"/>
          </a:xfrm>
          <a:prstGeom prst="flowChartCollate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3531B482-394A-47E8-8158-D4D76A300A71}"/>
              </a:ext>
            </a:extLst>
          </p:cNvPr>
          <p:cNvSpPr/>
          <p:nvPr/>
        </p:nvSpPr>
        <p:spPr>
          <a:xfrm>
            <a:off x="6736361" y="3296478"/>
            <a:ext cx="677049" cy="485113"/>
          </a:xfrm>
          <a:prstGeom prst="donut">
            <a:avLst>
              <a:gd name="adj" fmla="val 15557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B2445B-76FD-4ED4-9730-6E2A07C10A53}"/>
              </a:ext>
            </a:extLst>
          </p:cNvPr>
          <p:cNvSpPr txBox="1"/>
          <p:nvPr/>
        </p:nvSpPr>
        <p:spPr>
          <a:xfrm>
            <a:off x="5195455" y="1132609"/>
            <a:ext cx="1943101" cy="605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DIASTOLE</a:t>
            </a:r>
            <a:endParaRPr lang="sk-SK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3C7E64-5E68-412F-B5FC-B2367A73AE73}"/>
              </a:ext>
            </a:extLst>
          </p:cNvPr>
          <p:cNvSpPr txBox="1"/>
          <p:nvPr/>
        </p:nvSpPr>
        <p:spPr>
          <a:xfrm>
            <a:off x="166255" y="1236518"/>
            <a:ext cx="2587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CLOSED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REGURGITATION</a:t>
            </a:r>
            <a:endParaRPr lang="sk-SK" dirty="0"/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CF656C35-0A9C-4BD6-8C1A-724889EA1409}"/>
              </a:ext>
            </a:extLst>
          </p:cNvPr>
          <p:cNvSpPr/>
          <p:nvPr/>
        </p:nvSpPr>
        <p:spPr>
          <a:xfrm>
            <a:off x="1741043" y="1188929"/>
            <a:ext cx="677049" cy="485113"/>
          </a:xfrm>
          <a:prstGeom prst="donut">
            <a:avLst>
              <a:gd name="adj" fmla="val 15557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7E7D8D4A-F1C7-4B46-BCE8-62948AB0DA63}"/>
              </a:ext>
            </a:extLst>
          </p:cNvPr>
          <p:cNvSpPr/>
          <p:nvPr/>
        </p:nvSpPr>
        <p:spPr>
          <a:xfrm>
            <a:off x="1708189" y="2096554"/>
            <a:ext cx="677049" cy="410818"/>
          </a:xfrm>
          <a:prstGeom prst="donut">
            <a:avLst>
              <a:gd name="adj" fmla="val 50000"/>
            </a:avLst>
          </a:prstGeom>
          <a:effectLst/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6" name="Flowchart: Collate 15">
            <a:extLst>
              <a:ext uri="{FF2B5EF4-FFF2-40B4-BE49-F238E27FC236}">
                <a16:creationId xmlns:a16="http://schemas.microsoft.com/office/drawing/2014/main" id="{7651B358-838A-4101-ADCF-D2B9A5FF77B0}"/>
              </a:ext>
            </a:extLst>
          </p:cNvPr>
          <p:cNvSpPr/>
          <p:nvPr/>
        </p:nvSpPr>
        <p:spPr>
          <a:xfrm>
            <a:off x="2182576" y="2962266"/>
            <a:ext cx="457200" cy="914400"/>
          </a:xfrm>
          <a:prstGeom prst="flowChartCollate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82C6D-7672-1E34-93FA-CD493CCC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9912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ástupný symbol čísla snímky 3">
            <a:extLst>
              <a:ext uri="{FF2B5EF4-FFF2-40B4-BE49-F238E27FC236}">
                <a16:creationId xmlns:a16="http://schemas.microsoft.com/office/drawing/2014/main" id="{E78869E7-7B42-475D-B9EA-7EA807A34E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7FB3F8-94C4-4A2F-9E47-6A7FA922F50C}" type="slidenum">
              <a:rPr lang="en-US" altLang="sk-SK"/>
              <a:pPr/>
              <a:t>47</a:t>
            </a:fld>
            <a:endParaRPr lang="en-US" altLang="sk-SK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B00356FC-52E1-4472-A374-51CC5A23F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8077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sk-SK" sz="3200" dirty="0"/>
              <a:t>Overview of valvular defects </a:t>
            </a:r>
            <a:r>
              <a:rPr lang="sk-SK" altLang="sk-SK" sz="3200" dirty="0"/>
              <a:t>hemodynami</a:t>
            </a:r>
            <a:r>
              <a:rPr lang="en-US" altLang="sk-SK" sz="3200" dirty="0"/>
              <a:t>cs</a:t>
            </a:r>
            <a:endParaRPr lang="cs-CZ" altLang="sk-SK" sz="3200" dirty="0"/>
          </a:p>
        </p:txBody>
      </p:sp>
      <p:graphicFrame>
        <p:nvGraphicFramePr>
          <p:cNvPr id="11337" name="Group 73">
            <a:extLst>
              <a:ext uri="{FF2B5EF4-FFF2-40B4-BE49-F238E27FC236}">
                <a16:creationId xmlns:a16="http://schemas.microsoft.com/office/drawing/2014/main" id="{195B1B2E-EE9E-4FD2-B915-CBACEDBF1A67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850712292"/>
              </p:ext>
            </p:extLst>
          </p:nvPr>
        </p:nvGraphicFramePr>
        <p:xfrm>
          <a:off x="1381991" y="1956255"/>
          <a:ext cx="9122534" cy="4486110"/>
        </p:xfrm>
        <a:graphic>
          <a:graphicData uri="http://schemas.openxmlformats.org/drawingml/2006/table">
            <a:tbl>
              <a:tblPr/>
              <a:tblGrid>
                <a:gridCol w="2379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5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1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40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sk-SK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k-SK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Disorder</a:t>
                      </a:r>
                      <a:endParaRPr kumimoji="0" lang="cs-CZ" altLang="sk-SK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k-SK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Timing</a:t>
                      </a:r>
                      <a:endParaRPr kumimoji="0" lang="cs-CZ" altLang="sk-SK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k-SK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Overload</a:t>
                      </a:r>
                      <a:endParaRPr kumimoji="0" lang="sk-SK" altLang="sk-SK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sk-SK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k-SK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Notes</a:t>
                      </a:r>
                      <a:endParaRPr kumimoji="0" lang="cs-CZ" altLang="sk-SK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7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k-SK" altLang="sk-SK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kumimoji="0" lang="en-US" altLang="sk-SK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itral</a:t>
                      </a:r>
                      <a:endParaRPr kumimoji="0" lang="en-US" altLang="sk-SK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k-SK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kumimoji="0" lang="sk-SK" altLang="sk-SK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ten</a:t>
                      </a:r>
                      <a:r>
                        <a:rPr kumimoji="0" lang="en-US" altLang="sk-SK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osis</a:t>
                      </a:r>
                      <a:endParaRPr kumimoji="0" lang="cs-CZ" altLang="sk-SK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k-SK" altLang="sk-SK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</a:t>
                      </a:r>
                      <a:r>
                        <a:rPr kumimoji="0" lang="cs-CZ" altLang="sk-SK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Þ</a:t>
                      </a:r>
                      <a:r>
                        <a:rPr kumimoji="0" lang="sk-SK" altLang="sk-SK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  <a:endParaRPr kumimoji="0" lang="cs-CZ" altLang="sk-SK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k-SK" altLang="sk-S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Diastol</a:t>
                      </a:r>
                      <a:r>
                        <a:rPr kumimoji="0" lang="en-US" altLang="sk-S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endParaRPr kumimoji="0" lang="cs-CZ" altLang="sk-SK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k-S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not of left ventricle</a:t>
                      </a:r>
                      <a:r>
                        <a:rPr kumimoji="0" lang="sk-SK" altLang="sk-S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!</a:t>
                      </a:r>
                      <a:endParaRPr kumimoji="0" lang="cs-CZ" altLang="sk-SK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k-SK" altLang="sk-SK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fibril</a:t>
                      </a:r>
                      <a:r>
                        <a:rPr kumimoji="0" lang="en-US" altLang="sk-SK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lation</a:t>
                      </a:r>
                      <a:endParaRPr kumimoji="0" lang="en-US" altLang="sk-SK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k-SK" altLang="sk-SK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Emb</a:t>
                      </a:r>
                      <a:r>
                        <a:rPr kumimoji="0" lang="en-US" altLang="sk-SK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sk-SK" altLang="sk-SK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kumimoji="0" lang="en-US" altLang="sk-SK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isation</a:t>
                      </a:r>
                      <a:endParaRPr kumimoji="0" lang="cs-CZ" altLang="sk-SK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7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k-SK" altLang="sk-SK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kumimoji="0" lang="en-US" altLang="sk-SK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itral</a:t>
                      </a:r>
                      <a:r>
                        <a:rPr kumimoji="0" lang="en-US" altLang="sk-SK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insufficiency</a:t>
                      </a:r>
                      <a:endParaRPr kumimoji="0" lang="cs-CZ" altLang="sk-SK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k-SK" altLang="sk-SK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</a:t>
                      </a:r>
                      <a:r>
                        <a:rPr kumimoji="0" lang="cs-CZ" altLang="sk-SK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Ü</a:t>
                      </a:r>
                      <a:r>
                        <a:rPr kumimoji="0" lang="en-US" altLang="sk-SK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 </a:t>
                      </a:r>
                      <a:r>
                        <a:rPr kumimoji="0" lang="sk-SK" altLang="sk-SK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  <a:endParaRPr kumimoji="0" lang="cs-CZ" altLang="sk-SK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k-SK" altLang="sk-S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Systol</a:t>
                      </a:r>
                      <a:r>
                        <a:rPr kumimoji="0" lang="en-US" altLang="sk-S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endParaRPr kumimoji="0" lang="cs-CZ" altLang="sk-SK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k-SK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  <a:r>
                        <a:rPr kumimoji="0" lang="sk-SK" altLang="sk-SK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en-US" altLang="sk-SK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lume</a:t>
                      </a:r>
                      <a:endParaRPr kumimoji="0" lang="cs-CZ" altLang="sk-SK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k-SK" altLang="sk-SK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„</a:t>
                      </a:r>
                      <a:r>
                        <a:rPr kumimoji="0" lang="en-US" altLang="sk-SK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exercise</a:t>
                      </a:r>
                      <a:r>
                        <a:rPr kumimoji="0" lang="sk-SK" altLang="sk-SK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“</a:t>
                      </a:r>
                      <a:endParaRPr kumimoji="0" lang="cs-CZ" altLang="sk-SK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7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k-SK" altLang="sk-SK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Ao</a:t>
                      </a:r>
                      <a:r>
                        <a:rPr kumimoji="0" lang="en-US" altLang="sk-SK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rtic</a:t>
                      </a:r>
                      <a:endParaRPr kumimoji="0" lang="en-US" altLang="sk-SK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k-SK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stenosis</a:t>
                      </a:r>
                      <a:endParaRPr kumimoji="0" lang="cs-CZ" altLang="sk-SK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k-SK" altLang="sk-SK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 </a:t>
                      </a:r>
                      <a:r>
                        <a:rPr kumimoji="0" lang="cs-CZ" altLang="sk-SK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Þ</a:t>
                      </a:r>
                      <a:r>
                        <a:rPr kumimoji="0" lang="sk-SK" altLang="sk-SK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 </a:t>
                      </a:r>
                      <a:r>
                        <a:rPr kumimoji="0" lang="sk-SK" altLang="sk-SK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Ao</a:t>
                      </a:r>
                      <a:endParaRPr kumimoji="0" lang="cs-CZ" altLang="sk-SK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k-SK" altLang="sk-S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Systol</a:t>
                      </a:r>
                      <a:r>
                        <a:rPr kumimoji="0" lang="en-US" altLang="sk-S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endParaRPr kumimoji="0" lang="cs-CZ" altLang="sk-SK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k-SK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pressure</a:t>
                      </a:r>
                      <a:endParaRPr kumimoji="0" lang="cs-CZ" altLang="sk-SK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k-SK" altLang="sk-SK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pul</a:t>
                      </a:r>
                      <a:r>
                        <a:rPr kumimoji="0" lang="en-US" altLang="sk-SK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sus</a:t>
                      </a:r>
                      <a:r>
                        <a:rPr kumimoji="0" lang="sk-SK" altLang="sk-SK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!</a:t>
                      </a:r>
                      <a:endParaRPr kumimoji="0" lang="cs-CZ" altLang="sk-SK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7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k-SK" altLang="sk-SK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Ao</a:t>
                      </a:r>
                      <a:r>
                        <a:rPr kumimoji="0" lang="en-US" altLang="sk-SK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rtic</a:t>
                      </a:r>
                      <a:endParaRPr kumimoji="0" lang="en-US" altLang="sk-SK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k-SK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kumimoji="0" lang="sk-SK" altLang="sk-SK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  <a:r>
                        <a:rPr kumimoji="0" lang="en-US" altLang="sk-SK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ufficiency</a:t>
                      </a:r>
                      <a:endParaRPr kumimoji="0" lang="cs-CZ" altLang="sk-SK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k-SK" altLang="sk-SK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 </a:t>
                      </a:r>
                      <a:r>
                        <a:rPr kumimoji="0" lang="cs-CZ" altLang="sk-SK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Ü</a:t>
                      </a:r>
                      <a:r>
                        <a:rPr kumimoji="0" lang="sk-SK" altLang="sk-SK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 </a:t>
                      </a:r>
                      <a:r>
                        <a:rPr kumimoji="0" lang="sk-SK" altLang="sk-SK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Ao</a:t>
                      </a:r>
                      <a:endParaRPr kumimoji="0" lang="cs-CZ" altLang="sk-SK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k-SK" altLang="sk-S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Diastol</a:t>
                      </a:r>
                      <a:r>
                        <a:rPr kumimoji="0" lang="en-US" altLang="sk-S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endParaRPr kumimoji="0" lang="cs-CZ" altLang="sk-SK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k-S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  <a:r>
                        <a:rPr kumimoji="0" lang="sk-SK" altLang="sk-S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en-US" altLang="sk-SK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lume</a:t>
                      </a:r>
                      <a:endParaRPr kumimoji="0" lang="cs-CZ" altLang="sk-SK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k-SK" altLang="sk-SK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pul</a:t>
                      </a:r>
                      <a:r>
                        <a:rPr kumimoji="0" lang="en-US" altLang="sk-SK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sus</a:t>
                      </a:r>
                      <a:r>
                        <a:rPr kumimoji="0" lang="sk-SK" altLang="sk-SK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!</a:t>
                      </a:r>
                      <a:endParaRPr kumimoji="0" lang="cs-CZ" altLang="sk-SK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Line 57">
            <a:extLst>
              <a:ext uri="{FF2B5EF4-FFF2-40B4-BE49-F238E27FC236}">
                <a16:creationId xmlns:a16="http://schemas.microsoft.com/office/drawing/2014/main" id="{4B79C8C5-3C4E-45D5-AD05-8665A93872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6755" y="3020294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1" name="Line 57">
            <a:extLst>
              <a:ext uri="{FF2B5EF4-FFF2-40B4-BE49-F238E27FC236}">
                <a16:creationId xmlns:a16="http://schemas.microsoft.com/office/drawing/2014/main" id="{DA7106B3-91A6-43DE-AF6D-28AE0CE2727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4072" y="4866408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9B234907-924E-4D62-AB16-5E564B9267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3CE503-A8D1-4593-B593-CD7C8D45460D}" type="slidenum">
              <a:rPr lang="en-US" altLang="sk-SK"/>
              <a:pPr/>
              <a:t>48</a:t>
            </a:fld>
            <a:endParaRPr lang="en-US" altLang="sk-SK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DF3199CA-595F-4D84-9FFE-58D1281F5F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90526"/>
            <a:ext cx="8231188" cy="9112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0000" tIns="46800" rIns="90000" bIns="46800" rtlCol="0" anchor="b">
            <a:normAutofit/>
          </a:bodyPr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k-SK" altLang="sk-SK" sz="3200" dirty="0"/>
              <a:t>The „forgotten“ right ventricle</a:t>
            </a:r>
            <a:endParaRPr lang="en-US" altLang="sk-SK" sz="3200" dirty="0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644FF7D3-BCB9-4666-A36B-D1ED2C93A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192" y="1600200"/>
            <a:ext cx="10686248" cy="45354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0000" tIns="46800" rIns="90000" bIns="46800" rtlCol="0" anchor="ctr">
            <a:normAutofit/>
          </a:bodyPr>
          <a:lstStyle/>
          <a:p>
            <a:pPr marL="0" indent="0" defTabSz="449263">
              <a:spcBef>
                <a:spcPts val="700"/>
              </a:spcBef>
              <a:buClr>
                <a:srgbClr val="9999FF"/>
              </a:buClr>
              <a:buSzPct val="114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k-SK" altLang="sk-SK" sz="3200" dirty="0"/>
              <a:t>Often as a „victim“ or „bystander“ of overall pathological cardiac or pulmonary conditions</a:t>
            </a:r>
          </a:p>
          <a:p>
            <a:pPr marL="0" indent="0" defTabSz="449263">
              <a:spcBef>
                <a:spcPts val="700"/>
              </a:spcBef>
              <a:buClr>
                <a:srgbClr val="9999FF"/>
              </a:buClr>
              <a:buSzPct val="114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k-SK" altLang="sk-SK" sz="3200" dirty="0"/>
              <a:t>USG inverstigation is more complicated</a:t>
            </a:r>
          </a:p>
          <a:p>
            <a:pPr marL="0" indent="0" defTabSz="449263">
              <a:spcBef>
                <a:spcPts val="700"/>
              </a:spcBef>
              <a:buClr>
                <a:srgbClr val="9999FF"/>
              </a:buClr>
              <a:buSzPct val="114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k-SK" altLang="sk-SK" sz="3200" dirty="0"/>
              <a:t>Some anatomical, histological and functional specifics (valves, papillar muscles, trabeculisation of the apical part and contraction)</a:t>
            </a:r>
          </a:p>
          <a:p>
            <a:pPr marL="594000" lvl="2" indent="0" defTabSz="449263">
              <a:spcBef>
                <a:spcPts val="700"/>
              </a:spcBef>
              <a:buClr>
                <a:srgbClr val="9999FF"/>
              </a:buClr>
              <a:buSzPct val="114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k-SK" altLang="sk-SK" sz="2800" i="1" dirty="0"/>
              <a:t>It is not a smaller, weaker left ventricle</a:t>
            </a:r>
          </a:p>
          <a:p>
            <a:pPr marL="0" indent="0" defTabSz="449263">
              <a:spcBef>
                <a:spcPts val="500"/>
              </a:spcBef>
              <a:buClr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sk-SK" altLang="sk-SK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5FCF5EDD-2DC2-4B98-85DE-F64644FFFE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C66F37-C947-41A6-A96F-88BB588179D1}" type="slidenum">
              <a:rPr lang="en-US" altLang="sk-SK"/>
              <a:pPr/>
              <a:t>49</a:t>
            </a:fld>
            <a:endParaRPr lang="en-US" altLang="sk-SK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20C6B3C0-5BA4-4372-8ECE-A85165F927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595213"/>
            <a:ext cx="8231188" cy="9493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0000" tIns="46800" rIns="90000" bIns="46800" rtlCol="0" anchor="b">
            <a:normAutofit fontScale="90000"/>
          </a:bodyPr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k-SK" altLang="sk-SK" sz="3600" dirty="0"/>
              <a:t>The forgotten ventricle – etiology of pathological conditions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FF8881BD-80AF-4A94-AAB9-33BE56D381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0400" y="1600200"/>
            <a:ext cx="9790350" cy="4823714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0000" tIns="46800" rIns="90000" bIns="46800" rtlCol="0" anchor="ctr">
            <a:normAutofit lnSpcReduction="10000"/>
          </a:bodyPr>
          <a:lstStyle/>
          <a:p>
            <a:pPr marL="0" indent="0" defTabSz="449263">
              <a:spcBef>
                <a:spcPts val="700"/>
              </a:spcBef>
              <a:buClr>
                <a:srgbClr val="9999FF"/>
              </a:buClr>
              <a:buSzPct val="114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k-SK" altLang="sk-SK" sz="2800" dirty="0"/>
              <a:t>Pressure overload – stenosis of a. pulmonalis, pulmonary HT, pulmonary embolism (acute!)</a:t>
            </a:r>
          </a:p>
          <a:p>
            <a:pPr marL="0" indent="0" defTabSz="449263">
              <a:spcBef>
                <a:spcPts val="700"/>
              </a:spcBef>
              <a:buClr>
                <a:srgbClr val="9999FF"/>
              </a:buClr>
              <a:buSzPct val="114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k-SK" altLang="sk-SK" sz="2800" dirty="0"/>
              <a:t>Volume overload – atrial </a:t>
            </a:r>
            <a:r>
              <a:rPr lang="en-US" altLang="sk-SK" sz="2800" dirty="0"/>
              <a:t>and ventricular </a:t>
            </a:r>
            <a:r>
              <a:rPr lang="sk-SK" altLang="sk-SK" sz="2800" dirty="0"/>
              <a:t>septum defect, tricuspidal regurgitation</a:t>
            </a:r>
          </a:p>
          <a:p>
            <a:pPr marL="0" indent="0" defTabSz="449263">
              <a:spcBef>
                <a:spcPts val="700"/>
              </a:spcBef>
              <a:buClr>
                <a:srgbClr val="9999FF"/>
              </a:buClr>
              <a:buSzPct val="114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k-SK" altLang="sk-SK" sz="2800" dirty="0"/>
              <a:t>Dysfunction of the myocard – myocardial infarction, cardiomyopathies</a:t>
            </a:r>
          </a:p>
          <a:p>
            <a:pPr marL="0" indent="0" defTabSz="449263">
              <a:spcBef>
                <a:spcPts val="700"/>
              </a:spcBef>
              <a:buClr>
                <a:srgbClr val="9999FF"/>
              </a:buClr>
              <a:buSzPct val="114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k-SK" altLang="sk-SK" sz="2800" dirty="0"/>
              <a:t>Obstruction of inflow – tricuspidal stenosis, heart tamponade, constrictive pericarditis</a:t>
            </a:r>
          </a:p>
          <a:p>
            <a:pPr marL="0" indent="0" defTabSz="449263">
              <a:spcBef>
                <a:spcPts val="700"/>
              </a:spcBef>
              <a:buClr>
                <a:srgbClr val="9999FF"/>
              </a:buClr>
              <a:buSzPct val="114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k-SK" altLang="sk-SK" sz="2800" dirty="0"/>
              <a:t>Abusus of some drugs – cocaine, amphetamine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>
            <a:extLst>
              <a:ext uri="{FF2B5EF4-FFF2-40B4-BE49-F238E27FC236}">
                <a16:creationId xmlns:a16="http://schemas.microsoft.com/office/drawing/2014/main" id="{1A73E5A8-ACB3-4DA4-99B6-0582758A49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AA9CE2-D131-4DA6-B5F0-10D40A6A85C1}" type="slidenum">
              <a:rPr lang="en-US" altLang="sk-SK"/>
              <a:pPr/>
              <a:t>5</a:t>
            </a:fld>
            <a:endParaRPr lang="en-US" altLang="sk-SK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C4A6CF53-9190-4D07-BE51-BD3BDEF709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2" y="1093080"/>
            <a:ext cx="10664877" cy="66116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k-SK" altLang="sk-SK" sz="3200" dirty="0"/>
              <a:t>New concept</a:t>
            </a:r>
            <a:endParaRPr lang="en-US" altLang="sk-SK" sz="3200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1A90B7A-C183-4A11-95E2-3BD71F1D3F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6389" y="2052143"/>
            <a:ext cx="9638211" cy="41148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sk-SK" altLang="sk-SK" sz="2800" dirty="0"/>
              <a:t>Old: Cardiac dropsy</a:t>
            </a:r>
            <a:r>
              <a:rPr lang="en-US" altLang="sk-SK" sz="2800" dirty="0"/>
              <a:t>*</a:t>
            </a:r>
            <a:r>
              <a:rPr lang="sk-SK" altLang="sk-SK" sz="2800" dirty="0"/>
              <a:t> due to decompensation of ventricular hypertrophy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sk-SK" altLang="sk-SK" sz="2800" dirty="0"/>
              <a:t>Recent: Neuroendocrine, hormonal and inflammatory factors, molecular mechanism of adaptation and deadaptation – not only the contractile elements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sk-SK" altLang="sk-SK" sz="2800" dirty="0"/>
              <a:t>Ventricular </a:t>
            </a:r>
            <a:r>
              <a:rPr lang="sk-SK" altLang="sk-SK" sz="2800" u="sng" dirty="0"/>
              <a:t>remodeling</a:t>
            </a:r>
            <a:endParaRPr lang="sk-SK" altLang="sk-SK" sz="28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sk-SK" altLang="sk-SK" sz="2800" dirty="0"/>
              <a:t>Both systole and diastole impaired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sk-SK" altLang="sk-SK" sz="2800" i="1" dirty="0"/>
              <a:t>For clinicians: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sk-SK" altLang="sk-SK" sz="2800" i="1" dirty="0" err="1"/>
              <a:t>Earlier</a:t>
            </a:r>
            <a:r>
              <a:rPr lang="sk-SK" altLang="sk-SK" sz="2800" i="1" dirty="0"/>
              <a:t> </a:t>
            </a:r>
            <a:r>
              <a:rPr lang="sk-SK" altLang="sk-SK" sz="2800" i="1" dirty="0" err="1"/>
              <a:t>identification</a:t>
            </a:r>
            <a:r>
              <a:rPr lang="sk-SK" altLang="sk-SK" sz="2800" i="1" dirty="0"/>
              <a:t>, intervention, better therapy</a:t>
            </a:r>
            <a:endParaRPr lang="en-US" altLang="sk-SK" sz="2800" i="1" dirty="0"/>
          </a:p>
        </p:txBody>
      </p:sp>
      <p:sp>
        <p:nvSpPr>
          <p:cNvPr id="7175" name="Text Box 4">
            <a:extLst>
              <a:ext uri="{FF2B5EF4-FFF2-40B4-BE49-F238E27FC236}">
                <a16:creationId xmlns:a16="http://schemas.microsoft.com/office/drawing/2014/main" id="{A29D51C6-00D8-4C3B-BA82-87EB54705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172201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sk-SK" sz="1800"/>
              <a:t>Dropsy </a:t>
            </a:r>
            <a:r>
              <a:rPr lang="sk-SK" altLang="sk-SK" sz="1800"/>
              <a:t>=</a:t>
            </a:r>
            <a:r>
              <a:rPr lang="en-US" altLang="sk-SK" sz="1800"/>
              <a:t> hydrops, stasis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E3D6A4CE-D0F9-411B-8F98-75B6D39011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527646-A92D-4BBA-9A11-46ED825638A9}" type="slidenum">
              <a:rPr lang="en-US" altLang="sk-SK"/>
              <a:pPr/>
              <a:t>50</a:t>
            </a:fld>
            <a:endParaRPr lang="en-US" altLang="sk-SK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3254C2CE-1518-41F2-A819-5EDA17242D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662902"/>
            <a:ext cx="8078788" cy="6318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0000" tIns="46800" rIns="90000" bIns="46800" rtlCol="0" anchor="b">
            <a:normAutofit fontScale="90000"/>
          </a:bodyPr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k-SK" altLang="sk-SK" sz="4000" dirty="0"/>
              <a:t>Tricuspidal regurgitation</a:t>
            </a:r>
            <a:endParaRPr lang="en-US" altLang="sk-SK" dirty="0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683F9C68-3755-4087-8039-E0889596D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219201"/>
            <a:ext cx="8229600" cy="52181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0000" tIns="46800" rIns="90000" bIns="46800" rtlCol="0" anchor="ctr">
            <a:normAutofit/>
          </a:bodyPr>
          <a:lstStyle/>
          <a:p>
            <a:pPr marL="0" indent="0" defTabSz="449263">
              <a:spcBef>
                <a:spcPts val="700"/>
              </a:spcBef>
              <a:buClr>
                <a:srgbClr val="9999FF"/>
              </a:buClr>
              <a:buSzPct val="114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sk-SK" sz="2800" dirty="0"/>
              <a:t>Common secondary condition in valvular diseases of the left ventricle, in congenital defects and in left ventricle failure</a:t>
            </a:r>
            <a:endParaRPr lang="sk-SK" altLang="sk-SK" sz="2800" i="1" dirty="0"/>
          </a:p>
          <a:p>
            <a:pPr marL="0" indent="0" defTabSz="449263">
              <a:spcBef>
                <a:spcPts val="700"/>
              </a:spcBef>
              <a:buClr>
                <a:srgbClr val="9999FF"/>
              </a:buClr>
              <a:buSzPct val="114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k-SK" altLang="sk-SK" sz="2800" dirty="0"/>
              <a:t>Prim</a:t>
            </a:r>
            <a:r>
              <a:rPr lang="en-US" altLang="sk-SK" sz="2800" dirty="0"/>
              <a:t>a</a:t>
            </a:r>
            <a:r>
              <a:rPr lang="sk-SK" altLang="sk-SK" sz="2800" dirty="0"/>
              <a:t>r</a:t>
            </a:r>
            <a:r>
              <a:rPr lang="en-US" altLang="sk-SK" sz="2800" dirty="0"/>
              <a:t>y</a:t>
            </a:r>
            <a:r>
              <a:rPr lang="sk-SK" altLang="sk-SK" sz="2800" dirty="0"/>
              <a:t> </a:t>
            </a:r>
            <a:r>
              <a:rPr lang="en-US" altLang="sk-SK" sz="2800" dirty="0"/>
              <a:t>in inf</a:t>
            </a:r>
            <a:r>
              <a:rPr lang="sk-SK" altLang="sk-SK" sz="2800" dirty="0"/>
              <a:t>ectious</a:t>
            </a:r>
            <a:r>
              <a:rPr lang="en-US" altLang="sk-SK" sz="2800" dirty="0"/>
              <a:t> endocarditis</a:t>
            </a:r>
            <a:r>
              <a:rPr lang="sk-SK" altLang="sk-SK" sz="2800" dirty="0"/>
              <a:t> (i</a:t>
            </a:r>
            <a:r>
              <a:rPr lang="en-US" altLang="sk-SK" sz="2800" dirty="0"/>
              <a:t>.</a:t>
            </a:r>
            <a:r>
              <a:rPr lang="sk-SK" altLang="sk-SK" sz="2800" dirty="0"/>
              <a:t>v</a:t>
            </a:r>
            <a:r>
              <a:rPr lang="en-US" altLang="sk-SK" sz="2800" dirty="0"/>
              <a:t>. drug users</a:t>
            </a:r>
            <a:r>
              <a:rPr lang="sk-SK" altLang="sk-SK" sz="2800" dirty="0"/>
              <a:t>)</a:t>
            </a:r>
            <a:r>
              <a:rPr lang="en-US" altLang="sk-SK" sz="2800" dirty="0"/>
              <a:t>,</a:t>
            </a:r>
            <a:r>
              <a:rPr lang="sk-SK" altLang="sk-SK" sz="2800" dirty="0"/>
              <a:t> </a:t>
            </a:r>
            <a:r>
              <a:rPr lang="en-US" altLang="sk-SK" sz="2800" dirty="0"/>
              <a:t>danger of </a:t>
            </a:r>
            <a:r>
              <a:rPr lang="sk-SK" altLang="sk-SK" sz="2800" dirty="0"/>
              <a:t>septic p</a:t>
            </a:r>
            <a:r>
              <a:rPr lang="en-US" altLang="sk-SK" sz="2800" dirty="0" err="1"/>
              <a:t>ulmonary</a:t>
            </a:r>
            <a:r>
              <a:rPr lang="sk-SK" altLang="sk-SK" sz="2800" dirty="0"/>
              <a:t> emboli</a:t>
            </a:r>
            <a:r>
              <a:rPr lang="en-US" altLang="sk-SK" sz="2800" dirty="0" err="1"/>
              <a:t>sation</a:t>
            </a:r>
            <a:endParaRPr lang="sk-SK" altLang="sk-SK" sz="2800" dirty="0"/>
          </a:p>
          <a:p>
            <a:pPr marL="0" indent="0" defTabSz="449263">
              <a:spcBef>
                <a:spcPts val="700"/>
              </a:spcBef>
              <a:buClr>
                <a:srgbClr val="9999FF"/>
              </a:buClr>
              <a:buSzPct val="114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k-SK" altLang="sk-SK" sz="2800" dirty="0"/>
              <a:t>Prolaps – together with the left side</a:t>
            </a:r>
          </a:p>
          <a:p>
            <a:pPr marL="0" indent="0" defTabSz="449263">
              <a:spcBef>
                <a:spcPts val="700"/>
              </a:spcBef>
              <a:buClr>
                <a:srgbClr val="9999FF"/>
              </a:buClr>
              <a:buSzPct val="114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k-SK" altLang="sk-SK" sz="2800" dirty="0"/>
              <a:t>Ebstein anomaly </a:t>
            </a:r>
            <a:r>
              <a:rPr lang="en-US" altLang="sk-SK" sz="2800" dirty="0"/>
              <a:t>(see in chapter III)</a:t>
            </a:r>
          </a:p>
          <a:p>
            <a:pPr marL="0" indent="0" defTabSz="449263">
              <a:spcBef>
                <a:spcPts val="700"/>
              </a:spcBef>
              <a:buClr>
                <a:srgbClr val="9999FF"/>
              </a:buClr>
              <a:buSzPct val="114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altLang="sk-SK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Picture 5" descr="pipette dripping into a petri dish">
            <a:extLst>
              <a:ext uri="{FF2B5EF4-FFF2-40B4-BE49-F238E27FC236}">
                <a16:creationId xmlns:a16="http://schemas.microsoft.com/office/drawing/2014/main" id="{AD5EFA86-59D3-41A9-819E-C704FF32C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302" y="457200"/>
            <a:ext cx="7588885" cy="589965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7621" y="617379"/>
            <a:ext cx="3307117" cy="4364524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Lectures and seminars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from pathological physiology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/>
          </a:bodyPr>
          <a:lstStyle/>
          <a:p>
            <a:r>
              <a:rPr lang="sk-SK" sz="1800" dirty="0">
                <a:solidFill>
                  <a:srgbClr val="FFFFFF">
                    <a:alpha val="75000"/>
                  </a:srgbClr>
                </a:solidFill>
              </a:rPr>
              <a:t>Oliver rácz,</a:t>
            </a:r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 et al.</a:t>
            </a:r>
            <a:r>
              <a:rPr lang="sk-SK" sz="1800" dirty="0">
                <a:solidFill>
                  <a:srgbClr val="FFFFFF">
                    <a:alpha val="75000"/>
                  </a:srgbClr>
                </a:solidFill>
              </a:rPr>
              <a:t> 202</a:t>
            </a:r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4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7D1E861-6E1B-4A5F-B707-D9A5522F4E9D}"/>
              </a:ext>
            </a:extLst>
          </p:cNvPr>
          <p:cNvSpPr txBox="1">
            <a:spLocks noChangeArrowheads="1"/>
          </p:cNvSpPr>
          <p:nvPr/>
        </p:nvSpPr>
        <p:spPr>
          <a:xfrm>
            <a:off x="633251" y="1917688"/>
            <a:ext cx="6829094" cy="113238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Chapter </a:t>
            </a:r>
            <a:r>
              <a:rPr lang="hu-HU" dirty="0">
                <a:solidFill>
                  <a:schemeClr val="tx1"/>
                </a:solidFill>
              </a:rPr>
              <a:t>III</a:t>
            </a:r>
          </a:p>
          <a:p>
            <a:pPr algn="ctr">
              <a:defRPr/>
            </a:pPr>
            <a:endParaRPr lang="en-US" altLang="sk-SK" dirty="0"/>
          </a:p>
          <a:p>
            <a:pPr algn="ctr">
              <a:defRPr/>
            </a:pPr>
            <a:r>
              <a:rPr lang="hu-HU" altLang="sk-SK" dirty="0"/>
              <a:t>CONGENITAL </a:t>
            </a:r>
            <a:r>
              <a:rPr lang="en-US" altLang="sk-SK" dirty="0"/>
              <a:t>Heart </a:t>
            </a:r>
            <a:r>
              <a:rPr lang="hu-HU" altLang="sk-SK" dirty="0"/>
              <a:t>DEFECTS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1C2FA-1F38-42B1-99BA-355D9CAFB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219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>
            <a:extLst>
              <a:ext uri="{FF2B5EF4-FFF2-40B4-BE49-F238E27FC236}">
                <a16:creationId xmlns:a16="http://schemas.microsoft.com/office/drawing/2014/main" id="{DE010FB9-502C-4BAD-B78F-A40B81CE4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8AE815-4451-4730-AD4E-2BA1027C5909}" type="slidenum">
              <a:rPr lang="en-US" altLang="sk-SK"/>
              <a:pPr/>
              <a:t>52</a:t>
            </a:fld>
            <a:endParaRPr lang="en-US" altLang="sk-SK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E1958E7B-6DC8-46AA-9409-53662D1A4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sk-SK" sz="3600" dirty="0" err="1"/>
              <a:t>Occurence</a:t>
            </a:r>
            <a:r>
              <a:rPr lang="en-US" altLang="sk-SK" sz="3600" dirty="0"/>
              <a:t> &amp; clinical significance of congenital heart defects</a:t>
            </a:r>
            <a:endParaRPr lang="cs-CZ" altLang="sk-SK" sz="3600" dirty="0"/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5E93A03C-3894-4FD0-BC7A-814924C36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9030" y="1981200"/>
            <a:ext cx="9309370" cy="35814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  <a:defRPr/>
            </a:pPr>
            <a:r>
              <a:rPr lang="en-US" altLang="sk-SK" sz="2800" b="1" dirty="0"/>
              <a:t>0,6 – 0,7 % live births</a:t>
            </a:r>
            <a:r>
              <a:rPr lang="sk-SK" altLang="sk-SK" sz="2800" b="1" dirty="0"/>
              <a:t> (</a:t>
            </a:r>
            <a:r>
              <a:rPr lang="en-US" altLang="sk-SK" sz="2800" b="1" dirty="0">
                <a:latin typeface="Symbol" panose="05050102010706020507" pitchFamily="18" charset="2"/>
              </a:rPr>
              <a:t>»</a:t>
            </a:r>
            <a:r>
              <a:rPr lang="sk-SK" altLang="sk-SK" sz="2800" b="1" dirty="0"/>
              <a:t> </a:t>
            </a:r>
            <a:r>
              <a:rPr lang="hu-HU" altLang="sk-SK" sz="2800" b="1" dirty="0"/>
              <a:t>300</a:t>
            </a:r>
            <a:r>
              <a:rPr lang="en-US" altLang="sk-SK" sz="2800" b="1" dirty="0"/>
              <a:t>/year</a:t>
            </a:r>
            <a:r>
              <a:rPr lang="hu-HU" altLang="sk-SK" sz="2800" b="1" dirty="0"/>
              <a:t> in SK</a:t>
            </a:r>
            <a:r>
              <a:rPr lang="en-US" altLang="sk-SK" sz="2800" b="1" dirty="0"/>
              <a:t>)</a:t>
            </a:r>
          </a:p>
          <a:p>
            <a:pPr marL="0" indent="0" eaLnBrk="1" hangingPunct="1">
              <a:buNone/>
              <a:defRPr/>
            </a:pPr>
            <a:r>
              <a:rPr lang="sk-SK" altLang="sk-SK" sz="2800" b="1" dirty="0"/>
              <a:t>Prenat</a:t>
            </a:r>
            <a:r>
              <a:rPr lang="en-US" altLang="sk-SK" sz="2800" b="1" dirty="0"/>
              <a:t>a</a:t>
            </a:r>
            <a:r>
              <a:rPr lang="sk-SK" altLang="sk-SK" sz="2800" b="1" dirty="0"/>
              <a:t>l a</a:t>
            </a:r>
            <a:r>
              <a:rPr lang="en-US" altLang="sk-SK" sz="2800" b="1" dirty="0" err="1"/>
              <a:t>nd</a:t>
            </a:r>
            <a:r>
              <a:rPr lang="sk-SK" altLang="sk-SK" sz="2800" b="1" dirty="0"/>
              <a:t>/o</a:t>
            </a:r>
            <a:r>
              <a:rPr lang="en-US" altLang="sk-SK" sz="2800" b="1" dirty="0"/>
              <a:t>r very early </a:t>
            </a:r>
            <a:r>
              <a:rPr lang="sk-SK" altLang="sk-SK" sz="2800" b="1" dirty="0"/>
              <a:t>diagnosti</a:t>
            </a:r>
            <a:r>
              <a:rPr lang="en-US" altLang="sk-SK" sz="2800" b="1" dirty="0"/>
              <a:t>cs</a:t>
            </a:r>
            <a:endParaRPr lang="sk-SK" altLang="sk-SK" sz="2800" b="1" dirty="0"/>
          </a:p>
          <a:p>
            <a:pPr marL="0" indent="0" eaLnBrk="1" hangingPunct="1">
              <a:buNone/>
              <a:defRPr/>
            </a:pPr>
            <a:r>
              <a:rPr lang="en-US" altLang="sk-SK" sz="2800" b="1" dirty="0"/>
              <a:t>Early or postponed surgical intervention</a:t>
            </a:r>
          </a:p>
          <a:p>
            <a:pPr marL="0" indent="0" eaLnBrk="1" hangingPunct="1">
              <a:buNone/>
              <a:defRPr/>
            </a:pPr>
            <a:r>
              <a:rPr lang="en-US" altLang="sk-SK" sz="2800" b="1" dirty="0"/>
              <a:t>Two thirds live up to</a:t>
            </a:r>
            <a:r>
              <a:rPr lang="sk-SK" altLang="sk-SK" sz="2800" b="1" dirty="0"/>
              <a:t> </a:t>
            </a:r>
            <a:r>
              <a:rPr lang="en-US" altLang="sk-SK" sz="2800" b="1" dirty="0"/>
              <a:t>a</a:t>
            </a:r>
            <a:r>
              <a:rPr lang="sk-SK" altLang="sk-SK" sz="2800" b="1" dirty="0"/>
              <a:t>d</a:t>
            </a:r>
            <a:r>
              <a:rPr lang="en-US" altLang="sk-SK" sz="2800" b="1" dirty="0"/>
              <a:t>ult age</a:t>
            </a:r>
            <a:r>
              <a:rPr lang="sk-SK" altLang="sk-SK" sz="2800" b="1" dirty="0"/>
              <a:t> (</a:t>
            </a:r>
            <a:r>
              <a:rPr lang="en-US" altLang="sk-SK" sz="2800" b="1" dirty="0"/>
              <a:t>sometimes with </a:t>
            </a:r>
            <a:r>
              <a:rPr lang="sk-SK" altLang="sk-SK" sz="2800" b="1" dirty="0"/>
              <a:t>re</a:t>
            </a:r>
            <a:r>
              <a:rPr lang="en-US" altLang="sk-SK" sz="2800" b="1" dirty="0"/>
              <a:t>s</a:t>
            </a:r>
            <a:r>
              <a:rPr lang="sk-SK" altLang="sk-SK" sz="2800" b="1" dirty="0"/>
              <a:t>idu</a:t>
            </a:r>
            <a:r>
              <a:rPr lang="en-US" altLang="sk-SK" sz="2800" b="1" dirty="0"/>
              <a:t>a</a:t>
            </a:r>
            <a:r>
              <a:rPr lang="sk-SK" altLang="sk-SK" sz="2800" b="1" dirty="0"/>
              <a:t>l abnormalit</a:t>
            </a:r>
            <a:r>
              <a:rPr lang="en-US" altLang="sk-SK" sz="2800" b="1" dirty="0" err="1"/>
              <a:t>ies</a:t>
            </a:r>
            <a:r>
              <a:rPr lang="sk-SK" altLang="sk-SK" sz="2800" b="1" dirty="0"/>
              <a:t>)</a:t>
            </a:r>
          </a:p>
          <a:p>
            <a:pPr marL="0" indent="0" eaLnBrk="1" hangingPunct="1">
              <a:buNone/>
              <a:defRPr/>
            </a:pPr>
            <a:r>
              <a:rPr lang="en-US" altLang="sk-SK" sz="2800" b="1" dirty="0"/>
              <a:t>In the past sometimes (ASD) discovered in adult age</a:t>
            </a:r>
            <a:endParaRPr lang="sk-SK" altLang="sk-SK" sz="2800" b="1" dirty="0"/>
          </a:p>
          <a:p>
            <a:pPr marL="0" indent="0" eaLnBrk="1" hangingPunct="1">
              <a:buNone/>
              <a:defRPr/>
            </a:pPr>
            <a:r>
              <a:rPr lang="en-US" altLang="sk-SK" sz="2800" b="1" dirty="0"/>
              <a:t>In Slovakia </a:t>
            </a:r>
            <a:r>
              <a:rPr lang="cs-CZ" altLang="sk-SK" sz="2800" b="1" dirty="0">
                <a:latin typeface="Symbol" panose="05050102010706020507" pitchFamily="18" charset="2"/>
              </a:rPr>
              <a:t>»</a:t>
            </a:r>
            <a:r>
              <a:rPr lang="en-US" altLang="sk-SK" sz="2800" b="1" dirty="0">
                <a:latin typeface="Symbol" panose="05050102010706020507" pitchFamily="18" charset="2"/>
              </a:rPr>
              <a:t> </a:t>
            </a:r>
            <a:r>
              <a:rPr lang="sk-SK" altLang="sk-SK" sz="2800" b="1" dirty="0"/>
              <a:t>10 000 </a:t>
            </a:r>
            <a:r>
              <a:rPr lang="en-US" altLang="sk-SK" sz="2800" b="1" dirty="0"/>
              <a:t>people</a:t>
            </a:r>
            <a:r>
              <a:rPr lang="hu-HU" altLang="sk-SK" sz="2800" b="1" dirty="0"/>
              <a:t> after cardiac surgery in childhood,</a:t>
            </a:r>
            <a:endParaRPr lang="cs-CZ" altLang="sk-SK" sz="2800" b="1" dirty="0"/>
          </a:p>
        </p:txBody>
      </p:sp>
      <p:sp>
        <p:nvSpPr>
          <p:cNvPr id="7175" name="Text Box 4">
            <a:extLst>
              <a:ext uri="{FF2B5EF4-FFF2-40B4-BE49-F238E27FC236}">
                <a16:creationId xmlns:a16="http://schemas.microsoft.com/office/drawing/2014/main" id="{29421DB9-1474-43F1-9F2E-D3973C7EE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638801"/>
            <a:ext cx="3962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sk-SK" sz="2400" i="1" dirty="0">
                <a:latin typeface="Times New Roman" panose="02020603050405020304" pitchFamily="18" charset="0"/>
              </a:rPr>
              <a:t>foramen </a:t>
            </a:r>
            <a:r>
              <a:rPr lang="en-US" altLang="sk-SK" sz="2400" i="1" dirty="0" err="1">
                <a:latin typeface="Times New Roman" panose="02020603050405020304" pitchFamily="18" charset="0"/>
              </a:rPr>
              <a:t>ovale</a:t>
            </a:r>
            <a:r>
              <a:rPr lang="en-US" altLang="sk-SK" sz="2400" i="1" dirty="0">
                <a:latin typeface="Times New Roman" panose="02020603050405020304" pitchFamily="18" charset="0"/>
              </a:rPr>
              <a:t> is not closed</a:t>
            </a:r>
            <a:r>
              <a:rPr lang="sk-SK" altLang="sk-SK" sz="2400" i="1" dirty="0">
                <a:latin typeface="Times New Roman" panose="02020603050405020304" pitchFamily="18" charset="0"/>
              </a:rPr>
              <a:t> </a:t>
            </a:r>
            <a:r>
              <a:rPr lang="en-US" altLang="sk-SK" sz="2400" i="1" dirty="0">
                <a:latin typeface="Times New Roman" panose="02020603050405020304" pitchFamily="18" charset="0"/>
              </a:rPr>
              <a:t>in</a:t>
            </a:r>
            <a:r>
              <a:rPr lang="sk-SK" altLang="sk-SK" sz="2400" i="1" dirty="0">
                <a:latin typeface="Times New Roman" panose="02020603050405020304" pitchFamily="18" charset="0"/>
              </a:rPr>
              <a:t> 25 % </a:t>
            </a:r>
            <a:r>
              <a:rPr lang="en-US" altLang="sk-SK" sz="2400" i="1" dirty="0">
                <a:latin typeface="Times New Roman" panose="02020603050405020304" pitchFamily="18" charset="0"/>
              </a:rPr>
              <a:t>of healthy people – without consequences</a:t>
            </a:r>
            <a:endParaRPr lang="cs-CZ" altLang="sk-SK" sz="2400" i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DE0147BB-3DFC-4CA9-B975-B765A096AB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CF6CC0-546E-4B82-8A6C-E72D57B1E5B5}" type="slidenum">
              <a:rPr lang="en-US" altLang="sk-SK"/>
              <a:pPr/>
              <a:t>53</a:t>
            </a:fld>
            <a:endParaRPr lang="en-US" altLang="sk-SK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C02B9422-BBB1-4B0C-AFC4-96EFAC83B3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77724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sk-SK" sz="4000" dirty="0"/>
              <a:t>Classification</a:t>
            </a:r>
            <a:endParaRPr lang="cs-CZ" altLang="sk-SK" sz="4000" dirty="0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02F32519-3AA0-4422-A555-1F0C422AC4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0197" y="1400783"/>
            <a:ext cx="10982526" cy="5711759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endParaRPr lang="en-US" altLang="sk-SK" sz="2400" b="1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sk-SK" altLang="sk-SK" sz="2400" b="1" dirty="0"/>
              <a:t>OLD</a:t>
            </a:r>
            <a:r>
              <a:rPr lang="en-US" altLang="sk-SK" sz="2400" b="1" dirty="0"/>
              <a:t>: </a:t>
            </a:r>
            <a:r>
              <a:rPr lang="sk-SK" altLang="sk-SK" sz="2400" b="1" dirty="0"/>
              <a:t>Cyanotic </a:t>
            </a:r>
            <a:r>
              <a:rPr lang="en-US" altLang="sk-SK" sz="2400" b="1" dirty="0"/>
              <a:t>&amp;</a:t>
            </a:r>
            <a:r>
              <a:rPr lang="sk-SK" altLang="sk-SK" sz="2400" b="1" dirty="0"/>
              <a:t> n</a:t>
            </a:r>
            <a:r>
              <a:rPr lang="en-US" altLang="sk-SK" sz="2400" b="1" dirty="0"/>
              <a:t>on</a:t>
            </a:r>
            <a:r>
              <a:rPr lang="sk-SK" altLang="sk-SK" sz="2400" b="1" dirty="0"/>
              <a:t>cyanotic</a:t>
            </a:r>
            <a:endParaRPr lang="en-US" altLang="sk-SK" sz="2400" b="1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en-US" altLang="sk-SK" sz="2400" b="1" dirty="0"/>
              <a:t>NEW</a:t>
            </a:r>
            <a:endParaRPr lang="sk-SK" altLang="sk-SK" sz="2400" b="1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US" altLang="sk-SK" sz="2400" b="1" dirty="0"/>
              <a:t>Defects with shunts</a:t>
            </a:r>
            <a:r>
              <a:rPr lang="sk-SK" altLang="sk-SK" sz="2400" b="1" dirty="0"/>
              <a:t> (</a:t>
            </a:r>
            <a:r>
              <a:rPr lang="en-US" altLang="sk-SK" sz="2400" b="1" dirty="0"/>
              <a:t>left to right, late</a:t>
            </a:r>
            <a:r>
              <a:rPr lang="sk-SK" altLang="sk-SK" sz="2400" b="1" dirty="0"/>
              <a:t> cyan</a:t>
            </a:r>
            <a:r>
              <a:rPr lang="en-US" altLang="sk-SK" sz="2400" b="1" dirty="0" err="1"/>
              <a:t>osis</a:t>
            </a:r>
            <a:r>
              <a:rPr lang="sk-SK" altLang="sk-SK" sz="2400" b="1" dirty="0"/>
              <a:t>)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sk-SK" altLang="sk-SK" sz="2000" b="1" dirty="0"/>
              <a:t>defe</a:t>
            </a:r>
            <a:r>
              <a:rPr lang="en-US" altLang="sk-SK" sz="2000" b="1" dirty="0"/>
              <a:t>c</a:t>
            </a:r>
            <a:r>
              <a:rPr lang="sk-SK" altLang="sk-SK" sz="2000" b="1" dirty="0"/>
              <a:t>t</a:t>
            </a:r>
            <a:r>
              <a:rPr lang="en-US" altLang="sk-SK" sz="2000" b="1" dirty="0"/>
              <a:t>s of atrial or ventricular septum, </a:t>
            </a:r>
            <a:r>
              <a:rPr lang="sk-SK" altLang="sk-SK" sz="2000" b="1" dirty="0"/>
              <a:t>ductus Botalli</a:t>
            </a:r>
            <a:r>
              <a:rPr lang="en-US" altLang="sk-SK" sz="2000" b="1" dirty="0"/>
              <a:t> </a:t>
            </a:r>
            <a:r>
              <a:rPr lang="en-US" altLang="sk-SK" sz="2000" b="1" dirty="0" err="1"/>
              <a:t>apertus</a:t>
            </a:r>
            <a:r>
              <a:rPr lang="sk-SK" altLang="sk-SK" sz="2000" b="1" dirty="0"/>
              <a:t> (ASD, VSD, DBA)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US" altLang="sk-SK" sz="2400" b="1" dirty="0"/>
              <a:t>Defects with stenoses</a:t>
            </a:r>
            <a:endParaRPr lang="sk-SK" altLang="sk-SK" sz="2400" b="1" dirty="0"/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sk-SK" altLang="sk-SK" sz="2000" b="1" dirty="0"/>
              <a:t>aort</a:t>
            </a:r>
            <a:r>
              <a:rPr lang="en-US" altLang="sk-SK" sz="2000" b="1" dirty="0"/>
              <a:t>a</a:t>
            </a:r>
            <a:r>
              <a:rPr lang="sk-SK" altLang="sk-SK" sz="2000" b="1" dirty="0"/>
              <a:t>l </a:t>
            </a:r>
            <a:r>
              <a:rPr lang="en-US" altLang="sk-SK" sz="2000" b="1" dirty="0"/>
              <a:t>&amp; </a:t>
            </a:r>
            <a:r>
              <a:rPr lang="sk-SK" altLang="sk-SK" sz="2000" b="1" dirty="0"/>
              <a:t> pulmon</a:t>
            </a:r>
            <a:r>
              <a:rPr lang="en-US" altLang="sk-SK" sz="2000" b="1" dirty="0"/>
              <a:t>a</a:t>
            </a:r>
            <a:r>
              <a:rPr lang="sk-SK" altLang="sk-SK" sz="2000" b="1" dirty="0"/>
              <a:t>l sten</a:t>
            </a:r>
            <a:r>
              <a:rPr lang="en-US" altLang="sk-SK" sz="2000" b="1" dirty="0" err="1"/>
              <a:t>osis</a:t>
            </a:r>
            <a:r>
              <a:rPr lang="sk-SK" altLang="sk-SK" sz="2000" b="1" dirty="0"/>
              <a:t>, </a:t>
            </a:r>
            <a:r>
              <a:rPr lang="en-US" altLang="sk-SK" sz="2000" b="1" dirty="0"/>
              <a:t>c</a:t>
            </a:r>
            <a:r>
              <a:rPr lang="sk-SK" altLang="sk-SK" sz="2000" b="1" dirty="0"/>
              <a:t>oar</a:t>
            </a:r>
            <a:r>
              <a:rPr lang="en-US" altLang="sk-SK" sz="2000" b="1" dirty="0"/>
              <a:t>c</a:t>
            </a:r>
            <a:r>
              <a:rPr lang="sk-SK" altLang="sk-SK" sz="2000" b="1" dirty="0"/>
              <a:t>t</a:t>
            </a:r>
            <a:r>
              <a:rPr lang="en-US" altLang="sk-SK" sz="2000" b="1" dirty="0"/>
              <a:t>at</a:t>
            </a:r>
            <a:r>
              <a:rPr lang="sk-SK" altLang="sk-SK" sz="2000" b="1" dirty="0"/>
              <a:t>i</a:t>
            </a:r>
            <a:r>
              <a:rPr lang="en-US" altLang="sk-SK" sz="2000" b="1" dirty="0"/>
              <a:t>on of</a:t>
            </a:r>
            <a:r>
              <a:rPr lang="sk-SK" altLang="sk-SK" sz="2000" b="1" dirty="0"/>
              <a:t> aort</a:t>
            </a:r>
            <a:r>
              <a:rPr lang="en-US" altLang="sk-SK" sz="2000" b="1" dirty="0"/>
              <a:t>a</a:t>
            </a:r>
            <a:endParaRPr lang="sk-SK" altLang="sk-SK" sz="2000" b="1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US" altLang="sk-SK" sz="2400" b="1" dirty="0"/>
              <a:t>Defects with </a:t>
            </a:r>
            <a:r>
              <a:rPr lang="en-US" altLang="sk-SK" sz="2400" b="1" dirty="0" err="1"/>
              <a:t>dyslocation</a:t>
            </a:r>
            <a:endParaRPr lang="sk-SK" altLang="sk-SK" sz="2400" b="1" dirty="0"/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en-US" altLang="sk-SK" sz="2000" b="1" dirty="0"/>
              <a:t>d</a:t>
            </a:r>
            <a:r>
              <a:rPr lang="sk-SK" altLang="sk-SK" sz="2000" b="1" dirty="0"/>
              <a:t>extro</a:t>
            </a:r>
            <a:r>
              <a:rPr lang="en-US" altLang="sk-SK" sz="2000" b="1" dirty="0"/>
              <a:t>c</a:t>
            </a:r>
            <a:r>
              <a:rPr lang="sk-SK" altLang="sk-SK" sz="2000" b="1" dirty="0"/>
              <a:t>ardia, transpo</a:t>
            </a:r>
            <a:r>
              <a:rPr lang="en-US" altLang="sk-SK" sz="2000" b="1" dirty="0" err="1"/>
              <a:t>sition</a:t>
            </a:r>
            <a:r>
              <a:rPr lang="sk-SK" altLang="sk-SK" sz="2000" b="1" dirty="0"/>
              <a:t> </a:t>
            </a:r>
            <a:r>
              <a:rPr lang="en-US" altLang="sk-SK" sz="2000" b="1" dirty="0"/>
              <a:t>big vessels</a:t>
            </a:r>
            <a:endParaRPr lang="sk-SK" altLang="sk-SK" sz="2000" b="1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US" altLang="sk-SK" sz="2400" b="1" dirty="0"/>
              <a:t>C</a:t>
            </a:r>
            <a:r>
              <a:rPr lang="sk-SK" altLang="sk-SK" sz="2400" b="1" dirty="0"/>
              <a:t>ombin</a:t>
            </a:r>
            <a:r>
              <a:rPr lang="en-US" altLang="sk-SK" sz="2400" b="1" dirty="0"/>
              <a:t>ed</a:t>
            </a:r>
            <a:r>
              <a:rPr lang="sk-SK" altLang="sk-SK" sz="2400" b="1" dirty="0"/>
              <a:t> – Fallot</a:t>
            </a:r>
            <a:r>
              <a:rPr lang="en-US" altLang="sk-SK" sz="2400" b="1" dirty="0"/>
              <a:t>’s</a:t>
            </a:r>
            <a:r>
              <a:rPr lang="sk-SK" altLang="sk-SK" sz="2400" b="1" dirty="0"/>
              <a:t> tetral</a:t>
            </a:r>
            <a:r>
              <a:rPr lang="en-US" altLang="sk-SK" sz="2400" b="1" dirty="0"/>
              <a:t>o</a:t>
            </a:r>
            <a:r>
              <a:rPr lang="sk-SK" altLang="sk-SK" sz="2400" b="1" dirty="0"/>
              <a:t>g</a:t>
            </a:r>
            <a:r>
              <a:rPr lang="en-US" altLang="sk-SK" sz="2400" b="1" dirty="0"/>
              <a:t>y</a:t>
            </a:r>
            <a:r>
              <a:rPr lang="sk-SK" altLang="sk-SK" sz="2400" b="1" dirty="0"/>
              <a:t> </a:t>
            </a:r>
            <a:r>
              <a:rPr lang="en-US" altLang="sk-SK" sz="2400" b="1" dirty="0"/>
              <a:t>and others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en-US" altLang="sk-SK" sz="2400" dirty="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n-US" altLang="sk-SK" sz="2400" dirty="0"/>
              <a:t>They are congenital and mostly NOT</a:t>
            </a:r>
            <a:r>
              <a:rPr lang="sk-SK" altLang="sk-SK" sz="2400" dirty="0"/>
              <a:t> </a:t>
            </a:r>
            <a:r>
              <a:rPr lang="en-US" altLang="sk-SK" sz="2400" dirty="0"/>
              <a:t>hereditary conditions</a:t>
            </a:r>
            <a:endParaRPr lang="sk-SK" altLang="sk-SK" sz="2400" dirty="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n-US" altLang="sk-SK" sz="2400" dirty="0"/>
              <a:t>But there are also hereditary heart pathologies: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n-US" altLang="sk-SK" sz="2400" dirty="0"/>
              <a:t>	</a:t>
            </a:r>
            <a:r>
              <a:rPr lang="cs-CZ" altLang="sk-SK" sz="2400" dirty="0"/>
              <a:t>Holt-Oram sy</a:t>
            </a:r>
            <a:r>
              <a:rPr lang="en-US" altLang="sk-SK" sz="2400" dirty="0" err="1"/>
              <a:t>ndrome</a:t>
            </a:r>
            <a:r>
              <a:rPr lang="en-US" altLang="sk-SK" sz="2400" dirty="0"/>
              <a:t>	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n-US" altLang="sk-SK" sz="2400" dirty="0"/>
              <a:t>	Some </a:t>
            </a:r>
            <a:r>
              <a:rPr lang="en-US" altLang="sk-SK" sz="2400" dirty="0" err="1"/>
              <a:t>arrhytmias</a:t>
            </a:r>
            <a:r>
              <a:rPr lang="en-US" altLang="sk-SK" sz="2400" dirty="0"/>
              <a:t> (chapter VIII)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n-US" altLang="sk-SK" sz="2400" dirty="0"/>
              <a:t>	Hypertrophic and dilated cardiomyopathies (chapter IV)</a:t>
            </a:r>
            <a:endParaRPr lang="cs-CZ" altLang="sk-SK" sz="2400" dirty="0"/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None/>
              <a:defRPr/>
            </a:pPr>
            <a:endParaRPr lang="en-US" altLang="sk-SK" sz="2400" b="1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cs-CZ" altLang="sk-SK" sz="2400" b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B6B4D5FA-3C0D-4684-B443-D5CCE85928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70B78F-2DC8-481D-8222-8DF41CDC396D}" type="slidenum">
              <a:rPr lang="en-US" altLang="sk-SK"/>
              <a:pPr/>
              <a:t>54</a:t>
            </a:fld>
            <a:endParaRPr lang="en-US" altLang="sk-SK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04B1BF61-C7C4-4D3E-833A-F3CAC16DE6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sk-SK" altLang="sk-SK" sz="3600" dirty="0"/>
              <a:t>Embryologic</a:t>
            </a:r>
            <a:r>
              <a:rPr lang="en-US" altLang="sk-SK" sz="3600" dirty="0"/>
              <a:t>al</a:t>
            </a:r>
            <a:r>
              <a:rPr lang="sk-SK" altLang="sk-SK" sz="3600" dirty="0"/>
              <a:t> </a:t>
            </a:r>
            <a:r>
              <a:rPr lang="en-US" altLang="sk-SK" sz="3600" dirty="0"/>
              <a:t>development of the heart and the </a:t>
            </a:r>
            <a:r>
              <a:rPr lang="sk-SK" altLang="sk-SK" sz="3600" dirty="0"/>
              <a:t>intrauterin</a:t>
            </a:r>
            <a:r>
              <a:rPr lang="en-US" altLang="sk-SK" sz="3600" dirty="0"/>
              <a:t>e circulation</a:t>
            </a:r>
            <a:endParaRPr lang="cs-CZ" altLang="sk-SK" sz="3600" dirty="0"/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3E92E527-D8F2-4404-B080-0D34CFA949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4480" y="2286000"/>
            <a:ext cx="9697720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sk-SK" altLang="sk-SK" sz="2800" dirty="0"/>
              <a:t>4</a:t>
            </a:r>
            <a:r>
              <a:rPr lang="en-US" altLang="sk-SK" sz="2800" baseline="30000" dirty="0" err="1"/>
              <a:t>th</a:t>
            </a:r>
            <a:r>
              <a:rPr lang="en-US" altLang="sk-SK" sz="2800" dirty="0"/>
              <a:t> week</a:t>
            </a:r>
            <a:r>
              <a:rPr lang="sk-SK" altLang="sk-SK" sz="2800" dirty="0"/>
              <a:t>: 5 segment</a:t>
            </a:r>
            <a:r>
              <a:rPr lang="en-US" altLang="sk-SK" sz="2800" dirty="0"/>
              <a:t>s of the embryonal tube</a:t>
            </a:r>
            <a:r>
              <a:rPr lang="sk-SK" altLang="sk-SK" sz="2800" dirty="0"/>
              <a:t>:</a:t>
            </a:r>
          </a:p>
          <a:p>
            <a:pPr marL="324000" lvl="1" indent="0" eaLnBrk="1" hangingPunct="1">
              <a:lnSpc>
                <a:spcPct val="90000"/>
              </a:lnSpc>
              <a:buNone/>
              <a:defRPr/>
            </a:pPr>
            <a:r>
              <a:rPr lang="sk-SK" altLang="sk-SK" sz="2400" dirty="0"/>
              <a:t>sinus venosus, </a:t>
            </a:r>
            <a:r>
              <a:rPr lang="en-US" altLang="sk-SK" sz="2400" dirty="0"/>
              <a:t>common atrium</a:t>
            </a:r>
            <a:r>
              <a:rPr lang="sk-SK" altLang="sk-SK" sz="2400" dirty="0"/>
              <a:t>, </a:t>
            </a:r>
            <a:r>
              <a:rPr lang="en-US" altLang="sk-SK" sz="2400" dirty="0"/>
              <a:t>common</a:t>
            </a:r>
            <a:r>
              <a:rPr lang="sk-SK" altLang="sk-SK" sz="2400" dirty="0"/>
              <a:t> </a:t>
            </a:r>
            <a:r>
              <a:rPr lang="en-US" altLang="sk-SK" sz="2400" dirty="0"/>
              <a:t>ventricle</a:t>
            </a:r>
            <a:r>
              <a:rPr lang="sk-SK" altLang="sk-SK" sz="2400" dirty="0"/>
              <a:t>, bulbus cordis a</a:t>
            </a:r>
            <a:r>
              <a:rPr lang="en-US" altLang="sk-SK" sz="2400" dirty="0" err="1"/>
              <a:t>nd</a:t>
            </a:r>
            <a:r>
              <a:rPr lang="sk-SK" altLang="sk-SK" sz="2400" dirty="0"/>
              <a:t> truncus arteriosus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sk-SK" altLang="sk-SK" sz="2800" dirty="0"/>
              <a:t>5</a:t>
            </a:r>
            <a:r>
              <a:rPr lang="en-US" altLang="sk-SK" sz="2800" baseline="30000" dirty="0" err="1"/>
              <a:t>th</a:t>
            </a:r>
            <a:r>
              <a:rPr lang="sk-SK" altLang="sk-SK" sz="2800" dirty="0"/>
              <a:t> – 8</a:t>
            </a:r>
            <a:r>
              <a:rPr lang="en-US" altLang="sk-SK" sz="2800" baseline="30000" dirty="0" err="1"/>
              <a:t>th</a:t>
            </a:r>
            <a:r>
              <a:rPr lang="sk-SK" altLang="sk-SK" sz="2800" dirty="0"/>
              <a:t> </a:t>
            </a:r>
            <a:r>
              <a:rPr lang="en-US" altLang="sk-SK" sz="2800" dirty="0"/>
              <a:t>week</a:t>
            </a:r>
            <a:r>
              <a:rPr lang="sk-SK" altLang="sk-SK" sz="2800" dirty="0"/>
              <a:t>: sept</a:t>
            </a:r>
            <a:r>
              <a:rPr lang="en-US" altLang="sk-SK" sz="2800" dirty="0"/>
              <a:t>um formation between the left and right side, valves, endocardium</a:t>
            </a:r>
            <a:r>
              <a:rPr lang="sk-SK" altLang="sk-SK" sz="2800" dirty="0"/>
              <a:t> – </a:t>
            </a:r>
            <a:r>
              <a:rPr lang="en-US" altLang="sk-SK" sz="2800" u="sng" dirty="0"/>
              <a:t>a very sensitive period of time.</a:t>
            </a:r>
            <a:endParaRPr lang="sk-SK" altLang="sk-SK" sz="28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sk-SK" altLang="sk-SK" sz="2800" dirty="0"/>
              <a:t>...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hu-HU" altLang="sk-SK" sz="2800" dirty="0"/>
              <a:t>Later</a:t>
            </a:r>
            <a:r>
              <a:rPr lang="en-US" altLang="sk-SK" sz="2800" dirty="0"/>
              <a:t>: Through pulmonary </a:t>
            </a:r>
            <a:r>
              <a:rPr lang="sk-SK" altLang="sk-SK" sz="2800" dirty="0"/>
              <a:t>cir</a:t>
            </a:r>
            <a:r>
              <a:rPr lang="en-US" altLang="sk-SK" sz="2800" dirty="0"/>
              <a:t>c</a:t>
            </a:r>
            <a:r>
              <a:rPr lang="sk-SK" altLang="sk-SK" sz="2800" dirty="0"/>
              <a:t>ul</a:t>
            </a:r>
            <a:r>
              <a:rPr lang="en-US" altLang="sk-SK" sz="2800" dirty="0" err="1"/>
              <a:t>ation</a:t>
            </a:r>
            <a:r>
              <a:rPr lang="en-US" altLang="sk-SK" sz="2800" dirty="0"/>
              <a:t> only</a:t>
            </a:r>
            <a:r>
              <a:rPr lang="sk-SK" altLang="sk-SK" sz="2800" dirty="0"/>
              <a:t> 5 % </a:t>
            </a:r>
            <a:r>
              <a:rPr lang="en-US" altLang="sk-SK" sz="2800" dirty="0"/>
              <a:t>of blood.</a:t>
            </a:r>
            <a:endParaRPr lang="cs-CZ" altLang="sk-SK" sz="28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1">
            <a:extLst>
              <a:ext uri="{FF2B5EF4-FFF2-40B4-BE49-F238E27FC236}">
                <a16:creationId xmlns:a16="http://schemas.microsoft.com/office/drawing/2014/main" id="{7A9E0B60-4970-44F7-88BE-D765AF84CA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3CD307-3F1E-4AC8-A373-AB5FD3331398}" type="slidenum">
              <a:rPr lang="en-US" altLang="sk-SK"/>
              <a:pPr/>
              <a:t>55</a:t>
            </a:fld>
            <a:endParaRPr lang="en-US" altLang="sk-SK"/>
          </a:p>
        </p:txBody>
      </p:sp>
      <p:pic>
        <p:nvPicPr>
          <p:cNvPr id="11269" name="Picture 1026" descr="cong1">
            <a:extLst>
              <a:ext uri="{FF2B5EF4-FFF2-40B4-BE49-F238E27FC236}">
                <a16:creationId xmlns:a16="http://schemas.microsoft.com/office/drawing/2014/main" id="{566A6118-94B8-479B-B1B0-F4E2287F2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0"/>
          <a:stretch>
            <a:fillRect/>
          </a:stretch>
        </p:blipFill>
        <p:spPr bwMode="auto">
          <a:xfrm>
            <a:off x="235083" y="201074"/>
            <a:ext cx="422275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28" descr="cong4">
            <a:extLst>
              <a:ext uri="{FF2B5EF4-FFF2-40B4-BE49-F238E27FC236}">
                <a16:creationId xmlns:a16="http://schemas.microsoft.com/office/drawing/2014/main" id="{D27D9144-5099-476D-AE96-F656D0B16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418" y="2392364"/>
            <a:ext cx="4753584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054E33-93F1-4137-B294-C3DB3D224AF8}"/>
              </a:ext>
            </a:extLst>
          </p:cNvPr>
          <p:cNvSpPr txBox="1"/>
          <p:nvPr/>
        </p:nvSpPr>
        <p:spPr>
          <a:xfrm>
            <a:off x="6167336" y="1313234"/>
            <a:ext cx="35760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HEART DEVELOPMENT</a:t>
            </a:r>
          </a:p>
          <a:p>
            <a:r>
              <a:rPr lang="en-US" sz="2800" dirty="0"/>
              <a:t>EARLY AND SENSITIVE</a:t>
            </a:r>
            <a:endParaRPr lang="sk-SK" sz="28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4">
            <a:extLst>
              <a:ext uri="{FF2B5EF4-FFF2-40B4-BE49-F238E27FC236}">
                <a16:creationId xmlns:a16="http://schemas.microsoft.com/office/drawing/2014/main" id="{FF5D2311-3F22-43D9-9EB2-1879EAEF6F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5D329F-09DD-4AF3-B70F-FCF7F3BF0141}" type="slidenum">
              <a:rPr lang="en-US" altLang="sk-SK"/>
              <a:pPr/>
              <a:t>56</a:t>
            </a:fld>
            <a:endParaRPr lang="en-US" altLang="sk-SK"/>
          </a:p>
        </p:txBody>
      </p:sp>
      <p:sp>
        <p:nvSpPr>
          <p:cNvPr id="12293" name="Rectangle 2">
            <a:extLst>
              <a:ext uri="{FF2B5EF4-FFF2-40B4-BE49-F238E27FC236}">
                <a16:creationId xmlns:a16="http://schemas.microsoft.com/office/drawing/2014/main" id="{380C00FF-2428-433D-9D64-FFC8007258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sk-SK" altLang="sk-SK" sz="3200" dirty="0"/>
              <a:t>intrauterin</a:t>
            </a:r>
            <a:r>
              <a:rPr lang="en-US" altLang="sk-SK" sz="3200" dirty="0"/>
              <a:t>e circulation</a:t>
            </a:r>
            <a:endParaRPr lang="cs-CZ" altLang="sk-SK" sz="3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7D65F8B2-CD18-4297-9B8F-748B6E4939C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78857" y="1600200"/>
            <a:ext cx="5384800" cy="453390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altLang="sk-SK" sz="2600" dirty="0"/>
              <a:t>Oxygen through placenta and vena </a:t>
            </a:r>
            <a:r>
              <a:rPr lang="en-US" altLang="sk-SK" sz="2600" dirty="0" err="1"/>
              <a:t>umbilicalis</a:t>
            </a:r>
            <a:r>
              <a:rPr lang="en-US" altLang="sk-SK" sz="2600" dirty="0"/>
              <a:t> to right atrium</a:t>
            </a:r>
          </a:p>
          <a:p>
            <a:pPr marL="0" indent="0" eaLnBrk="1" hangingPunct="1">
              <a:buNone/>
              <a:defRPr/>
            </a:pPr>
            <a:r>
              <a:rPr lang="en-US" altLang="sk-SK" sz="2600" dirty="0"/>
              <a:t>Both ventricles pump blood into systemic circulation (MORE THE RIGHT!)</a:t>
            </a:r>
          </a:p>
          <a:p>
            <a:pPr marL="0" indent="0" eaLnBrk="1" hangingPunct="1">
              <a:buNone/>
              <a:defRPr/>
            </a:pPr>
            <a:r>
              <a:rPr lang="en-US" altLang="sk-SK" sz="2600" dirty="0"/>
              <a:t>Foramen </a:t>
            </a:r>
            <a:r>
              <a:rPr lang="en-US" altLang="sk-SK" sz="2600" dirty="0" err="1"/>
              <a:t>ovale</a:t>
            </a:r>
            <a:r>
              <a:rPr lang="en-US" altLang="sk-SK" sz="2600" dirty="0"/>
              <a:t> open</a:t>
            </a:r>
          </a:p>
          <a:p>
            <a:pPr marL="0" indent="0" eaLnBrk="1" hangingPunct="1">
              <a:buNone/>
              <a:defRPr/>
            </a:pPr>
            <a:r>
              <a:rPr lang="en-US" altLang="sk-SK" sz="2600" dirty="0"/>
              <a:t>Ductus arteriosus open</a:t>
            </a:r>
          </a:p>
          <a:p>
            <a:pPr marL="0" indent="0" eaLnBrk="1" hangingPunct="1">
              <a:buNone/>
              <a:defRPr/>
            </a:pPr>
            <a:endParaRPr lang="sk-SK" altLang="sk-SK" sz="2600" dirty="0"/>
          </a:p>
          <a:p>
            <a:pPr marL="0" indent="0" eaLnBrk="1" hangingPunct="1">
              <a:buNone/>
              <a:defRPr/>
            </a:pPr>
            <a:r>
              <a:rPr lang="sk-SK" altLang="sk-SK" sz="2600" i="1" dirty="0"/>
              <a:t>W. Harvey, 1578 - 1657</a:t>
            </a:r>
            <a:endParaRPr lang="cs-CZ" altLang="sk-SK" sz="2800" dirty="0"/>
          </a:p>
        </p:txBody>
      </p:sp>
      <p:sp>
        <p:nvSpPr>
          <p:cNvPr id="12295" name="Rectangle 4">
            <a:extLst>
              <a:ext uri="{FF2B5EF4-FFF2-40B4-BE49-F238E27FC236}">
                <a16:creationId xmlns:a16="http://schemas.microsoft.com/office/drawing/2014/main" id="{1BE1FF79-8F49-4EF9-9B72-47848CD29227}"/>
              </a:ext>
            </a:extLst>
          </p:cNvPr>
          <p:cNvSpPr>
            <a:spLocks noGrp="1" noChangeArrowheads="1" noTextEdit="1"/>
          </p:cNvSpPr>
          <p:nvPr>
            <p:ph type="clipArt"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2296" name="Picture 5" descr="cong3">
            <a:extLst>
              <a:ext uri="{FF2B5EF4-FFF2-40B4-BE49-F238E27FC236}">
                <a16:creationId xmlns:a16="http://schemas.microsoft.com/office/drawing/2014/main" id="{9D7510AB-CDF0-4F8B-90D6-96F4CB6DB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7"/>
          <a:stretch>
            <a:fillRect/>
          </a:stretch>
        </p:blipFill>
        <p:spPr bwMode="auto">
          <a:xfrm>
            <a:off x="5757659" y="1524000"/>
            <a:ext cx="35337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ong2">
            <a:extLst>
              <a:ext uri="{FF2B5EF4-FFF2-40B4-BE49-F238E27FC236}">
                <a16:creationId xmlns:a16="http://schemas.microsoft.com/office/drawing/2014/main" id="{FE74C97A-322B-416B-8908-DCEBDE581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30"/>
          <a:stretch>
            <a:fillRect/>
          </a:stretch>
        </p:blipFill>
        <p:spPr bwMode="auto">
          <a:xfrm>
            <a:off x="9320354" y="1964986"/>
            <a:ext cx="2781605" cy="386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2">
            <a:extLst>
              <a:ext uri="{FF2B5EF4-FFF2-40B4-BE49-F238E27FC236}">
                <a16:creationId xmlns:a16="http://schemas.microsoft.com/office/drawing/2014/main" id="{0C9BDE0F-2407-42EB-9F76-2FAD54A44F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DB81A6-D69B-4EF9-ADF3-AB902E96C553}" type="slidenum">
              <a:rPr lang="en-US" altLang="sk-SK"/>
              <a:pPr/>
              <a:t>57</a:t>
            </a:fld>
            <a:endParaRPr lang="en-US" altLang="sk-SK"/>
          </a:p>
        </p:txBody>
      </p:sp>
      <p:sp>
        <p:nvSpPr>
          <p:cNvPr id="101378" name="Rectangle 1026">
            <a:extLst>
              <a:ext uri="{FF2B5EF4-FFF2-40B4-BE49-F238E27FC236}">
                <a16:creationId xmlns:a16="http://schemas.microsoft.com/office/drawing/2014/main" id="{40D393BC-047F-42B9-8C28-6261D67D4C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0468" y="274638"/>
            <a:ext cx="3545732" cy="208756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k-SK" altLang="sk-SK" sz="3600" dirty="0"/>
              <a:t>Foramen</a:t>
            </a:r>
            <a:br>
              <a:rPr lang="sk-SK" altLang="sk-SK" sz="3600" dirty="0"/>
            </a:br>
            <a:r>
              <a:rPr lang="sk-SK" altLang="sk-SK" sz="3600" dirty="0"/>
              <a:t>ovale</a:t>
            </a:r>
            <a:br>
              <a:rPr lang="sk-SK" altLang="sk-SK" sz="3600" dirty="0"/>
            </a:br>
            <a:r>
              <a:rPr lang="sk-SK" altLang="sk-SK" sz="3600" dirty="0"/>
              <a:t>persistens</a:t>
            </a:r>
            <a:endParaRPr lang="cs-CZ" altLang="sk-SK" sz="3600" dirty="0"/>
          </a:p>
        </p:txBody>
      </p:sp>
      <p:pic>
        <p:nvPicPr>
          <p:cNvPr id="14342" name="Picture 1027" descr="C:\Documents and Settings\asus\Dokumenty\Obrázky\r7_patentforamenovale.jpg">
            <a:extLst>
              <a:ext uri="{FF2B5EF4-FFF2-40B4-BE49-F238E27FC236}">
                <a16:creationId xmlns:a16="http://schemas.microsoft.com/office/drawing/2014/main" id="{9764728B-5E83-4221-90F5-5C630D9B3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7"/>
          <a:stretch/>
        </p:blipFill>
        <p:spPr bwMode="auto">
          <a:xfrm>
            <a:off x="3750790" y="585789"/>
            <a:ext cx="6917210" cy="539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86E59A-AFBA-55C1-55E2-65AF20AC4AC8}"/>
              </a:ext>
            </a:extLst>
          </p:cNvPr>
          <p:cNvSpPr txBox="1"/>
          <p:nvPr/>
        </p:nvSpPr>
        <p:spPr>
          <a:xfrm>
            <a:off x="581192" y="3251200"/>
            <a:ext cx="285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MOSTLY NO CLINICAL SIGNS, NO COMPLAINTS</a:t>
            </a:r>
          </a:p>
          <a:p>
            <a:endParaRPr lang="sk-SK" sz="2400" dirty="0"/>
          </a:p>
          <a:p>
            <a:r>
              <a:rPr lang="sk-SK" sz="2400" dirty="0"/>
              <a:t>ASSOCIATION WITH MIGRAINE ???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1465A7A2-6B28-4118-8B0B-663B1095D2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983825-CBBC-4DDA-B74D-CE236A08FBC1}" type="slidenum">
              <a:rPr lang="en-US" altLang="sk-SK"/>
              <a:pPr/>
              <a:t>58</a:t>
            </a:fld>
            <a:endParaRPr lang="en-US" altLang="sk-SK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0621AC84-0D3F-4618-8512-80EBFEDE43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5064" y="152400"/>
            <a:ext cx="8377136" cy="150130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k-SK" altLang="sk-SK" sz="3600" dirty="0"/>
              <a:t>Etiol</a:t>
            </a:r>
            <a:r>
              <a:rPr lang="en-US" altLang="sk-SK" sz="3600" dirty="0"/>
              <a:t>o</a:t>
            </a:r>
            <a:r>
              <a:rPr lang="sk-SK" altLang="sk-SK" sz="3600" dirty="0"/>
              <a:t>g</a:t>
            </a:r>
            <a:r>
              <a:rPr lang="en-US" altLang="sk-SK" sz="3600" dirty="0"/>
              <a:t>y</a:t>
            </a:r>
            <a:r>
              <a:rPr lang="sk-SK" altLang="sk-SK" sz="3600" dirty="0"/>
              <a:t> </a:t>
            </a:r>
            <a:r>
              <a:rPr lang="en-US" altLang="sk-SK" sz="3600" dirty="0"/>
              <a:t>of congenital heart defects</a:t>
            </a:r>
            <a:endParaRPr lang="cs-CZ" altLang="sk-SK" sz="3600" dirty="0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E037E7DD-9FD4-40ED-9702-AD3CAC1568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7840" y="1544320"/>
            <a:ext cx="11112967" cy="4421302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altLang="sk-SK" sz="28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sk-SK" altLang="sk-SK" sz="3000" dirty="0"/>
              <a:t>Vir</a:t>
            </a:r>
            <a:r>
              <a:rPr lang="en-US" altLang="sk-SK" sz="3000" dirty="0"/>
              <a:t>al infection</a:t>
            </a:r>
            <a:r>
              <a:rPr lang="sk-SK" altLang="sk-SK" sz="3000" dirty="0"/>
              <a:t> </a:t>
            </a:r>
            <a:r>
              <a:rPr lang="en-US" altLang="sk-SK" sz="3000" dirty="0"/>
              <a:t>in</a:t>
            </a:r>
            <a:r>
              <a:rPr lang="sk-SK" altLang="sk-SK" sz="3000" dirty="0"/>
              <a:t> 5</a:t>
            </a:r>
            <a:r>
              <a:rPr lang="en-US" altLang="sk-SK" sz="3000" baseline="30000" dirty="0" err="1"/>
              <a:t>th</a:t>
            </a:r>
            <a:r>
              <a:rPr lang="sk-SK" altLang="sk-SK" sz="3000" dirty="0"/>
              <a:t> – 8</a:t>
            </a:r>
            <a:r>
              <a:rPr lang="en-US" altLang="sk-SK" sz="3000" baseline="30000" dirty="0" err="1"/>
              <a:t>th</a:t>
            </a:r>
            <a:r>
              <a:rPr lang="sk-SK" altLang="sk-SK" sz="3000" dirty="0"/>
              <a:t> </a:t>
            </a:r>
            <a:r>
              <a:rPr lang="en-US" altLang="sk-SK" sz="3000" dirty="0"/>
              <a:t>gestational week</a:t>
            </a:r>
            <a:r>
              <a:rPr lang="sk-SK" altLang="sk-SK" sz="3000" dirty="0"/>
              <a:t> (rube</a:t>
            </a:r>
            <a:r>
              <a:rPr lang="en-US" altLang="sk-SK" sz="3000" dirty="0"/>
              <a:t>l</a:t>
            </a:r>
            <a:r>
              <a:rPr lang="sk-SK" altLang="sk-SK" sz="3000" dirty="0"/>
              <a:t>la a</a:t>
            </a:r>
            <a:r>
              <a:rPr lang="en-US" altLang="sk-SK" sz="3000" dirty="0" err="1"/>
              <a:t>nd</a:t>
            </a:r>
            <a:r>
              <a:rPr lang="en-US" altLang="sk-SK" sz="3000" dirty="0"/>
              <a:t> other)</a:t>
            </a:r>
          </a:p>
          <a:p>
            <a:pPr marL="324000" lvl="1" indent="0">
              <a:lnSpc>
                <a:spcPct val="90000"/>
              </a:lnSpc>
              <a:buNone/>
              <a:defRPr/>
            </a:pPr>
            <a:r>
              <a:rPr lang="en-US" altLang="sk-SK" sz="2700" i="1" dirty="0"/>
              <a:t>example: child with rubella infects his mother who did not have rubella and waiting the second child </a:t>
            </a:r>
            <a:endParaRPr lang="sk-SK" altLang="sk-SK" sz="2700" i="1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sk-SK" altLang="sk-SK" sz="3000" dirty="0"/>
              <a:t>Chemic</a:t>
            </a:r>
            <a:r>
              <a:rPr lang="en-US" altLang="sk-SK" sz="3000" dirty="0"/>
              <a:t>al</a:t>
            </a:r>
            <a:r>
              <a:rPr lang="sk-SK" altLang="sk-SK" sz="3000" dirty="0"/>
              <a:t>: al</a:t>
            </a:r>
            <a:r>
              <a:rPr lang="en-US" altLang="sk-SK" sz="3000" dirty="0"/>
              <a:t>c</a:t>
            </a:r>
            <a:r>
              <a:rPr lang="sk-SK" altLang="sk-SK" sz="3000" dirty="0"/>
              <a:t>ohol, smoking, </a:t>
            </a:r>
            <a:r>
              <a:rPr lang="sk-SK" altLang="sk-SK" sz="3000" u="sng" dirty="0"/>
              <a:t>im</a:t>
            </a:r>
            <a:r>
              <a:rPr lang="en-US" altLang="sk-SK" sz="3000" u="sng" dirty="0"/>
              <a:t>m</a:t>
            </a:r>
            <a:r>
              <a:rPr lang="sk-SK" altLang="sk-SK" sz="3000" u="sng" dirty="0"/>
              <a:t>unosup</a:t>
            </a:r>
            <a:r>
              <a:rPr lang="en-US" altLang="sk-SK" sz="3000" u="sng" dirty="0"/>
              <a:t>p</a:t>
            </a:r>
            <a:r>
              <a:rPr lang="sk-SK" altLang="sk-SK" sz="3000" u="sng" dirty="0"/>
              <a:t>res</a:t>
            </a:r>
            <a:r>
              <a:rPr lang="en-US" altLang="sk-SK" sz="3000" u="sng" dirty="0" err="1"/>
              <a:t>ive</a:t>
            </a:r>
            <a:r>
              <a:rPr lang="en-US" altLang="sk-SK" sz="3000" u="sng" dirty="0"/>
              <a:t> drugs</a:t>
            </a:r>
            <a:r>
              <a:rPr lang="sk-SK" altLang="sk-SK" sz="3000" u="sng" dirty="0"/>
              <a:t>,</a:t>
            </a:r>
            <a:r>
              <a:rPr lang="sk-SK" altLang="sk-SK" sz="3000" dirty="0"/>
              <a:t> thalidomid, antimetabolit</a:t>
            </a:r>
            <a:r>
              <a:rPr lang="en-US" altLang="sk-SK" sz="3000" dirty="0"/>
              <a:t>es</a:t>
            </a:r>
            <a:r>
              <a:rPr lang="sk-SK" altLang="sk-SK" sz="3000" dirty="0"/>
              <a:t> a</a:t>
            </a:r>
            <a:r>
              <a:rPr lang="en-US" altLang="sk-SK" sz="3000" dirty="0" err="1"/>
              <a:t>nd</a:t>
            </a:r>
            <a:r>
              <a:rPr lang="en-US" altLang="sk-SK" sz="3000" dirty="0"/>
              <a:t> other</a:t>
            </a:r>
            <a:endParaRPr lang="sk-SK" altLang="sk-SK" sz="30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sk-SK" sz="3000" dirty="0"/>
              <a:t>Hereditary</a:t>
            </a:r>
            <a:r>
              <a:rPr lang="sk-SK" altLang="sk-SK" sz="3000" dirty="0"/>
              <a:t> (</a:t>
            </a:r>
            <a:r>
              <a:rPr lang="en-US" altLang="sk-SK" sz="3000" dirty="0"/>
              <a:t>also</a:t>
            </a:r>
            <a:r>
              <a:rPr lang="sk-SK" altLang="sk-SK" sz="3000" dirty="0"/>
              <a:t> – ar</a:t>
            </a:r>
            <a:r>
              <a:rPr lang="en-US" altLang="sk-SK" sz="3000" dirty="0"/>
              <a:t>r</a:t>
            </a:r>
            <a:r>
              <a:rPr lang="sk-SK" altLang="sk-SK" sz="3000" dirty="0"/>
              <a:t>yt</a:t>
            </a:r>
            <a:r>
              <a:rPr lang="en-US" altLang="sk-SK" sz="3000" dirty="0"/>
              <a:t>h</a:t>
            </a:r>
            <a:r>
              <a:rPr lang="sk-SK" altLang="sk-SK" sz="3000" dirty="0"/>
              <a:t>mi</a:t>
            </a:r>
            <a:r>
              <a:rPr lang="en-US" altLang="sk-SK" sz="3000" dirty="0"/>
              <a:t>as</a:t>
            </a:r>
            <a:r>
              <a:rPr lang="sk-SK" altLang="sk-SK" sz="3000" dirty="0"/>
              <a:t>, </a:t>
            </a:r>
            <a:r>
              <a:rPr lang="en-US" altLang="sk-SK" sz="3000" dirty="0"/>
              <a:t>c</a:t>
            </a:r>
            <a:r>
              <a:rPr lang="sk-SK" altLang="sk-SK" sz="3000" dirty="0"/>
              <a:t>ardiomyopat</a:t>
            </a:r>
            <a:r>
              <a:rPr lang="en-US" altLang="sk-SK" sz="3000" dirty="0"/>
              <a:t>h</a:t>
            </a:r>
            <a:r>
              <a:rPr lang="sk-SK" altLang="sk-SK" sz="3000" dirty="0"/>
              <a:t>ie</a:t>
            </a:r>
            <a:r>
              <a:rPr lang="en-US" altLang="sk-SK" sz="3000" dirty="0"/>
              <a:t>s</a:t>
            </a:r>
            <a:r>
              <a:rPr lang="sk-SK" altLang="sk-SK" sz="3000" dirty="0"/>
              <a:t>, </a:t>
            </a:r>
            <a:r>
              <a:rPr lang="en-US" altLang="sk-SK" sz="3000" dirty="0"/>
              <a:t>valvular malformations</a:t>
            </a:r>
            <a:r>
              <a:rPr lang="sk-SK" altLang="sk-SK" sz="3000" dirty="0"/>
              <a:t>)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sk-SK" sz="3000" dirty="0"/>
              <a:t>As a part of </a:t>
            </a:r>
            <a:r>
              <a:rPr lang="sk-SK" altLang="sk-SK" sz="3000" dirty="0"/>
              <a:t>chromo</a:t>
            </a:r>
            <a:r>
              <a:rPr lang="en-US" altLang="sk-SK" sz="3000" dirty="0"/>
              <a:t>so</a:t>
            </a:r>
            <a:r>
              <a:rPr lang="sk-SK" altLang="sk-SK" sz="3000" dirty="0"/>
              <a:t>m</a:t>
            </a:r>
            <a:r>
              <a:rPr lang="en-US" altLang="sk-SK" sz="3000" dirty="0"/>
              <a:t>al</a:t>
            </a:r>
            <a:r>
              <a:rPr lang="sk-SK" altLang="sk-SK" sz="3000" dirty="0"/>
              <a:t> aber</a:t>
            </a:r>
            <a:r>
              <a:rPr lang="en-US" altLang="sk-SK" sz="3000" dirty="0"/>
              <a:t>rations and hereditary diseases</a:t>
            </a:r>
            <a:endParaRPr lang="sk-SK" altLang="sk-SK" sz="3000" dirty="0"/>
          </a:p>
          <a:p>
            <a:pPr marL="324000" lvl="1" indent="0" eaLnBrk="1" hangingPunct="1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sk-SK" altLang="sk-SK" sz="2200" dirty="0"/>
              <a:t>m. Down, sy. Turner, Marfan </a:t>
            </a:r>
            <a:r>
              <a:rPr lang="en-US" altLang="sk-SK" sz="2200" dirty="0" err="1"/>
              <a:t>etc</a:t>
            </a:r>
            <a:r>
              <a:rPr lang="sk-SK" altLang="sk-SK" sz="2200" dirty="0"/>
              <a:t>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sk-SK" sz="3000" u="sng" dirty="0"/>
              <a:t>It is</a:t>
            </a:r>
            <a:r>
              <a:rPr lang="sk-SK" altLang="sk-SK" sz="3000" u="sng" dirty="0"/>
              <a:t> t</a:t>
            </a:r>
            <a:r>
              <a:rPr lang="en-US" altLang="sk-SK" sz="3000" u="sng" dirty="0"/>
              <a:t>h</a:t>
            </a:r>
            <a:r>
              <a:rPr lang="sk-SK" altLang="sk-SK" sz="3000" u="sng" dirty="0"/>
              <a:t>e</a:t>
            </a:r>
            <a:r>
              <a:rPr lang="en-US" altLang="sk-SK" sz="3000" u="sng" dirty="0" err="1"/>
              <a:t>ory</a:t>
            </a:r>
            <a:r>
              <a:rPr lang="sk-SK" altLang="sk-SK" sz="3000" u="sng" dirty="0"/>
              <a:t> – </a:t>
            </a:r>
            <a:r>
              <a:rPr lang="en-US" altLang="sk-SK" sz="3000" u="sng" dirty="0"/>
              <a:t>the cause is clear only in</a:t>
            </a:r>
            <a:r>
              <a:rPr lang="sk-SK" altLang="sk-SK" sz="3000" u="sng" dirty="0"/>
              <a:t> 10%</a:t>
            </a:r>
            <a:r>
              <a:rPr lang="en-US" altLang="sk-SK" sz="3000" u="sng" dirty="0"/>
              <a:t> cases</a:t>
            </a:r>
            <a:endParaRPr lang="sk-SK" altLang="sk-SK" sz="2200" dirty="0"/>
          </a:p>
          <a:p>
            <a:pPr marL="324000" lvl="1" indent="0" eaLnBrk="1" hangingPunct="1">
              <a:lnSpc>
                <a:spcPct val="90000"/>
              </a:lnSpc>
              <a:buClr>
                <a:schemeClr val="tx1"/>
              </a:buClr>
              <a:buNone/>
              <a:defRPr/>
            </a:pPr>
            <a:endParaRPr lang="cs-CZ" altLang="sk-SK" sz="20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C83EB-4AF8-466F-8833-7878B524E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0734508" cy="627880"/>
          </a:xfrm>
        </p:spPr>
        <p:txBody>
          <a:bodyPr/>
          <a:lstStyle/>
          <a:p>
            <a:pPr algn="ctr"/>
            <a:r>
              <a:rPr lang="sk-SK" dirty="0"/>
              <a:t>A short diversion to viruses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C6031-0688-4F69-A478-28451339F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496291"/>
            <a:ext cx="11029615" cy="4852554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800" dirty="0" err="1"/>
              <a:t>Rubella</a:t>
            </a:r>
            <a:r>
              <a:rPr lang="sk-SK" sz="2800" dirty="0"/>
              <a:t> </a:t>
            </a:r>
            <a:r>
              <a:rPr lang="en-US" sz="2800" dirty="0"/>
              <a:t>(measles, three-day measles)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altLang="sk-SK" sz="2800" dirty="0"/>
              <a:t>Togaviridiaes, Rubivirus</a:t>
            </a:r>
            <a:r>
              <a:rPr lang="en-US" altLang="sk-SK" sz="2800" dirty="0"/>
              <a:t> (an RNA virus)</a:t>
            </a:r>
            <a:endParaRPr lang="cs-CZ" altLang="sk-SK" sz="2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M</a:t>
            </a:r>
            <a:r>
              <a:rPr lang="sk-SK" sz="2800" dirty="0"/>
              <a:t>ostly not a serious dise</a:t>
            </a:r>
            <a:r>
              <a:rPr lang="en-US" sz="2800" dirty="0"/>
              <a:t>a</a:t>
            </a:r>
            <a:r>
              <a:rPr lang="sk-SK" sz="2800" dirty="0"/>
              <a:t>se </a:t>
            </a:r>
            <a:r>
              <a:rPr lang="en-US" sz="2800" dirty="0"/>
              <a:t>(rash, elevated body temperature, headache…)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sk-SK" sz="2800" dirty="0"/>
              <a:t>Only </a:t>
            </a:r>
            <a:r>
              <a:rPr lang="cs-CZ" altLang="sk-SK" sz="2800" dirty="0"/>
              <a:t>0,6 % </a:t>
            </a:r>
            <a:r>
              <a:rPr lang="en-US" altLang="sk-SK" sz="2800" dirty="0"/>
              <a:t>of infected pregnant women have  health damage of the offspring (infections in the 1</a:t>
            </a:r>
            <a:r>
              <a:rPr lang="en-US" altLang="sk-SK" sz="2800" baseline="30000" dirty="0"/>
              <a:t>st</a:t>
            </a:r>
            <a:r>
              <a:rPr lang="en-US" altLang="sk-SK" sz="2800" dirty="0"/>
              <a:t> trimester are dangerous)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sk-SK" sz="2800" dirty="0"/>
              <a:t>The virus can persist in the body for a long time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sk-SK" sz="2800" dirty="0"/>
              <a:t>Possibilities of other consequences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sk-SK" sz="2400" dirty="0"/>
              <a:t>Growth retardation, </a:t>
            </a:r>
            <a:r>
              <a:rPr lang="cs-CZ" altLang="sk-SK" sz="2400" dirty="0"/>
              <a:t>Sen</a:t>
            </a:r>
            <a:r>
              <a:rPr lang="en-US" altLang="sk-SK" sz="2400" dirty="0"/>
              <a:t>s</a:t>
            </a:r>
            <a:r>
              <a:rPr lang="cs-CZ" altLang="sk-SK" sz="2400" dirty="0"/>
              <a:t>orineur</a:t>
            </a:r>
            <a:r>
              <a:rPr lang="en-US" altLang="sk-SK" sz="2400" dirty="0"/>
              <a:t>al deafness, cataract, urogenital abnormalities, </a:t>
            </a:r>
            <a:r>
              <a:rPr lang="en-US" altLang="sk-SK" sz="2400" b="1" dirty="0"/>
              <a:t>Microcephaly*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*Zika!!! 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And Coronaviruses (Covid19)? We don’t know yet</a:t>
            </a:r>
            <a:endParaRPr lang="sk-SK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18AC3-9424-487E-B64F-1D44FF453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474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17DBA635-6EB9-4116-A946-9B08F3A1B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71AFD3-1A79-401F-8FE5-54EE2354419C}" type="slidenum">
              <a:rPr lang="en-US" altLang="sk-SK"/>
              <a:pPr/>
              <a:t>6</a:t>
            </a:fld>
            <a:endParaRPr lang="en-US" altLang="sk-SK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C7FF9499-CEFC-4352-BE38-B225FFF6FF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2" y="702156"/>
            <a:ext cx="11029616" cy="712987"/>
          </a:xfrm>
        </p:spPr>
        <p:txBody>
          <a:bodyPr anchor="t">
            <a:normAutofit/>
          </a:bodyPr>
          <a:lstStyle/>
          <a:p>
            <a:pPr algn="ctr" eaLnBrk="1" hangingPunct="1">
              <a:defRPr/>
            </a:pPr>
            <a:r>
              <a:rPr lang="sk-SK" altLang="sk-SK" sz="3200" dirty="0"/>
              <a:t>Heart failure, forms and classifications</a:t>
            </a:r>
            <a:endParaRPr lang="en-US" altLang="sk-SK" sz="3200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39B2C2A-5EDA-4268-A01F-A696A8810A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192" y="1796143"/>
            <a:ext cx="11240694" cy="4452257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  <a:defRPr/>
            </a:pPr>
            <a:r>
              <a:rPr lang="sk-SK" altLang="sk-SK" sz="2800" b="1" dirty="0"/>
              <a:t>Forward and backward failure (in each </a:t>
            </a:r>
            <a:r>
              <a:rPr lang="sk-SK" altLang="sk-SK" sz="2800" b="1" dirty="0" err="1"/>
              <a:t>case</a:t>
            </a:r>
            <a:r>
              <a:rPr lang="sk-SK" altLang="sk-SK" sz="2800" b="1" dirty="0"/>
              <a:t>)</a:t>
            </a:r>
          </a:p>
          <a:p>
            <a:pPr marL="0" indent="0" eaLnBrk="1" hangingPunct="1">
              <a:buNone/>
              <a:defRPr/>
            </a:pPr>
            <a:r>
              <a:rPr lang="sk-SK" altLang="sk-SK" sz="2800" b="1" dirty="0"/>
              <a:t>	</a:t>
            </a:r>
            <a:r>
              <a:rPr lang="sk-SK" altLang="sk-SK" sz="2600" b="1" dirty="0" err="1"/>
              <a:t>Blood</a:t>
            </a:r>
            <a:r>
              <a:rPr lang="sk-SK" altLang="sk-SK" sz="2600" b="1" dirty="0"/>
              <a:t> </a:t>
            </a:r>
            <a:r>
              <a:rPr lang="sk-SK" altLang="sk-SK" sz="2600" b="1" dirty="0" err="1"/>
              <a:t>is</a:t>
            </a:r>
            <a:r>
              <a:rPr lang="sk-SK" altLang="sk-SK" sz="2600" b="1" dirty="0"/>
              <a:t> </a:t>
            </a:r>
            <a:r>
              <a:rPr lang="sk-SK" altLang="sk-SK" sz="2600" b="1" dirty="0" err="1"/>
              <a:t>accumulating</a:t>
            </a:r>
            <a:r>
              <a:rPr lang="sk-SK" altLang="sk-SK" sz="2600" b="1" dirty="0"/>
              <a:t> </a:t>
            </a:r>
            <a:r>
              <a:rPr lang="sk-SK" altLang="sk-SK" sz="2600" b="1" dirty="0" err="1"/>
              <a:t>before</a:t>
            </a:r>
            <a:r>
              <a:rPr lang="sk-SK" altLang="sk-SK" sz="2600" b="1" dirty="0"/>
              <a:t> </a:t>
            </a:r>
            <a:r>
              <a:rPr lang="sk-SK" altLang="sk-SK" sz="2600" b="1" dirty="0" err="1"/>
              <a:t>the</a:t>
            </a:r>
            <a:r>
              <a:rPr lang="sk-SK" altLang="sk-SK" sz="2600" b="1" dirty="0"/>
              <a:t> </a:t>
            </a:r>
            <a:r>
              <a:rPr lang="sk-SK" altLang="sk-SK" sz="2600" b="1" dirty="0" err="1"/>
              <a:t>obstacle</a:t>
            </a:r>
            <a:r>
              <a:rPr lang="sk-SK" altLang="sk-SK" sz="2600" b="1" dirty="0"/>
              <a:t> and </a:t>
            </a:r>
            <a:r>
              <a:rPr lang="sk-SK" altLang="sk-SK" sz="2600" b="1" dirty="0" err="1"/>
              <a:t>behind</a:t>
            </a:r>
            <a:r>
              <a:rPr lang="sk-SK" altLang="sk-SK" sz="2600" b="1" dirty="0"/>
              <a:t> </a:t>
            </a:r>
            <a:r>
              <a:rPr lang="sk-SK" altLang="sk-SK" sz="2600" b="1" dirty="0" err="1"/>
              <a:t>it</a:t>
            </a:r>
            <a:r>
              <a:rPr lang="sk-SK" altLang="sk-SK" sz="2600" b="1" dirty="0"/>
              <a:t> </a:t>
            </a:r>
            <a:r>
              <a:rPr lang="sk-SK" altLang="sk-SK" sz="2600" b="1" dirty="0" err="1"/>
              <a:t>the</a:t>
            </a:r>
            <a:r>
              <a:rPr lang="sk-SK" altLang="sk-SK" sz="2600" b="1" dirty="0"/>
              <a:t> </a:t>
            </a:r>
            <a:r>
              <a:rPr lang="sk-SK" altLang="sk-SK" sz="2600" b="1" dirty="0" err="1"/>
              <a:t>perfusion</a:t>
            </a:r>
            <a:r>
              <a:rPr lang="sk-SK" altLang="sk-SK" sz="2600" b="1" dirty="0"/>
              <a:t> </a:t>
            </a:r>
            <a:r>
              <a:rPr lang="sk-SK" altLang="sk-SK" sz="2600" b="1" dirty="0" err="1"/>
              <a:t>is</a:t>
            </a:r>
            <a:r>
              <a:rPr lang="sk-SK" altLang="sk-SK" sz="2600" b="1" dirty="0"/>
              <a:t> </a:t>
            </a:r>
            <a:r>
              <a:rPr lang="sk-SK" altLang="sk-SK" sz="2600" b="1" dirty="0" err="1"/>
              <a:t>impaired</a:t>
            </a:r>
            <a:endParaRPr lang="sk-SK" altLang="sk-SK" sz="2800" b="1" dirty="0"/>
          </a:p>
          <a:p>
            <a:pPr marL="0" indent="0" eaLnBrk="1" hangingPunct="1">
              <a:buNone/>
              <a:defRPr/>
            </a:pPr>
            <a:r>
              <a:rPr lang="sk-SK" altLang="sk-SK" sz="2800" b="1" dirty="0"/>
              <a:t>NYHA classification I – IV</a:t>
            </a:r>
          </a:p>
          <a:p>
            <a:pPr marL="0" indent="0" eaLnBrk="1" hangingPunct="1">
              <a:buNone/>
              <a:defRPr/>
            </a:pPr>
            <a:r>
              <a:rPr lang="sk-SK" altLang="sk-SK" sz="2800" b="1" dirty="0"/>
              <a:t>	</a:t>
            </a:r>
            <a:r>
              <a:rPr lang="sk-SK" altLang="sk-SK" sz="2600" b="1" dirty="0" err="1"/>
              <a:t>According</a:t>
            </a:r>
            <a:r>
              <a:rPr lang="sk-SK" altLang="sk-SK" sz="2600" b="1" dirty="0"/>
              <a:t> to </a:t>
            </a:r>
            <a:r>
              <a:rPr lang="sk-SK" altLang="sk-SK" sz="2600" b="1" dirty="0" err="1"/>
              <a:t>symptoms</a:t>
            </a:r>
            <a:endParaRPr lang="sk-SK" altLang="sk-SK" sz="2800" b="1" dirty="0"/>
          </a:p>
          <a:p>
            <a:pPr marL="0" indent="0" eaLnBrk="1" hangingPunct="1">
              <a:buNone/>
              <a:defRPr/>
            </a:pPr>
            <a:r>
              <a:rPr lang="sk-SK" altLang="sk-SK" sz="2800" b="1" dirty="0" err="1"/>
              <a:t>Forms</a:t>
            </a:r>
            <a:endParaRPr lang="sk-SK" altLang="sk-SK" sz="2800" b="1" dirty="0"/>
          </a:p>
          <a:p>
            <a:pPr marL="324000" lvl="1" indent="0" eaLnBrk="1" hangingPunct="1">
              <a:buNone/>
              <a:defRPr/>
            </a:pPr>
            <a:r>
              <a:rPr lang="sk-SK" altLang="sk-SK" sz="2400" b="1" dirty="0"/>
              <a:t>Left ventricle, right ventricle, both</a:t>
            </a:r>
          </a:p>
          <a:p>
            <a:pPr marL="324000" lvl="1" indent="0" eaLnBrk="1" hangingPunct="1">
              <a:buNone/>
              <a:defRPr/>
            </a:pPr>
            <a:r>
              <a:rPr lang="sk-SK" altLang="sk-SK" sz="2400" b="1" dirty="0"/>
              <a:t>Acute and </a:t>
            </a:r>
            <a:r>
              <a:rPr lang="sk-SK" altLang="sk-SK" sz="2400" b="1" dirty="0" err="1"/>
              <a:t>chronic</a:t>
            </a:r>
            <a:r>
              <a:rPr lang="sk-SK" altLang="sk-SK" sz="2400" b="1" dirty="0"/>
              <a:t> </a:t>
            </a:r>
            <a:r>
              <a:rPr lang="en-US" altLang="sk-SK" sz="2400" b="1" dirty="0"/>
              <a:t>(myocardial </a:t>
            </a:r>
            <a:r>
              <a:rPr lang="en-US" altLang="sk-SK" sz="2400" b="1" dirty="0" err="1"/>
              <a:t>infaction</a:t>
            </a:r>
            <a:r>
              <a:rPr lang="en-US" altLang="sk-SK" sz="2400" b="1" dirty="0"/>
              <a:t>/hypertension)</a:t>
            </a:r>
            <a:endParaRPr lang="sk-SK" altLang="sk-SK" sz="2400" b="1" dirty="0"/>
          </a:p>
          <a:p>
            <a:pPr marL="324000" lvl="1" indent="0" eaLnBrk="1" hangingPunct="1">
              <a:buNone/>
              <a:defRPr/>
            </a:pPr>
            <a:r>
              <a:rPr lang="sk-SK" altLang="sk-SK" sz="2400" b="1" dirty="0"/>
              <a:t>Systolic and diastolic dysfunction</a:t>
            </a:r>
          </a:p>
          <a:p>
            <a:pPr marL="324000" lvl="1" indent="0" eaLnBrk="1" hangingPunct="1">
              <a:buNone/>
              <a:defRPr/>
            </a:pPr>
            <a:r>
              <a:rPr lang="sk-SK" altLang="sk-SK" sz="2400" b="1" dirty="0"/>
              <a:t>Decrease of cardiac output </a:t>
            </a:r>
            <a:r>
              <a:rPr lang="en-US" altLang="sk-SK" sz="2400" b="1" dirty="0"/>
              <a:t>(</a:t>
            </a:r>
            <a:r>
              <a:rPr lang="sk-SK" altLang="sk-SK" sz="2400" b="1" dirty="0"/>
              <a:t>CO</a:t>
            </a:r>
            <a:r>
              <a:rPr lang="en-US" altLang="sk-SK" sz="2400" b="1" dirty="0"/>
              <a:t>)</a:t>
            </a:r>
            <a:r>
              <a:rPr lang="sk-SK" altLang="sk-SK" sz="2400" b="1" dirty="0"/>
              <a:t> and</a:t>
            </a:r>
            <a:r>
              <a:rPr lang="en-US" altLang="sk-SK" sz="2400" b="1" dirty="0"/>
              <a:t>/or ejection fraction (EF)</a:t>
            </a:r>
            <a:r>
              <a:rPr lang="sk-SK" altLang="sk-SK" sz="2400" b="1" dirty="0"/>
              <a:t>, sometimes </a:t>
            </a:r>
            <a:r>
              <a:rPr lang="en-US" altLang="sk-SK" sz="2400" b="1" dirty="0"/>
              <a:t>no</a:t>
            </a:r>
            <a:r>
              <a:rPr lang="hu-HU" altLang="sk-SK" sz="2400" b="1" dirty="0"/>
              <a:t> decrease</a:t>
            </a:r>
            <a:endParaRPr lang="en-US" altLang="sk-SK" sz="2400" b="1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Zástupný symbol čísla snímky 3">
            <a:extLst>
              <a:ext uri="{FF2B5EF4-FFF2-40B4-BE49-F238E27FC236}">
                <a16:creationId xmlns:a16="http://schemas.microsoft.com/office/drawing/2014/main" id="{FBAAC060-A8D0-4596-BFE1-D974C5F565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A6BB13-E82B-478A-BD6D-432693737F23}" type="slidenum">
              <a:rPr lang="en-US" altLang="sk-SK"/>
              <a:pPr/>
              <a:t>60</a:t>
            </a:fld>
            <a:endParaRPr lang="en-US" altLang="sk-SK"/>
          </a:p>
        </p:txBody>
      </p:sp>
      <p:sp>
        <p:nvSpPr>
          <p:cNvPr id="102402" name="Rectangle 1026">
            <a:extLst>
              <a:ext uri="{FF2B5EF4-FFF2-40B4-BE49-F238E27FC236}">
                <a16:creationId xmlns:a16="http://schemas.microsoft.com/office/drawing/2014/main" id="{97F858C3-2B79-4925-A8B8-E330A80884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55517"/>
            <a:ext cx="8153400" cy="56356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sk-SK" altLang="sk-SK" sz="3600" dirty="0"/>
              <a:t>Incidenc</a:t>
            </a:r>
            <a:r>
              <a:rPr lang="en-US" altLang="sk-SK" sz="3600" dirty="0"/>
              <a:t>y</a:t>
            </a:r>
            <a:r>
              <a:rPr lang="sk-SK" altLang="sk-SK" sz="3600" dirty="0"/>
              <a:t> (</a:t>
            </a:r>
            <a:r>
              <a:rPr lang="en-US" altLang="sk-SK" sz="3600" dirty="0"/>
              <a:t>10</a:t>
            </a:r>
            <a:r>
              <a:rPr lang="en-US" altLang="sk-SK" sz="3600" baseline="30000" dirty="0"/>
              <a:t>6</a:t>
            </a:r>
            <a:r>
              <a:rPr lang="en-US" altLang="sk-SK" sz="3600" dirty="0"/>
              <a:t> births</a:t>
            </a:r>
            <a:r>
              <a:rPr lang="sk-SK" altLang="sk-SK" sz="3600" dirty="0"/>
              <a:t>), 2002</a:t>
            </a:r>
            <a:endParaRPr lang="cs-CZ" altLang="sk-SK" sz="3600" dirty="0"/>
          </a:p>
        </p:txBody>
      </p:sp>
      <p:graphicFrame>
        <p:nvGraphicFramePr>
          <p:cNvPr id="102461" name="Group 1085">
            <a:extLst>
              <a:ext uri="{FF2B5EF4-FFF2-40B4-BE49-F238E27FC236}">
                <a16:creationId xmlns:a16="http://schemas.microsoft.com/office/drawing/2014/main" id="{463D45DA-AF90-40BD-B145-2E9A692F35A1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05586419"/>
              </p:ext>
            </p:extLst>
          </p:nvPr>
        </p:nvGraphicFramePr>
        <p:xfrm>
          <a:off x="1981200" y="1665053"/>
          <a:ext cx="8229600" cy="5029200"/>
        </p:xfrm>
        <a:graphic>
          <a:graphicData uri="http://schemas.openxmlformats.org/drawingml/2006/table">
            <a:tbl>
              <a:tblPr/>
              <a:tblGrid>
                <a:gridCol w="495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k-SK" altLang="sk-SK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Malformation</a:t>
                      </a:r>
                      <a:endParaRPr kumimoji="0" lang="cs-CZ" altLang="sk-SK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k-SK" altLang="sk-SK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Incidence</a:t>
                      </a:r>
                      <a:endParaRPr kumimoji="0" lang="cs-CZ" altLang="sk-SK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k-SK" altLang="sk-SK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%</a:t>
                      </a:r>
                      <a:endParaRPr kumimoji="0" lang="cs-CZ" altLang="sk-SK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Ventricular</a:t>
                      </a:r>
                      <a:r>
                        <a:rPr kumimoji="0" lang="sk-SK" alt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 sept</a:t>
                      </a:r>
                      <a:r>
                        <a:rPr kumimoji="0" lang="en-US" alt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um defect</a:t>
                      </a:r>
                      <a:endParaRPr kumimoji="0" lang="cs-CZ" altLang="sk-SK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4482</a:t>
                      </a:r>
                      <a:endParaRPr kumimoji="0" lang="cs-CZ" altLang="sk-SK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42</a:t>
                      </a:r>
                      <a:endParaRPr kumimoji="0" lang="cs-CZ" altLang="sk-SK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Atrial septum d</a:t>
                      </a:r>
                      <a:r>
                        <a:rPr kumimoji="0" lang="sk-SK" alt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efe</a:t>
                      </a:r>
                      <a:r>
                        <a:rPr kumimoji="0" lang="en-US" alt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c</a:t>
                      </a:r>
                      <a:r>
                        <a:rPr kumimoji="0" lang="sk-SK" alt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t</a:t>
                      </a:r>
                      <a:endParaRPr kumimoji="0" lang="cs-CZ" altLang="sk-SK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1043</a:t>
                      </a:r>
                      <a:endParaRPr kumimoji="0" lang="cs-CZ" altLang="sk-SK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10</a:t>
                      </a:r>
                      <a:endParaRPr kumimoji="0" lang="cs-CZ" altLang="sk-SK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k-SK" altLang="sk-SK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Pulmon</a:t>
                      </a:r>
                      <a:r>
                        <a:rPr kumimoji="0" lang="en-US" altLang="sk-SK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a</a:t>
                      </a:r>
                      <a:r>
                        <a:rPr kumimoji="0" lang="sk-SK" altLang="sk-SK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l sten</a:t>
                      </a:r>
                      <a:r>
                        <a:rPr kumimoji="0" lang="en-US" altLang="sk-SK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osis</a:t>
                      </a:r>
                      <a:endParaRPr kumimoji="0" lang="cs-CZ" altLang="sk-SK" sz="2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836</a:t>
                      </a:r>
                      <a:endParaRPr kumimoji="0" lang="cs-CZ" altLang="sk-SK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8</a:t>
                      </a:r>
                      <a:endParaRPr kumimoji="0" lang="cs-CZ" altLang="sk-SK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k-SK" alt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Ductus Botalli</a:t>
                      </a:r>
                      <a:r>
                        <a:rPr kumimoji="0" lang="en-US" alt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 open</a:t>
                      </a:r>
                      <a:endParaRPr kumimoji="0" lang="cs-CZ" altLang="sk-SK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781</a:t>
                      </a:r>
                      <a:endParaRPr kumimoji="0" lang="cs-CZ" altLang="sk-SK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7</a:t>
                      </a:r>
                      <a:endParaRPr kumimoji="0" lang="cs-CZ" altLang="sk-SK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k-SK" alt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Fallot tetral</a:t>
                      </a:r>
                      <a:r>
                        <a:rPr kumimoji="0" lang="en-US" alt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ogy</a:t>
                      </a:r>
                      <a:endParaRPr kumimoji="0" lang="cs-CZ" altLang="sk-SK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577</a:t>
                      </a:r>
                      <a:endParaRPr kumimoji="0" lang="cs-CZ" altLang="sk-SK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5</a:t>
                      </a:r>
                      <a:endParaRPr kumimoji="0" lang="cs-CZ" altLang="sk-SK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k-SK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C</a:t>
                      </a:r>
                      <a:r>
                        <a:rPr kumimoji="0" lang="sk-SK" altLang="sk-SK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oar</a:t>
                      </a:r>
                      <a:r>
                        <a:rPr kumimoji="0" lang="en-US" altLang="sk-SK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c</a:t>
                      </a:r>
                      <a:r>
                        <a:rPr kumimoji="0" lang="sk-SK" altLang="sk-SK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t</a:t>
                      </a:r>
                      <a:r>
                        <a:rPr kumimoji="0" lang="en-US" altLang="sk-SK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ation of</a:t>
                      </a:r>
                      <a:r>
                        <a:rPr kumimoji="0" lang="sk-SK" altLang="sk-SK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 aort</a:t>
                      </a:r>
                      <a:r>
                        <a:rPr kumimoji="0" lang="en-US" altLang="sk-SK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a</a:t>
                      </a:r>
                      <a:endParaRPr kumimoji="0" lang="cs-CZ" altLang="sk-SK" sz="2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492</a:t>
                      </a:r>
                      <a:endParaRPr kumimoji="0" lang="cs-CZ" altLang="sk-SK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5</a:t>
                      </a:r>
                      <a:endParaRPr kumimoji="0" lang="cs-CZ" altLang="sk-SK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k-SK" alt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AV defe</a:t>
                      </a:r>
                      <a:r>
                        <a:rPr kumimoji="0" lang="en-US" alt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c</a:t>
                      </a:r>
                      <a:r>
                        <a:rPr kumimoji="0" lang="sk-SK" alt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t</a:t>
                      </a:r>
                      <a:endParaRPr kumimoji="0" lang="cs-CZ" altLang="sk-SK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396</a:t>
                      </a:r>
                      <a:endParaRPr kumimoji="0" lang="cs-CZ" altLang="sk-SK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4</a:t>
                      </a:r>
                      <a:endParaRPr kumimoji="0" lang="cs-CZ" altLang="sk-SK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k-SK" altLang="sk-SK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Aort</a:t>
                      </a:r>
                      <a:r>
                        <a:rPr kumimoji="0" lang="en-US" altLang="sk-SK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ic</a:t>
                      </a:r>
                      <a:r>
                        <a:rPr kumimoji="0" lang="sk-SK" altLang="sk-SK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 sten</a:t>
                      </a:r>
                      <a:r>
                        <a:rPr kumimoji="0" lang="en-US" altLang="sk-SK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osis</a:t>
                      </a:r>
                      <a:endParaRPr kumimoji="0" lang="cs-CZ" altLang="sk-SK" sz="2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388</a:t>
                      </a:r>
                      <a:endParaRPr kumimoji="0" lang="cs-CZ" altLang="sk-SK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4</a:t>
                      </a:r>
                      <a:endParaRPr kumimoji="0" lang="cs-CZ" altLang="sk-SK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Complete t</a:t>
                      </a:r>
                      <a:r>
                        <a:rPr kumimoji="0" lang="sk-SK" alt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ranspo</a:t>
                      </a:r>
                      <a:r>
                        <a:rPr kumimoji="0" lang="en-US" alt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sition</a:t>
                      </a:r>
                      <a:endParaRPr kumimoji="0" lang="cs-CZ" altLang="sk-SK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388</a:t>
                      </a:r>
                      <a:endParaRPr kumimoji="0" lang="cs-CZ" altLang="sk-SK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4</a:t>
                      </a:r>
                      <a:endParaRPr kumimoji="0" lang="cs-CZ" altLang="sk-SK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Other</a:t>
                      </a:r>
                      <a:endParaRPr kumimoji="0" lang="cs-CZ" altLang="sk-SK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374</a:t>
                      </a:r>
                      <a:endParaRPr kumimoji="0" lang="cs-CZ" altLang="sk-SK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k-S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3</a:t>
                      </a:r>
                      <a:endParaRPr kumimoji="0" lang="cs-CZ" altLang="sk-SK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99733839-8A87-45FE-BE97-B5AE879408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786FB7-FA47-4DB2-A0B2-73A821E13AAE}" type="slidenum">
              <a:rPr lang="en-US" altLang="sk-SK"/>
              <a:pPr/>
              <a:t>61</a:t>
            </a:fld>
            <a:endParaRPr lang="en-US" altLang="sk-SK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0FE9F758-593D-4D57-A801-B9D76425E8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716605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sk-SK" altLang="sk-SK" sz="3600" dirty="0" err="1"/>
              <a:t>Etiol</a:t>
            </a:r>
            <a:r>
              <a:rPr lang="en-US" altLang="sk-SK" sz="3600" dirty="0"/>
              <a:t>o</a:t>
            </a:r>
            <a:r>
              <a:rPr lang="sk-SK" altLang="sk-SK" sz="3600" dirty="0"/>
              <a:t>g</a:t>
            </a:r>
            <a:r>
              <a:rPr lang="en-US" altLang="sk-SK" sz="3600" dirty="0"/>
              <a:t>y</a:t>
            </a:r>
            <a:r>
              <a:rPr lang="sk-SK" altLang="sk-SK" sz="3600" dirty="0"/>
              <a:t> </a:t>
            </a:r>
            <a:r>
              <a:rPr lang="en-US" altLang="sk-SK" sz="3600" dirty="0"/>
              <a:t>of congenital heart defects congenital or </a:t>
            </a:r>
            <a:r>
              <a:rPr lang="en-US" altLang="sk-SK" sz="3600" u="sng" dirty="0"/>
              <a:t>genetic</a:t>
            </a:r>
            <a:r>
              <a:rPr lang="en-US" altLang="sk-SK" sz="3600" dirty="0"/>
              <a:t>?</a:t>
            </a:r>
            <a:endParaRPr lang="cs-CZ" altLang="sk-SK" sz="3600" dirty="0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9AF95851-C355-4CED-8A3C-8C884E7183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2007143"/>
            <a:ext cx="8534400" cy="45339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cs-CZ" altLang="sk-SK" sz="2800" dirty="0"/>
              <a:t>Holt-Oram sy. = ASD, </a:t>
            </a:r>
            <a:r>
              <a:rPr lang="en-US" altLang="sk-SK" sz="2800" dirty="0" err="1"/>
              <a:t>dist</a:t>
            </a:r>
            <a:r>
              <a:rPr lang="cs-CZ" altLang="sk-SK" sz="2800" dirty="0"/>
              <a:t>u</a:t>
            </a:r>
            <a:r>
              <a:rPr lang="en-US" altLang="sk-SK" sz="2800" dirty="0" err="1"/>
              <a:t>rbances</a:t>
            </a:r>
            <a:r>
              <a:rPr lang="en-US" altLang="sk-SK" sz="2800" dirty="0"/>
              <a:t> of upper extremity development.</a:t>
            </a:r>
            <a:endParaRPr lang="cs-CZ" altLang="sk-SK" sz="2800" dirty="0"/>
          </a:p>
          <a:p>
            <a:pPr marL="324000" lvl="1" indent="0" eaLnBrk="1" hangingPunct="1">
              <a:buNone/>
              <a:defRPr/>
            </a:pPr>
            <a:r>
              <a:rPr lang="cs-CZ" altLang="sk-SK" sz="2400" dirty="0"/>
              <a:t>G</a:t>
            </a:r>
            <a:r>
              <a:rPr lang="en-US" altLang="sk-SK" sz="2400" dirty="0"/>
              <a:t>e</a:t>
            </a:r>
            <a:r>
              <a:rPr lang="cs-CZ" altLang="sk-SK" sz="2400" dirty="0"/>
              <a:t>n</a:t>
            </a:r>
            <a:r>
              <a:rPr lang="en-US" altLang="sk-SK" sz="2400" dirty="0"/>
              <a:t>e for a</a:t>
            </a:r>
            <a:r>
              <a:rPr lang="cs-CZ" altLang="sk-SK" sz="2400" dirty="0"/>
              <a:t> trans</a:t>
            </a:r>
            <a:r>
              <a:rPr lang="en-US" altLang="sk-SK" sz="2400" dirty="0"/>
              <a:t>c</a:t>
            </a:r>
            <a:r>
              <a:rPr lang="cs-CZ" altLang="sk-SK" sz="2400" dirty="0" err="1"/>
              <a:t>rip</a:t>
            </a:r>
            <a:r>
              <a:rPr lang="en-US" altLang="sk-SK" sz="2400" dirty="0" err="1"/>
              <a:t>tional</a:t>
            </a:r>
            <a:r>
              <a:rPr lang="cs-CZ" altLang="sk-SK" sz="2400" dirty="0"/>
              <a:t> fa</a:t>
            </a:r>
            <a:r>
              <a:rPr lang="en-US" altLang="sk-SK" sz="2400" dirty="0"/>
              <a:t>c</a:t>
            </a:r>
            <a:r>
              <a:rPr lang="cs-CZ" altLang="sk-SK" sz="2400" dirty="0"/>
              <a:t>tor, TBX5</a:t>
            </a:r>
          </a:p>
          <a:p>
            <a:pPr marL="0" indent="0" eaLnBrk="1" hangingPunct="1">
              <a:buNone/>
              <a:defRPr/>
            </a:pPr>
            <a:r>
              <a:rPr lang="cs-CZ" altLang="sk-SK" sz="2800" dirty="0" err="1"/>
              <a:t>Mut</a:t>
            </a:r>
            <a:r>
              <a:rPr lang="en-US" altLang="sk-SK" sz="2800" dirty="0" err="1"/>
              <a:t>ation</a:t>
            </a:r>
            <a:r>
              <a:rPr lang="en-US" altLang="sk-SK" sz="2800" dirty="0"/>
              <a:t> of another</a:t>
            </a:r>
            <a:r>
              <a:rPr lang="cs-CZ" altLang="sk-SK" sz="2800" dirty="0"/>
              <a:t> trans</a:t>
            </a:r>
            <a:r>
              <a:rPr lang="en-US" altLang="sk-SK" sz="2800" dirty="0"/>
              <a:t>c</a:t>
            </a:r>
            <a:r>
              <a:rPr lang="cs-CZ" altLang="sk-SK" sz="2800" dirty="0" err="1"/>
              <a:t>rip</a:t>
            </a:r>
            <a:r>
              <a:rPr lang="en-US" altLang="sk-SK" sz="2800" dirty="0" err="1"/>
              <a:t>ti</a:t>
            </a:r>
            <a:r>
              <a:rPr lang="cs-CZ" altLang="sk-SK" sz="2800" dirty="0"/>
              <a:t>o</a:t>
            </a:r>
            <a:r>
              <a:rPr lang="en-US" altLang="sk-SK" sz="2800" dirty="0"/>
              <a:t>n</a:t>
            </a:r>
            <a:r>
              <a:rPr lang="cs-CZ" altLang="sk-SK" sz="2800" dirty="0"/>
              <a:t> fa</a:t>
            </a:r>
            <a:r>
              <a:rPr lang="en-US" altLang="sk-SK" sz="2800" dirty="0"/>
              <a:t>c</a:t>
            </a:r>
            <a:r>
              <a:rPr lang="cs-CZ" altLang="sk-SK" sz="2800" dirty="0"/>
              <a:t>tor</a:t>
            </a:r>
            <a:r>
              <a:rPr lang="en-US" altLang="sk-SK" sz="2800" dirty="0"/>
              <a:t> </a:t>
            </a:r>
            <a:r>
              <a:rPr lang="cs-CZ" altLang="sk-SK" sz="2800" dirty="0"/>
              <a:t>NKX2-5</a:t>
            </a:r>
          </a:p>
          <a:p>
            <a:pPr marL="324000" lvl="1" indent="0" eaLnBrk="1" hangingPunct="1">
              <a:buNone/>
              <a:defRPr/>
            </a:pPr>
            <a:r>
              <a:rPr lang="cs-CZ" altLang="sk-SK" sz="2400" dirty="0"/>
              <a:t>Heterozygot</a:t>
            </a:r>
            <a:r>
              <a:rPr lang="en-US" altLang="sk-SK" sz="2400" dirty="0" err="1"/>
              <a:t>es</a:t>
            </a:r>
            <a:r>
              <a:rPr lang="cs-CZ" altLang="sk-SK" sz="2400" dirty="0"/>
              <a:t>: ASD, </a:t>
            </a:r>
            <a:r>
              <a:rPr lang="cs-CZ" altLang="sk-SK" sz="2400" dirty="0" err="1"/>
              <a:t>ri</a:t>
            </a:r>
            <a:r>
              <a:rPr lang="en-US" altLang="sk-SK" sz="2400" dirty="0" err="1"/>
              <a:t>sk</a:t>
            </a:r>
            <a:r>
              <a:rPr lang="cs-CZ" altLang="sk-SK" sz="2400" dirty="0"/>
              <a:t> </a:t>
            </a:r>
            <a:r>
              <a:rPr lang="en-US" altLang="sk-SK" sz="2400" dirty="0"/>
              <a:t>of sudden death</a:t>
            </a:r>
            <a:endParaRPr lang="cs-CZ" altLang="sk-SK" sz="2400" dirty="0"/>
          </a:p>
          <a:p>
            <a:pPr marL="324000" lvl="1" indent="0" eaLnBrk="1" hangingPunct="1">
              <a:buNone/>
              <a:defRPr/>
            </a:pPr>
            <a:r>
              <a:rPr lang="cs-CZ" altLang="sk-SK" sz="2400" dirty="0"/>
              <a:t>Homozygot</a:t>
            </a:r>
            <a:r>
              <a:rPr lang="en-US" altLang="sk-SK" sz="2400" dirty="0"/>
              <a:t>e</a:t>
            </a:r>
            <a:r>
              <a:rPr lang="cs-CZ" altLang="sk-SK" sz="2400" dirty="0"/>
              <a:t> </a:t>
            </a:r>
            <a:r>
              <a:rPr lang="cs-CZ" altLang="sk-SK" sz="2400" dirty="0" err="1"/>
              <a:t>dro</a:t>
            </a:r>
            <a:r>
              <a:rPr lang="en-US" altLang="sk-SK" sz="2400" dirty="0"/>
              <a:t>s</a:t>
            </a:r>
            <a:r>
              <a:rPr lang="cs-CZ" altLang="sk-SK" sz="2400" dirty="0"/>
              <a:t>o</a:t>
            </a:r>
            <a:r>
              <a:rPr lang="en-US" altLang="sk-SK" sz="2400" dirty="0" err="1"/>
              <a:t>phila</a:t>
            </a:r>
            <a:r>
              <a:rPr lang="cs-CZ" altLang="sk-SK" sz="2400" dirty="0"/>
              <a:t> = </a:t>
            </a:r>
            <a:r>
              <a:rPr lang="en-US" altLang="sk-SK" sz="2400" dirty="0"/>
              <a:t>“</a:t>
            </a:r>
            <a:r>
              <a:rPr lang="cs-CZ" altLang="sk-SK" sz="2400" dirty="0"/>
              <a:t>tinman</a:t>
            </a:r>
            <a:r>
              <a:rPr lang="en-US" altLang="sk-SK" sz="2400" dirty="0"/>
              <a:t>”</a:t>
            </a:r>
            <a:r>
              <a:rPr lang="cs-CZ" altLang="sk-SK" sz="2400" dirty="0"/>
              <a:t>, </a:t>
            </a:r>
            <a:r>
              <a:rPr lang="en-US" altLang="sk-SK" sz="2400" dirty="0"/>
              <a:t>no heart.</a:t>
            </a:r>
            <a:endParaRPr lang="sk-SK" altLang="sk-SK" sz="2400" dirty="0"/>
          </a:p>
          <a:p>
            <a:pPr marL="0" indent="0" eaLnBrk="1" hangingPunct="1">
              <a:buNone/>
              <a:defRPr/>
            </a:pPr>
            <a:r>
              <a:rPr lang="sk-SK" altLang="sk-SK" sz="2400" dirty="0" err="1"/>
              <a:t>Similar</a:t>
            </a:r>
            <a:r>
              <a:rPr lang="sk-SK" altLang="sk-SK" sz="2400" dirty="0"/>
              <a:t> </a:t>
            </a:r>
            <a:r>
              <a:rPr lang="sk-SK" altLang="sk-SK" sz="2400" dirty="0" err="1"/>
              <a:t>effects</a:t>
            </a:r>
            <a:r>
              <a:rPr lang="sk-SK" altLang="sk-SK" sz="2400" dirty="0"/>
              <a:t> as </a:t>
            </a:r>
            <a:r>
              <a:rPr lang="sk-SK" altLang="sk-SK" sz="2400" dirty="0" err="1"/>
              <a:t>the</a:t>
            </a:r>
            <a:r>
              <a:rPr lang="sk-SK" altLang="sk-SK" sz="2400" dirty="0"/>
              <a:t> t</a:t>
            </a:r>
            <a:r>
              <a:rPr lang="en-US" altLang="sk-SK" sz="2400" dirty="0"/>
              <a:t>h</a:t>
            </a:r>
            <a:r>
              <a:rPr lang="sk-SK" altLang="sk-SK" sz="2400" dirty="0" err="1"/>
              <a:t>alidomid</a:t>
            </a:r>
            <a:r>
              <a:rPr lang="en-US" altLang="sk-SK" sz="2400" dirty="0"/>
              <a:t>!!!</a:t>
            </a:r>
            <a:endParaRPr lang="cs-CZ" altLang="sk-SK" sz="2400" dirty="0"/>
          </a:p>
          <a:p>
            <a:pPr marL="0" indent="0" eaLnBrk="1" hangingPunct="1">
              <a:buNone/>
              <a:defRPr/>
            </a:pPr>
            <a:endParaRPr lang="cs-CZ" altLang="sk-SK" sz="24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FA1C25FA-00A7-4FD2-BDE3-1C3F4F984F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BB0014-E0DD-4F1C-8786-3B2F683DDEAE}" type="slidenum">
              <a:rPr lang="en-US" altLang="sk-SK"/>
              <a:pPr/>
              <a:t>62</a:t>
            </a:fld>
            <a:endParaRPr lang="en-US" altLang="sk-SK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084E3484-BC73-4FCC-BF9A-05BDB7D51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3975" y="573930"/>
            <a:ext cx="8338226" cy="87224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sk-SK" sz="3600" dirty="0"/>
              <a:t>Atrial septum defect</a:t>
            </a:r>
            <a:endParaRPr lang="cs-CZ" altLang="sk-SK" sz="3600" dirty="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FA3215CB-52AB-43EE-9393-892ADEF4DA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582367"/>
            <a:ext cx="9144000" cy="47244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  <a:defRPr/>
            </a:pPr>
            <a:r>
              <a:rPr lang="sk-SK" altLang="sk-SK" sz="2800" dirty="0"/>
              <a:t>Not </a:t>
            </a:r>
            <a:r>
              <a:rPr lang="en-US" altLang="sk-SK" sz="2800" dirty="0"/>
              <a:t>t</a:t>
            </a:r>
            <a:r>
              <a:rPr lang="sk-SK" altLang="sk-SK" sz="2800" dirty="0"/>
              <a:t>he m</a:t>
            </a:r>
            <a:r>
              <a:rPr lang="en-US" altLang="sk-SK" sz="2800" dirty="0" err="1"/>
              <a:t>ost</a:t>
            </a:r>
            <a:r>
              <a:rPr lang="en-US" altLang="sk-SK" sz="2800" dirty="0"/>
              <a:t> common, women</a:t>
            </a:r>
            <a:r>
              <a:rPr lang="sk-SK" altLang="sk-SK" sz="2800" dirty="0"/>
              <a:t> </a:t>
            </a:r>
            <a:r>
              <a:rPr lang="en-US" altLang="sk-SK" sz="2800" dirty="0"/>
              <a:t>&gt; men</a:t>
            </a:r>
          </a:p>
          <a:p>
            <a:pPr marL="0" indent="0" eaLnBrk="1" hangingPunct="1">
              <a:buNone/>
              <a:defRPr/>
            </a:pPr>
            <a:r>
              <a:rPr lang="sk-SK" altLang="sk-SK" sz="2800" dirty="0"/>
              <a:t>2 </a:t>
            </a:r>
            <a:r>
              <a:rPr lang="en-US" altLang="sk-SK" sz="2800" dirty="0"/>
              <a:t>basic</a:t>
            </a:r>
            <a:r>
              <a:rPr lang="sk-SK" altLang="sk-SK" sz="2800" dirty="0"/>
              <a:t> typ</a:t>
            </a:r>
            <a:r>
              <a:rPr lang="en-US" altLang="sk-SK" sz="2800" dirty="0" err="1"/>
              <a:t>es</a:t>
            </a:r>
            <a:r>
              <a:rPr lang="sk-SK" altLang="sk-SK" sz="2800" dirty="0"/>
              <a:t> </a:t>
            </a:r>
            <a:r>
              <a:rPr lang="en-US" altLang="sk-SK" sz="2800" dirty="0"/>
              <a:t>with left to right shunt.</a:t>
            </a:r>
            <a:endParaRPr lang="sk-SK" altLang="sk-SK" sz="2800" dirty="0"/>
          </a:p>
          <a:p>
            <a:pPr marL="324000" lvl="1" indent="0" eaLnBrk="1" hangingPunct="1">
              <a:buNone/>
              <a:defRPr/>
            </a:pPr>
            <a:r>
              <a:rPr lang="sk-SK" altLang="sk-SK" sz="2400" dirty="0" err="1"/>
              <a:t>ostium</a:t>
            </a:r>
            <a:r>
              <a:rPr lang="sk-SK" altLang="sk-SK" sz="2400" dirty="0"/>
              <a:t> </a:t>
            </a:r>
            <a:r>
              <a:rPr lang="sk-SK" altLang="sk-SK" sz="2400" dirty="0" err="1"/>
              <a:t>secundum</a:t>
            </a:r>
            <a:endParaRPr lang="sk-SK" altLang="sk-SK" sz="2400" dirty="0"/>
          </a:p>
          <a:p>
            <a:pPr marL="324000" lvl="1" indent="0" eaLnBrk="1" hangingPunct="1">
              <a:buNone/>
              <a:defRPr/>
            </a:pPr>
            <a:r>
              <a:rPr lang="sk-SK" altLang="sk-SK" sz="2400" dirty="0" err="1"/>
              <a:t>ostium</a:t>
            </a:r>
            <a:r>
              <a:rPr lang="sk-SK" altLang="sk-SK" sz="2400" dirty="0"/>
              <a:t> </a:t>
            </a:r>
            <a:r>
              <a:rPr lang="sk-SK" altLang="sk-SK" sz="2400" dirty="0" err="1"/>
              <a:t>primum</a:t>
            </a:r>
            <a:r>
              <a:rPr lang="sk-SK" altLang="sk-SK" sz="2400" dirty="0"/>
              <a:t> </a:t>
            </a:r>
            <a:r>
              <a:rPr lang="en-US" altLang="sk-SK" sz="2400" dirty="0"/>
              <a:t>(+ abnormalities of AV valves</a:t>
            </a:r>
            <a:r>
              <a:rPr lang="sk-SK" altLang="sk-SK" sz="2400" dirty="0"/>
              <a:t>) </a:t>
            </a:r>
          </a:p>
          <a:p>
            <a:pPr marL="324000" lvl="1" indent="0" eaLnBrk="1" hangingPunct="1">
              <a:buNone/>
              <a:defRPr/>
            </a:pPr>
            <a:r>
              <a:rPr lang="en-US" altLang="sk-SK" sz="2400" i="1" dirty="0"/>
              <a:t>and </a:t>
            </a:r>
            <a:r>
              <a:rPr lang="sk-SK" altLang="sk-SK" sz="2400" i="1" dirty="0" err="1"/>
              <a:t>abnorm</a:t>
            </a:r>
            <a:r>
              <a:rPr lang="en-US" altLang="sk-SK" sz="2400" i="1" dirty="0"/>
              <a:t>a</a:t>
            </a:r>
            <a:r>
              <a:rPr lang="sk-SK" altLang="sk-SK" sz="2400" i="1" dirty="0"/>
              <a:t>l </a:t>
            </a:r>
            <a:r>
              <a:rPr lang="en-US" altLang="sk-SK" sz="2400" i="1" dirty="0"/>
              <a:t>position of</a:t>
            </a:r>
            <a:r>
              <a:rPr lang="sk-SK" altLang="sk-SK" sz="2400" i="1" dirty="0"/>
              <a:t> p</a:t>
            </a:r>
            <a:r>
              <a:rPr lang="en-US" altLang="sk-SK" sz="2400" i="1" dirty="0" err="1"/>
              <a:t>ulmonary</a:t>
            </a:r>
            <a:r>
              <a:rPr lang="en-US" altLang="sk-SK" sz="2400" i="1" dirty="0"/>
              <a:t> </a:t>
            </a:r>
            <a:r>
              <a:rPr lang="en-US" altLang="sk-SK" sz="2400" i="1" dirty="0" err="1"/>
              <a:t>venes</a:t>
            </a:r>
            <a:endParaRPr lang="sk-SK" altLang="sk-SK" sz="2400" i="1" dirty="0"/>
          </a:p>
          <a:p>
            <a:pPr marL="0" indent="0" eaLnBrk="1" hangingPunct="1">
              <a:buNone/>
              <a:defRPr/>
            </a:pPr>
            <a:r>
              <a:rPr lang="en-US" altLang="sk-SK" sz="2800" u="sng" dirty="0"/>
              <a:t>Increased blood flow through pulmonary circulation, later </a:t>
            </a:r>
            <a:r>
              <a:rPr lang="sk-SK" altLang="sk-SK" sz="2800" u="sng" dirty="0"/>
              <a:t>p</a:t>
            </a:r>
            <a:r>
              <a:rPr lang="en-US" altLang="sk-SK" sz="2800" u="sng" dirty="0" err="1"/>
              <a:t>ulmo</a:t>
            </a:r>
            <a:r>
              <a:rPr lang="sk-SK" altLang="sk-SK" sz="2800" u="sng" dirty="0"/>
              <a:t>na</a:t>
            </a:r>
            <a:r>
              <a:rPr lang="en-US" altLang="sk-SK" sz="2800" u="sng" dirty="0" err="1"/>
              <a:t>ry</a:t>
            </a:r>
            <a:r>
              <a:rPr lang="sk-SK" altLang="sk-SK" sz="2800" u="sng" dirty="0"/>
              <a:t> hyperten</a:t>
            </a:r>
            <a:r>
              <a:rPr lang="en-US" altLang="sk-SK" sz="2800" u="sng" dirty="0" err="1"/>
              <a:t>sion</a:t>
            </a:r>
            <a:r>
              <a:rPr lang="en-US" altLang="sk-SK" sz="2800" u="sng" dirty="0"/>
              <a:t>.</a:t>
            </a:r>
            <a:endParaRPr lang="sk-SK" altLang="sk-SK" sz="2800" u="sng" dirty="0"/>
          </a:p>
          <a:p>
            <a:pPr marL="0" indent="0" eaLnBrk="1" hangingPunct="1">
              <a:buNone/>
              <a:defRPr/>
            </a:pPr>
            <a:r>
              <a:rPr lang="en-US" altLang="sk-SK" sz="2800" dirty="0"/>
              <a:t>Dg. sometimes in adult life </a:t>
            </a:r>
            <a:r>
              <a:rPr lang="sk-SK" altLang="sk-SK" sz="2800" dirty="0"/>
              <a:t>– </a:t>
            </a:r>
            <a:r>
              <a:rPr lang="sk-SK" altLang="sk-SK" sz="2800" dirty="0" err="1"/>
              <a:t>dyspnoe</a:t>
            </a:r>
            <a:r>
              <a:rPr lang="sk-SK" altLang="sk-SK" sz="2800" dirty="0"/>
              <a:t>, </a:t>
            </a:r>
            <a:r>
              <a:rPr lang="en-US" altLang="sk-SK" sz="2800" dirty="0"/>
              <a:t>fatigue</a:t>
            </a:r>
            <a:r>
              <a:rPr lang="sk-SK" altLang="sk-SK" sz="2800" dirty="0"/>
              <a:t>, </a:t>
            </a:r>
            <a:r>
              <a:rPr lang="sk-SK" altLang="sk-SK" sz="2800" dirty="0" err="1"/>
              <a:t>supraventri</a:t>
            </a:r>
            <a:r>
              <a:rPr lang="en-US" altLang="sk-SK" sz="2800" dirty="0"/>
              <a:t>c</a:t>
            </a:r>
            <a:r>
              <a:rPr lang="sk-SK" altLang="sk-SK" sz="2800" dirty="0" err="1"/>
              <a:t>ul</a:t>
            </a:r>
            <a:r>
              <a:rPr lang="en-US" altLang="sk-SK" sz="2800" dirty="0"/>
              <a:t>a</a:t>
            </a:r>
            <a:r>
              <a:rPr lang="sk-SK" altLang="sk-SK" sz="2800" dirty="0"/>
              <a:t>r </a:t>
            </a:r>
            <a:r>
              <a:rPr lang="sk-SK" altLang="sk-SK" sz="2800" dirty="0" err="1"/>
              <a:t>tachyar</a:t>
            </a:r>
            <a:r>
              <a:rPr lang="en-US" altLang="sk-SK" sz="2800" dirty="0" err="1"/>
              <a:t>rh</a:t>
            </a:r>
            <a:r>
              <a:rPr lang="sk-SK" altLang="sk-SK" sz="2800" dirty="0"/>
              <a:t>ytmi</a:t>
            </a:r>
            <a:r>
              <a:rPr lang="en-US" altLang="sk-SK" sz="2800" dirty="0"/>
              <a:t>as.</a:t>
            </a:r>
            <a:endParaRPr lang="cs-CZ" altLang="sk-SK" sz="28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8C4FFE-9087-410E-96C2-F6D81F3043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8" b="15755"/>
          <a:stretch/>
        </p:blipFill>
        <p:spPr>
          <a:xfrm>
            <a:off x="4353874" y="0"/>
            <a:ext cx="6539941" cy="6912000"/>
          </a:xfrm>
          <a:prstGeom prst="rect">
            <a:avLst/>
          </a:prstGeom>
          <a:effectLst>
            <a:glow rad="127000">
              <a:schemeClr val="accent4"/>
            </a:glow>
          </a:effectLst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9B0C7491-0E74-43D7-B03A-A02EC2E54111}"/>
              </a:ext>
            </a:extLst>
          </p:cNvPr>
          <p:cNvSpPr/>
          <p:nvPr/>
        </p:nvSpPr>
        <p:spPr>
          <a:xfrm>
            <a:off x="7165816" y="2485688"/>
            <a:ext cx="978408" cy="484632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effectLst/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5" name="Arrow: Curved Right 4">
            <a:extLst>
              <a:ext uri="{FF2B5EF4-FFF2-40B4-BE49-F238E27FC236}">
                <a16:creationId xmlns:a16="http://schemas.microsoft.com/office/drawing/2014/main" id="{0FFEAEFD-E2BA-47EC-9E4A-A241B5D104E5}"/>
              </a:ext>
            </a:extLst>
          </p:cNvPr>
          <p:cNvSpPr/>
          <p:nvPr/>
        </p:nvSpPr>
        <p:spPr>
          <a:xfrm rot="3081521" flipV="1">
            <a:off x="7013468" y="-814698"/>
            <a:ext cx="1606506" cy="3462351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92D050"/>
          </a:solidFill>
          <a:effectLst/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246D0E-8B49-4194-A8A0-9072F806563B}"/>
              </a:ext>
            </a:extLst>
          </p:cNvPr>
          <p:cNvSpPr txBox="1"/>
          <p:nvPr/>
        </p:nvSpPr>
        <p:spPr>
          <a:xfrm>
            <a:off x="426027" y="2098964"/>
            <a:ext cx="33632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r>
              <a:rPr lang="sk-SK" sz="2800" dirty="0"/>
              <a:t>TRIAL </a:t>
            </a:r>
            <a:r>
              <a:rPr lang="en-US" sz="2800" dirty="0"/>
              <a:t>S</a:t>
            </a:r>
            <a:r>
              <a:rPr lang="sk-SK" sz="2800" dirty="0"/>
              <a:t>EPTUM </a:t>
            </a:r>
            <a:r>
              <a:rPr lang="en-US" sz="2800" dirty="0"/>
              <a:t>D</a:t>
            </a:r>
            <a:r>
              <a:rPr lang="sk-SK" sz="2800" dirty="0"/>
              <a:t>EFECT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CO </a:t>
            </a:r>
            <a:r>
              <a:rPr lang="sk-SK" sz="2800" dirty="0"/>
              <a:t>RIGHT</a:t>
            </a:r>
            <a:r>
              <a:rPr lang="en-US" sz="2800" dirty="0"/>
              <a:t> &gt; CO </a:t>
            </a:r>
            <a:r>
              <a:rPr lang="sk-SK" sz="2800" dirty="0"/>
              <a:t>LEFT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49636B0-B2AC-FD08-E655-CA19A99ED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4292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E1FB5C52-11C6-4D49-9BC1-2F277FC553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B3D982-81FD-44DB-A8B2-A818B4BF1F35}" type="slidenum">
              <a:rPr lang="en-US" altLang="sk-SK"/>
              <a:pPr/>
              <a:t>64</a:t>
            </a:fld>
            <a:endParaRPr lang="en-US" altLang="sk-SK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F4F8ECAC-6E82-4009-B3E5-267036DEF7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sk-SK" sz="3600" dirty="0"/>
              <a:t>DIFFERENT ANATOMICAL SITUATIONS</a:t>
            </a:r>
          </a:p>
        </p:txBody>
      </p:sp>
      <p:pic>
        <p:nvPicPr>
          <p:cNvPr id="24582" name="Picture 4">
            <a:extLst>
              <a:ext uri="{FF2B5EF4-FFF2-40B4-BE49-F238E27FC236}">
                <a16:creationId xmlns:a16="http://schemas.microsoft.com/office/drawing/2014/main" id="{58365BBC-67B2-4B64-9A39-DDEA7422B6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7439" y="2222771"/>
            <a:ext cx="7475537" cy="4533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4">
            <a:extLst>
              <a:ext uri="{FF2B5EF4-FFF2-40B4-BE49-F238E27FC236}">
                <a16:creationId xmlns:a16="http://schemas.microsoft.com/office/drawing/2014/main" id="{B645369A-2B4E-444E-9357-8B07DB6396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37AFDC-9EAF-47AC-A93C-99557A0DD4E1}" type="slidenum">
              <a:rPr lang="en-US" altLang="sk-SK"/>
              <a:pPr/>
              <a:t>65</a:t>
            </a:fld>
            <a:endParaRPr lang="en-US" altLang="sk-SK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DF94FBAC-D044-4A1F-B7EE-8ED38AFD27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sk-SK" sz="3600" dirty="0"/>
              <a:t>Ventricular </a:t>
            </a:r>
            <a:r>
              <a:rPr lang="sk-SK" altLang="sk-SK" sz="3600" dirty="0"/>
              <a:t>sept</a:t>
            </a:r>
            <a:r>
              <a:rPr lang="en-US" altLang="sk-SK" sz="3600" dirty="0"/>
              <a:t>um defect</a:t>
            </a:r>
            <a:endParaRPr lang="cs-CZ" altLang="sk-SK" sz="3600" dirty="0"/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DA941F24-82E9-4C5B-9B8F-22A16B22677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30740" y="1600200"/>
            <a:ext cx="5684298" cy="45339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sk-SK" altLang="sk-SK" sz="3200" dirty="0"/>
              <a:t>80 % p. membranacea</a:t>
            </a:r>
          </a:p>
          <a:p>
            <a:pPr marL="0" indent="0" eaLnBrk="1" hangingPunct="1">
              <a:buNone/>
              <a:defRPr/>
            </a:pPr>
            <a:r>
              <a:rPr lang="sk-SK" altLang="sk-SK" sz="3200" dirty="0"/>
              <a:t>15 % p. muscularis (m. Roger – </a:t>
            </a:r>
            <a:r>
              <a:rPr lang="en-US" altLang="sk-SK" sz="3200" dirty="0"/>
              <a:t>small</a:t>
            </a:r>
            <a:r>
              <a:rPr lang="sk-SK" altLang="sk-SK" sz="3200" dirty="0"/>
              <a:t> </a:t>
            </a:r>
            <a:r>
              <a:rPr lang="en-US" altLang="sk-SK" sz="3200" dirty="0"/>
              <a:t>hole</a:t>
            </a:r>
            <a:r>
              <a:rPr lang="sk-SK" altLang="sk-SK" sz="3200" dirty="0"/>
              <a:t>, </a:t>
            </a:r>
            <a:r>
              <a:rPr lang="en-US" altLang="sk-SK" sz="3200" dirty="0"/>
              <a:t>strong</a:t>
            </a:r>
            <a:r>
              <a:rPr lang="sk-SK" altLang="sk-SK" sz="3200" dirty="0"/>
              <a:t> </a:t>
            </a:r>
            <a:r>
              <a:rPr lang="en-US" altLang="sk-SK" sz="3200" dirty="0"/>
              <a:t>murmur</a:t>
            </a:r>
            <a:r>
              <a:rPr lang="sk-SK" altLang="sk-SK" sz="3200" dirty="0"/>
              <a:t>)</a:t>
            </a:r>
          </a:p>
          <a:p>
            <a:pPr marL="0" indent="0" eaLnBrk="1" hangingPunct="1">
              <a:buNone/>
              <a:defRPr/>
            </a:pPr>
            <a:r>
              <a:rPr lang="en-US" altLang="sk-SK" sz="3200" dirty="0"/>
              <a:t>Pulmonary circulation overload, pulmonary hypertension</a:t>
            </a:r>
            <a:endParaRPr lang="cs-CZ" altLang="sk-SK" sz="3200" dirty="0"/>
          </a:p>
        </p:txBody>
      </p:sp>
      <p:pic>
        <p:nvPicPr>
          <p:cNvPr id="25607" name="Picture 5">
            <a:extLst>
              <a:ext uri="{FF2B5EF4-FFF2-40B4-BE49-F238E27FC236}">
                <a16:creationId xmlns:a16="http://schemas.microsoft.com/office/drawing/2014/main" id="{C128B5EB-AAB1-425D-BCC3-3B4A316B772B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6964" y="1803400"/>
            <a:ext cx="4033837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4">
            <a:extLst>
              <a:ext uri="{FF2B5EF4-FFF2-40B4-BE49-F238E27FC236}">
                <a16:creationId xmlns:a16="http://schemas.microsoft.com/office/drawing/2014/main" id="{5BED8983-DCBA-4667-802E-33A75BC8EB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9096D9-605E-4220-A7DB-45DC77A7B645}" type="slidenum">
              <a:rPr lang="en-US" altLang="sk-SK"/>
              <a:pPr/>
              <a:t>66</a:t>
            </a:fld>
            <a:endParaRPr lang="en-US" altLang="sk-SK"/>
          </a:p>
        </p:txBody>
      </p:sp>
      <p:sp>
        <p:nvSpPr>
          <p:cNvPr id="60424" name="Rectangle 8">
            <a:extLst>
              <a:ext uri="{FF2B5EF4-FFF2-40B4-BE49-F238E27FC236}">
                <a16:creationId xmlns:a16="http://schemas.microsoft.com/office/drawing/2014/main" id="{07356310-75B4-40F3-950F-FC4C2844F3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sk-SK" sz="3600" dirty="0"/>
              <a:t>Ventricular </a:t>
            </a:r>
            <a:r>
              <a:rPr lang="sk-SK" altLang="sk-SK" sz="3600" dirty="0"/>
              <a:t>sept</a:t>
            </a:r>
            <a:r>
              <a:rPr lang="en-US" altLang="sk-SK" sz="3600" dirty="0"/>
              <a:t>um defect</a:t>
            </a:r>
          </a:p>
        </p:txBody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F42D6E54-DC81-4410-947A-D9001CEF1B8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219200"/>
            <a:ext cx="8229600" cy="2190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k-SK" altLang="sk-SK" sz="2400" dirty="0"/>
              <a:t>25</a:t>
            </a:r>
            <a:r>
              <a:rPr lang="en-US" altLang="sk-SK" sz="2400" dirty="0"/>
              <a:t> – 40</a:t>
            </a:r>
            <a:r>
              <a:rPr lang="sk-SK" altLang="sk-SK" sz="2400" dirty="0"/>
              <a:t> </a:t>
            </a:r>
            <a:r>
              <a:rPr lang="en-US" altLang="sk-SK" sz="2400" dirty="0"/>
              <a:t>%</a:t>
            </a:r>
            <a:r>
              <a:rPr lang="sk-SK" altLang="sk-SK" sz="2400" dirty="0"/>
              <a:t> </a:t>
            </a:r>
            <a:r>
              <a:rPr lang="en-US" altLang="sk-SK" sz="2400" dirty="0"/>
              <a:t>of c</a:t>
            </a:r>
            <a:r>
              <a:rPr lang="sk-SK" altLang="sk-SK" sz="2400" dirty="0" err="1"/>
              <a:t>ongenit</a:t>
            </a:r>
            <a:r>
              <a:rPr lang="en-US" altLang="sk-SK" sz="2400" dirty="0"/>
              <a:t>a</a:t>
            </a:r>
            <a:r>
              <a:rPr lang="sk-SK" altLang="sk-SK" sz="2400" dirty="0"/>
              <a:t>l</a:t>
            </a:r>
            <a:r>
              <a:rPr lang="en-US" altLang="sk-SK" sz="2400" dirty="0"/>
              <a:t> heart</a:t>
            </a:r>
            <a:r>
              <a:rPr lang="sk-SK" altLang="sk-SK" sz="2400" dirty="0"/>
              <a:t> </a:t>
            </a:r>
            <a:r>
              <a:rPr lang="sk-SK" altLang="sk-SK" sz="2400" dirty="0" err="1"/>
              <a:t>malform</a:t>
            </a:r>
            <a:r>
              <a:rPr lang="en-US" altLang="sk-SK" sz="2400" dirty="0"/>
              <a:t>at</a:t>
            </a:r>
            <a:r>
              <a:rPr lang="sk-SK" altLang="sk-SK" sz="2400" dirty="0"/>
              <a:t>i</a:t>
            </a:r>
            <a:r>
              <a:rPr lang="en-US" altLang="sk-SK" sz="2400" dirty="0" err="1"/>
              <a:t>ons</a:t>
            </a:r>
            <a:endParaRPr lang="sk-SK" altLang="sk-SK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sk-SK" altLang="sk-SK" sz="2400" dirty="0"/>
              <a:t>25 </a:t>
            </a:r>
            <a:r>
              <a:rPr lang="en-US" altLang="sk-SK" sz="2400" dirty="0"/>
              <a:t>%</a:t>
            </a:r>
            <a:r>
              <a:rPr lang="sk-SK" altLang="sk-SK" sz="2400" dirty="0"/>
              <a:t> </a:t>
            </a:r>
            <a:r>
              <a:rPr lang="en-US" altLang="sk-SK" sz="2400" dirty="0"/>
              <a:t>died before age</a:t>
            </a:r>
            <a:r>
              <a:rPr lang="sk-SK" altLang="sk-SK" sz="2400" dirty="0"/>
              <a:t> 20 </a:t>
            </a:r>
            <a:r>
              <a:rPr lang="en-US" altLang="sk-SK" sz="2400" dirty="0"/>
              <a:t>yea</a:t>
            </a:r>
            <a:r>
              <a:rPr lang="sk-SK" altLang="sk-SK" sz="2400" dirty="0"/>
              <a:t>r</a:t>
            </a:r>
            <a:r>
              <a:rPr lang="en-US" altLang="sk-SK" sz="2400" dirty="0"/>
              <a:t>s but 66% live up to</a:t>
            </a:r>
            <a:r>
              <a:rPr lang="sk-SK" altLang="sk-SK" sz="2400" dirty="0"/>
              <a:t> 60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sk-SK" sz="2400" dirty="0"/>
              <a:t>Most small</a:t>
            </a:r>
            <a:r>
              <a:rPr lang="sk-SK" altLang="sk-SK" sz="2400" dirty="0"/>
              <a:t> </a:t>
            </a:r>
            <a:r>
              <a:rPr lang="sk-SK" altLang="sk-SK" sz="2400" dirty="0" err="1"/>
              <a:t>defe</a:t>
            </a:r>
            <a:r>
              <a:rPr lang="en-US" altLang="sk-SK" sz="2400" dirty="0" err="1"/>
              <a:t>cts</a:t>
            </a:r>
            <a:r>
              <a:rPr lang="en-US" altLang="sk-SK" sz="2400" dirty="0"/>
              <a:t> close spontaneously before age 10</a:t>
            </a:r>
          </a:p>
        </p:txBody>
      </p:sp>
      <p:pic>
        <p:nvPicPr>
          <p:cNvPr id="26631" name="Picture 7">
            <a:extLst>
              <a:ext uri="{FF2B5EF4-FFF2-40B4-BE49-F238E27FC236}">
                <a16:creationId xmlns:a16="http://schemas.microsoft.com/office/drawing/2014/main" id="{91411808-2640-4251-88D4-D0AAF0BA41C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3354388"/>
            <a:ext cx="5359400" cy="3122612"/>
          </a:xfr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8C4FFE-9087-410E-96C2-F6D81F3043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8" b="15755"/>
          <a:stretch/>
        </p:blipFill>
        <p:spPr>
          <a:xfrm>
            <a:off x="5652059" y="-89491"/>
            <a:ext cx="6539941" cy="6912000"/>
          </a:xfrm>
          <a:prstGeom prst="rect">
            <a:avLst/>
          </a:prstGeom>
          <a:effectLst>
            <a:glow rad="127000">
              <a:schemeClr val="accent4"/>
            </a:glow>
          </a:effectLst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9B0C7491-0E74-43D7-B03A-A02EC2E54111}"/>
              </a:ext>
            </a:extLst>
          </p:cNvPr>
          <p:cNvSpPr/>
          <p:nvPr/>
        </p:nvSpPr>
        <p:spPr>
          <a:xfrm>
            <a:off x="8653522" y="3548272"/>
            <a:ext cx="978408" cy="484632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effectLst/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4" name="Circle: Hollow 3">
            <a:extLst>
              <a:ext uri="{FF2B5EF4-FFF2-40B4-BE49-F238E27FC236}">
                <a16:creationId xmlns:a16="http://schemas.microsoft.com/office/drawing/2014/main" id="{509A44DB-5349-4111-819A-15592152E878}"/>
              </a:ext>
            </a:extLst>
          </p:cNvPr>
          <p:cNvSpPr/>
          <p:nvPr/>
        </p:nvSpPr>
        <p:spPr>
          <a:xfrm>
            <a:off x="7791690" y="3017134"/>
            <a:ext cx="677049" cy="410818"/>
          </a:xfrm>
          <a:prstGeom prst="donut">
            <a:avLst>
              <a:gd name="adj" fmla="val 50000"/>
            </a:avLst>
          </a:prstGeom>
          <a:effectLst/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DF8A5B69-D7F0-499D-BB73-A4317EB29CDD}"/>
              </a:ext>
            </a:extLst>
          </p:cNvPr>
          <p:cNvSpPr/>
          <p:nvPr/>
        </p:nvSpPr>
        <p:spPr>
          <a:xfrm>
            <a:off x="9477280" y="2955691"/>
            <a:ext cx="677049" cy="410818"/>
          </a:xfrm>
          <a:prstGeom prst="donut">
            <a:avLst>
              <a:gd name="adj" fmla="val 50000"/>
            </a:avLst>
          </a:prstGeom>
          <a:effectLst/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D120B943-D68C-4016-B131-B93CAF432D60}"/>
              </a:ext>
            </a:extLst>
          </p:cNvPr>
          <p:cNvSpPr/>
          <p:nvPr/>
        </p:nvSpPr>
        <p:spPr>
          <a:xfrm>
            <a:off x="7675453" y="4081679"/>
            <a:ext cx="677049" cy="485113"/>
          </a:xfrm>
          <a:prstGeom prst="donut">
            <a:avLst>
              <a:gd name="adj" fmla="val 15557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E46FC7E2-E097-4E12-9147-29F7B167D22C}"/>
              </a:ext>
            </a:extLst>
          </p:cNvPr>
          <p:cNvSpPr/>
          <p:nvPr/>
        </p:nvSpPr>
        <p:spPr>
          <a:xfrm>
            <a:off x="9711168" y="4003069"/>
            <a:ext cx="677049" cy="485113"/>
          </a:xfrm>
          <a:prstGeom prst="donut">
            <a:avLst>
              <a:gd name="adj" fmla="val 15557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8" name="Arrow: Curved Right 7">
            <a:extLst>
              <a:ext uri="{FF2B5EF4-FFF2-40B4-BE49-F238E27FC236}">
                <a16:creationId xmlns:a16="http://schemas.microsoft.com/office/drawing/2014/main" id="{FFB793F8-F5A8-47AA-AD8B-21CB26B4810C}"/>
              </a:ext>
            </a:extLst>
          </p:cNvPr>
          <p:cNvSpPr/>
          <p:nvPr/>
        </p:nvSpPr>
        <p:spPr>
          <a:xfrm rot="2069552" flipV="1">
            <a:off x="6849875" y="-248272"/>
            <a:ext cx="1638329" cy="4319505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92D050"/>
          </a:solidFill>
          <a:effectLst/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34655A-BC0A-49AD-BAA0-5F4C0198909C}"/>
              </a:ext>
            </a:extLst>
          </p:cNvPr>
          <p:cNvSpPr txBox="1"/>
          <p:nvPr/>
        </p:nvSpPr>
        <p:spPr>
          <a:xfrm>
            <a:off x="457197" y="2076248"/>
            <a:ext cx="496642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VENTRICULAR SEPTUM DEFECT</a:t>
            </a:r>
          </a:p>
          <a:p>
            <a:endParaRPr lang="en-US" sz="2800" dirty="0"/>
          </a:p>
          <a:p>
            <a:r>
              <a:rPr lang="en-US" sz="2800" dirty="0"/>
              <a:t>CO RIGHT  &gt; CO LEFT</a:t>
            </a:r>
          </a:p>
          <a:p>
            <a:endParaRPr lang="en-US" sz="2800" dirty="0"/>
          </a:p>
          <a:p>
            <a:r>
              <a:rPr lang="en-US" sz="2800" dirty="0"/>
              <a:t>BIG DIFFERENCE</a:t>
            </a:r>
          </a:p>
          <a:p>
            <a:r>
              <a:rPr lang="en-US" sz="2800" dirty="0"/>
              <a:t>BETWEEN SYSTOLIC </a:t>
            </a:r>
          </a:p>
          <a:p>
            <a:r>
              <a:rPr lang="en-US" sz="2800" dirty="0"/>
              <a:t>PRESSURE IN LEFT</a:t>
            </a:r>
          </a:p>
          <a:p>
            <a:r>
              <a:rPr lang="en-US" sz="2800" dirty="0"/>
              <a:t>AND RIGHT VENTRICLE</a:t>
            </a:r>
            <a:endParaRPr lang="sk-SK" sz="28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D1602AF-F5F3-2070-B371-D458A556E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0039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2">
            <a:extLst>
              <a:ext uri="{FF2B5EF4-FFF2-40B4-BE49-F238E27FC236}">
                <a16:creationId xmlns:a16="http://schemas.microsoft.com/office/drawing/2014/main" id="{490AF567-7E8C-4B4F-877A-0769BD1158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6B7428-5AB3-4098-93ED-6A4858912D5D}" type="slidenum">
              <a:rPr lang="en-US" altLang="sk-SK"/>
              <a:pPr/>
              <a:t>68</a:t>
            </a:fld>
            <a:endParaRPr lang="en-US" altLang="sk-SK"/>
          </a:p>
        </p:txBody>
      </p:sp>
      <p:pic>
        <p:nvPicPr>
          <p:cNvPr id="28677" name="Picture 4">
            <a:extLst>
              <a:ext uri="{FF2B5EF4-FFF2-40B4-BE49-F238E27FC236}">
                <a16:creationId xmlns:a16="http://schemas.microsoft.com/office/drawing/2014/main" id="{372EC4A1-85DB-480A-A793-D8EB6A9D4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1" r="4500" b="10297"/>
          <a:stretch>
            <a:fillRect/>
          </a:stretch>
        </p:blipFill>
        <p:spPr bwMode="auto">
          <a:xfrm>
            <a:off x="6483" y="749031"/>
            <a:ext cx="5456238" cy="318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6">
            <a:extLst>
              <a:ext uri="{FF2B5EF4-FFF2-40B4-BE49-F238E27FC236}">
                <a16:creationId xmlns:a16="http://schemas.microsoft.com/office/drawing/2014/main" id="{A3625382-8568-4D8F-9EAE-06CC9BF00C80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8505" y="3200401"/>
            <a:ext cx="6096000" cy="355282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F52B22-F218-4230-A16F-D8AA03CFED6F}"/>
              </a:ext>
            </a:extLst>
          </p:cNvPr>
          <p:cNvSpPr txBox="1"/>
          <p:nvPr/>
        </p:nvSpPr>
        <p:spPr>
          <a:xfrm>
            <a:off x="6096000" y="953311"/>
            <a:ext cx="4974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PAST: OPEN HEART SURGERY</a:t>
            </a:r>
          </a:p>
          <a:p>
            <a:r>
              <a:rPr lang="en-US" sz="2800" dirty="0"/>
              <a:t>NOW CATHETER INTERVENTION</a:t>
            </a:r>
            <a:endParaRPr lang="sk-SK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4">
            <a:extLst>
              <a:ext uri="{FF2B5EF4-FFF2-40B4-BE49-F238E27FC236}">
                <a16:creationId xmlns:a16="http://schemas.microsoft.com/office/drawing/2014/main" id="{FFC9F4F2-C3EA-4E34-BF21-01D6B7D15B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C463C-0EFD-4E45-AE30-9FDE5871DD26}" type="slidenum">
              <a:rPr lang="en-US" altLang="sk-SK"/>
              <a:pPr/>
              <a:t>69</a:t>
            </a:fld>
            <a:endParaRPr lang="en-US" altLang="sk-SK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FD303809-A444-4E88-B0D9-E4509D247F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sk-SK" altLang="sk-SK" sz="3600" dirty="0"/>
              <a:t>O</a:t>
            </a:r>
            <a:r>
              <a:rPr lang="en-US" altLang="sk-SK" sz="3600" dirty="0"/>
              <a:t>pen</a:t>
            </a:r>
            <a:r>
              <a:rPr lang="sk-SK" altLang="sk-SK" sz="3600" dirty="0"/>
              <a:t> ductus Botalli</a:t>
            </a:r>
            <a:endParaRPr lang="cs-CZ" altLang="sk-SK" sz="3600" dirty="0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EEDEEAB6-B19E-41AA-B68F-6B115065F18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4033838" cy="45339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sk-SK" sz="3200" dirty="0"/>
              <a:t>Closing in full-term newborns</a:t>
            </a:r>
            <a:r>
              <a:rPr lang="sk-SK" altLang="sk-SK" sz="3200" dirty="0"/>
              <a:t> </a:t>
            </a:r>
            <a:r>
              <a:rPr lang="en-US" altLang="sk-SK" sz="3200" dirty="0" err="1"/>
              <a:t>i</a:t>
            </a:r>
            <a:r>
              <a:rPr lang="sk-SK" altLang="sk-SK" sz="3200" dirty="0"/>
              <a:t>n 24</a:t>
            </a:r>
            <a:r>
              <a:rPr lang="en-US" altLang="sk-SK" sz="3200" dirty="0"/>
              <a:t> </a:t>
            </a:r>
            <a:r>
              <a:rPr lang="sk-SK" altLang="sk-SK" sz="3200" dirty="0"/>
              <a:t>h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sk-SK" sz="3200" dirty="0"/>
              <a:t>DBA often in premature newborns</a:t>
            </a:r>
            <a:endParaRPr lang="sk-SK" altLang="sk-SK" sz="32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sk-SK" altLang="sk-SK" sz="3200" dirty="0"/>
              <a:t>P</a:t>
            </a:r>
            <a:r>
              <a:rPr lang="en-US" altLang="sk-SK" sz="3200" dirty="0" err="1"/>
              <a:t>ulmonary</a:t>
            </a:r>
            <a:r>
              <a:rPr lang="en-US" altLang="sk-SK" sz="3200" dirty="0"/>
              <a:t> circulation overload</a:t>
            </a:r>
            <a:r>
              <a:rPr lang="sk-SK" altLang="sk-SK" sz="3200" dirty="0"/>
              <a:t>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sk-SK" sz="3200" dirty="0"/>
              <a:t>Big shunt can cause heart failure</a:t>
            </a:r>
            <a:endParaRPr lang="sk-SK" altLang="sk-SK" sz="32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sk-SK" altLang="sk-SK" sz="3200" dirty="0" err="1"/>
              <a:t>Ri</a:t>
            </a:r>
            <a:r>
              <a:rPr lang="en-US" altLang="sk-SK" sz="3200" dirty="0"/>
              <a:t>s</a:t>
            </a:r>
            <a:r>
              <a:rPr lang="sk-SK" altLang="sk-SK" sz="3200" dirty="0"/>
              <a:t>k</a:t>
            </a:r>
            <a:r>
              <a:rPr lang="en-US" altLang="sk-SK" sz="3200" dirty="0"/>
              <a:t> </a:t>
            </a:r>
            <a:r>
              <a:rPr lang="sk-SK" altLang="sk-SK" sz="3200" dirty="0"/>
              <a:t>o</a:t>
            </a:r>
            <a:r>
              <a:rPr lang="en-US" altLang="sk-SK" sz="3200" dirty="0"/>
              <a:t>f</a:t>
            </a:r>
            <a:r>
              <a:rPr lang="sk-SK" altLang="sk-SK" sz="3200" dirty="0"/>
              <a:t> </a:t>
            </a:r>
            <a:r>
              <a:rPr lang="en-US" altLang="sk-SK" sz="3200" dirty="0"/>
              <a:t>bacterial</a:t>
            </a:r>
            <a:r>
              <a:rPr lang="sk-SK" altLang="sk-SK" sz="3200" dirty="0"/>
              <a:t> </a:t>
            </a:r>
            <a:r>
              <a:rPr lang="sk-SK" altLang="sk-SK" sz="3200" dirty="0" err="1"/>
              <a:t>endo</a:t>
            </a:r>
            <a:r>
              <a:rPr lang="en-US" altLang="sk-SK" sz="3200" dirty="0"/>
              <a:t>c</a:t>
            </a:r>
            <a:r>
              <a:rPr lang="sk-SK" altLang="sk-SK" sz="3200" dirty="0" err="1"/>
              <a:t>ardit</a:t>
            </a:r>
            <a:r>
              <a:rPr lang="en-US" altLang="sk-SK" sz="3200" dirty="0"/>
              <a:t>is</a:t>
            </a:r>
            <a:endParaRPr lang="cs-CZ" altLang="sk-SK" sz="3200" dirty="0"/>
          </a:p>
        </p:txBody>
      </p:sp>
      <p:pic>
        <p:nvPicPr>
          <p:cNvPr id="29703" name="Picture 5">
            <a:extLst>
              <a:ext uri="{FF2B5EF4-FFF2-40B4-BE49-F238E27FC236}">
                <a16:creationId xmlns:a16="http://schemas.microsoft.com/office/drawing/2014/main" id="{C27E41CE-3599-4964-A74E-97FD81AEFD62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6964" y="1908175"/>
            <a:ext cx="4033837" cy="3917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34EFD6B7-D0F8-4812-B98A-EA97BD1FCD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4EC492-6C05-4A8A-B97D-2AF3D7EE0F35}" type="slidenum">
              <a:rPr lang="en-US" altLang="sk-SK"/>
              <a:pPr/>
              <a:t>7</a:t>
            </a:fld>
            <a:endParaRPr lang="en-US" altLang="sk-SK"/>
          </a:p>
        </p:txBody>
      </p:sp>
      <p:sp>
        <p:nvSpPr>
          <p:cNvPr id="36866" name="Rectangle 1026">
            <a:extLst>
              <a:ext uri="{FF2B5EF4-FFF2-40B4-BE49-F238E27FC236}">
                <a16:creationId xmlns:a16="http://schemas.microsoft.com/office/drawing/2014/main" id="{01C4557F-EA20-49E6-991F-2CF10F76BB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2" y="702156"/>
            <a:ext cx="11029616" cy="908930"/>
          </a:xfrm>
        </p:spPr>
        <p:txBody>
          <a:bodyPr anchor="t">
            <a:normAutofit/>
          </a:bodyPr>
          <a:lstStyle/>
          <a:p>
            <a:pPr algn="ctr" eaLnBrk="1" hangingPunct="1">
              <a:defRPr/>
            </a:pPr>
            <a:r>
              <a:rPr lang="en-US" altLang="sk-SK" sz="3600" dirty="0"/>
              <a:t>NYHA*, four stages</a:t>
            </a:r>
            <a:endParaRPr lang="cs-CZ" altLang="sk-SK" sz="3600" dirty="0"/>
          </a:p>
        </p:txBody>
      </p:sp>
      <p:sp>
        <p:nvSpPr>
          <p:cNvPr id="36867" name="Rectangle 1027">
            <a:extLst>
              <a:ext uri="{FF2B5EF4-FFF2-40B4-BE49-F238E27FC236}">
                <a16:creationId xmlns:a16="http://schemas.microsoft.com/office/drawing/2014/main" id="{2C1CD559-8DF3-43D1-B0AD-B1D3D32414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192" y="1393371"/>
            <a:ext cx="11338665" cy="5001584"/>
          </a:xfrm>
        </p:spPr>
        <p:txBody>
          <a:bodyPr anchor="t">
            <a:normAutofit fontScale="85000" lnSpcReduction="20000"/>
          </a:bodyPr>
          <a:lstStyle/>
          <a:p>
            <a:pPr marL="812800" indent="-812800">
              <a:buFont typeface="Wingdings" panose="05000000000000000000" pitchFamily="2" charset="2"/>
              <a:buAutoNum type="romanUcPeriod"/>
              <a:defRPr/>
            </a:pPr>
            <a:r>
              <a:rPr lang="en-US" altLang="sk-SK" sz="2800" dirty="0"/>
              <a:t>Patient with cardiac disease but without resulting limitation of physical activity. Ordinary physical activity does not cause fatigue, palpitations, dyspnea or anginal pain.</a:t>
            </a:r>
          </a:p>
          <a:p>
            <a:pPr marL="812800" indent="-812800">
              <a:buFont typeface="Wingdings" panose="05000000000000000000" pitchFamily="2" charset="2"/>
              <a:buAutoNum type="romanUcPeriod"/>
              <a:defRPr/>
            </a:pPr>
            <a:r>
              <a:rPr lang="en-US" altLang="sk-SK" sz="2800" dirty="0"/>
              <a:t>Patient with cardiac disease resulting in </a:t>
            </a:r>
            <a:r>
              <a:rPr lang="en-US" altLang="sk-SK" sz="2800" u="sng" dirty="0"/>
              <a:t>slight</a:t>
            </a:r>
            <a:r>
              <a:rPr lang="en-US" altLang="sk-SK" sz="2800" dirty="0"/>
              <a:t> limitation of physical activity. Comfortable at rest. Ordinary physical activity results in fatigue, palpitations, dyspnea or anginal pain. </a:t>
            </a:r>
          </a:p>
          <a:p>
            <a:pPr marL="812800" indent="-812800">
              <a:buFont typeface="Wingdings" panose="05000000000000000000" pitchFamily="2" charset="2"/>
              <a:buAutoNum type="romanUcPeriod"/>
              <a:defRPr/>
            </a:pPr>
            <a:r>
              <a:rPr lang="en-US" altLang="sk-SK" sz="2800" dirty="0"/>
              <a:t>Patient with cardiac disease resulting in </a:t>
            </a:r>
            <a:r>
              <a:rPr lang="en-US" altLang="sk-SK" sz="2800" u="sng" dirty="0"/>
              <a:t>marked</a:t>
            </a:r>
            <a:r>
              <a:rPr lang="en-US" altLang="sk-SK" sz="2800" dirty="0"/>
              <a:t> limitation of physical activity. Less than ordinary physical activity results in fatigue, palpitations, dyspnea or anginal pain</a:t>
            </a:r>
          </a:p>
          <a:p>
            <a:pPr marL="812800" indent="-812800">
              <a:buFont typeface="Wingdings" panose="05000000000000000000" pitchFamily="2" charset="2"/>
              <a:buAutoNum type="romanUcPeriod"/>
              <a:defRPr/>
            </a:pPr>
            <a:r>
              <a:rPr lang="en-US" altLang="sk-SK" sz="2800" dirty="0"/>
              <a:t>Patient with cardiac disease resulting in </a:t>
            </a:r>
            <a:r>
              <a:rPr lang="en-US" altLang="sk-SK" sz="2800" u="sng" dirty="0"/>
              <a:t>inability</a:t>
            </a:r>
            <a:r>
              <a:rPr lang="en-US" altLang="sk-SK" sz="2800" dirty="0"/>
              <a:t> to carry on any physical activity without discomfort. Symptoms of heart failure or anginal syndrome may be present even at rest. If any physical activity is undertaken, discomfort is increased.</a:t>
            </a:r>
            <a:endParaRPr lang="cs-CZ" altLang="sk-SK" sz="2800" dirty="0"/>
          </a:p>
          <a:p>
            <a:pPr marL="812800" indent="-812800">
              <a:buFont typeface="Wingdings" panose="05000000000000000000" pitchFamily="2" charset="2"/>
              <a:buAutoNum type="romanUcPeriod"/>
              <a:defRPr/>
            </a:pPr>
            <a:endParaRPr lang="en-US" altLang="sk-SK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3A3688-A19D-46EC-BBF2-DAD747BCBE0F}"/>
              </a:ext>
            </a:extLst>
          </p:cNvPr>
          <p:cNvSpPr txBox="1"/>
          <p:nvPr/>
        </p:nvSpPr>
        <p:spPr>
          <a:xfrm>
            <a:off x="6778637" y="6407331"/>
            <a:ext cx="2982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*New York Heart Association</a:t>
            </a:r>
            <a:endParaRPr lang="sk-SK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8C4FFE-9087-410E-96C2-F6D81F3043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8" b="15755"/>
          <a:stretch/>
        </p:blipFill>
        <p:spPr>
          <a:xfrm>
            <a:off x="5151637" y="-34447"/>
            <a:ext cx="6539941" cy="6912000"/>
          </a:xfrm>
          <a:prstGeom prst="rect">
            <a:avLst/>
          </a:prstGeom>
          <a:effectLst>
            <a:glow rad="127000">
              <a:schemeClr val="accent4"/>
            </a:glow>
          </a:effectLst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9B0C7491-0E74-43D7-B03A-A02EC2E54111}"/>
              </a:ext>
            </a:extLst>
          </p:cNvPr>
          <p:cNvSpPr/>
          <p:nvPr/>
        </p:nvSpPr>
        <p:spPr>
          <a:xfrm>
            <a:off x="6936155" y="5118653"/>
            <a:ext cx="2892287" cy="484632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effectLst/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8" name="Arrow: Curved Right 7">
            <a:extLst>
              <a:ext uri="{FF2B5EF4-FFF2-40B4-BE49-F238E27FC236}">
                <a16:creationId xmlns:a16="http://schemas.microsoft.com/office/drawing/2014/main" id="{AB3CD948-F0F6-4D2C-989E-0E7194098004}"/>
              </a:ext>
            </a:extLst>
          </p:cNvPr>
          <p:cNvSpPr/>
          <p:nvPr/>
        </p:nvSpPr>
        <p:spPr>
          <a:xfrm>
            <a:off x="8488017" y="3041374"/>
            <a:ext cx="45719" cy="45719"/>
          </a:xfrm>
          <a:prstGeom prst="curvedRightArrow">
            <a:avLst/>
          </a:prstGeom>
          <a:effectLst/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1" name="Arrow: Curved Right 10">
            <a:extLst>
              <a:ext uri="{FF2B5EF4-FFF2-40B4-BE49-F238E27FC236}">
                <a16:creationId xmlns:a16="http://schemas.microsoft.com/office/drawing/2014/main" id="{46E1530F-4AEE-4AE7-9FB4-D48F0398FCDD}"/>
              </a:ext>
            </a:extLst>
          </p:cNvPr>
          <p:cNvSpPr/>
          <p:nvPr/>
        </p:nvSpPr>
        <p:spPr>
          <a:xfrm rot="2069552" flipV="1">
            <a:off x="6745325" y="-90904"/>
            <a:ext cx="1606506" cy="5085162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92D050"/>
          </a:solidFill>
          <a:effectLst/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52AEA8-2C40-4AC6-98CB-E914793690A2}"/>
              </a:ext>
            </a:extLst>
          </p:cNvPr>
          <p:cNvSpPr txBox="1"/>
          <p:nvPr/>
        </p:nvSpPr>
        <p:spPr>
          <a:xfrm>
            <a:off x="426026" y="1275772"/>
            <a:ext cx="378021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DUCTUS BOTALI PERSISTENT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CO RIGHT  &gt; CO LEFT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ABNORMAL FLOW </a:t>
            </a:r>
          </a:p>
          <a:p>
            <a:r>
              <a:rPr lang="en-US" sz="2800" dirty="0"/>
              <a:t>BOTH IN SYSTOLE</a:t>
            </a:r>
          </a:p>
          <a:p>
            <a:r>
              <a:rPr lang="en-US" sz="2800" dirty="0"/>
              <a:t>AND DIASTOLE</a:t>
            </a:r>
          </a:p>
          <a:p>
            <a:endParaRPr lang="sk-SK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7E21C-5992-2D29-F9A2-939CFFF27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8957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9D5C7097-F24C-4018-B28E-764E035D48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8D441B-D12E-4069-9302-4F82AE51DF1D}" type="slidenum">
              <a:rPr lang="en-US" altLang="sk-SK"/>
              <a:pPr/>
              <a:t>71</a:t>
            </a:fld>
            <a:endParaRPr lang="en-US" altLang="sk-SK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9CF79803-AFFE-4013-B0CE-429BB42C40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sk-SK" altLang="sk-SK" sz="3600" dirty="0"/>
              <a:t>Eisenmenger syndr</a:t>
            </a:r>
            <a:r>
              <a:rPr lang="en-US" altLang="sk-SK" sz="3600" dirty="0"/>
              <a:t>o</a:t>
            </a:r>
            <a:r>
              <a:rPr lang="sk-SK" altLang="sk-SK" sz="3600" dirty="0"/>
              <a:t>m</a:t>
            </a:r>
            <a:r>
              <a:rPr lang="en-US" altLang="sk-SK" sz="3600" dirty="0"/>
              <a:t>e</a:t>
            </a:r>
            <a:endParaRPr lang="cs-CZ" altLang="sk-SK" sz="3600" dirty="0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9E864B25-A22A-4901-9017-A48906D14F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sk-SK" altLang="sk-SK" sz="2800" dirty="0"/>
              <a:t>ASD, VSD, DBA </a:t>
            </a:r>
            <a:r>
              <a:rPr lang="en-US" altLang="sk-SK" sz="2800" dirty="0"/>
              <a:t>with</a:t>
            </a:r>
            <a:r>
              <a:rPr lang="sk-SK" altLang="sk-SK" sz="2800" dirty="0"/>
              <a:t> p</a:t>
            </a:r>
            <a:r>
              <a:rPr lang="en-US" altLang="sk-SK" sz="2800" dirty="0" err="1"/>
              <a:t>ulmonary</a:t>
            </a:r>
            <a:r>
              <a:rPr lang="sk-SK" altLang="sk-SK" sz="2800" dirty="0"/>
              <a:t> </a:t>
            </a:r>
            <a:r>
              <a:rPr lang="sk-SK" altLang="sk-SK" sz="2800" dirty="0" err="1"/>
              <a:t>hyperten</a:t>
            </a:r>
            <a:r>
              <a:rPr lang="en-US" altLang="sk-SK" sz="2800" dirty="0" err="1"/>
              <a:t>sion</a:t>
            </a:r>
            <a:endParaRPr lang="en-US" altLang="sk-SK" sz="2800" dirty="0"/>
          </a:p>
          <a:p>
            <a:pPr eaLnBrk="1" hangingPunct="1">
              <a:defRPr/>
            </a:pPr>
            <a:r>
              <a:rPr lang="en-US" altLang="sk-SK" sz="2800" dirty="0"/>
              <a:t>IF NOT TREATED, </a:t>
            </a:r>
            <a:r>
              <a:rPr lang="en-US" altLang="sk-SK" sz="2800" i="1" dirty="0"/>
              <a:t>right to left shunt develops</a:t>
            </a:r>
          </a:p>
          <a:p>
            <a:pPr eaLnBrk="1" hangingPunct="1">
              <a:defRPr/>
            </a:pPr>
            <a:r>
              <a:rPr lang="sk-SK" altLang="sk-SK" sz="2800" dirty="0"/>
              <a:t>Cyan</a:t>
            </a:r>
            <a:r>
              <a:rPr lang="en-US" altLang="sk-SK" sz="2800" dirty="0" err="1"/>
              <a:t>osis</a:t>
            </a:r>
            <a:r>
              <a:rPr lang="en-US" altLang="sk-SK" sz="2800" dirty="0"/>
              <a:t>, </a:t>
            </a:r>
            <a:r>
              <a:rPr lang="en-US" altLang="sk-SK" sz="2800" dirty="0" err="1"/>
              <a:t>polyglobulia</a:t>
            </a:r>
            <a:endParaRPr lang="sk-SK" altLang="sk-SK" sz="2800" dirty="0"/>
          </a:p>
          <a:p>
            <a:pPr eaLnBrk="1" hangingPunct="1">
              <a:defRPr/>
            </a:pPr>
            <a:r>
              <a:rPr lang="sk-SK" altLang="sk-SK" sz="2800" dirty="0"/>
              <a:t>Dyspnoe, </a:t>
            </a:r>
            <a:r>
              <a:rPr lang="en-US" altLang="sk-SK" sz="2800" dirty="0"/>
              <a:t>fatigue</a:t>
            </a:r>
            <a:r>
              <a:rPr lang="sk-SK" altLang="sk-SK" sz="2800" dirty="0"/>
              <a:t>, syn</a:t>
            </a:r>
            <a:r>
              <a:rPr lang="en-US" altLang="sk-SK" sz="2800" dirty="0" err="1"/>
              <a:t>copa</a:t>
            </a:r>
            <a:r>
              <a:rPr lang="sk-SK" altLang="sk-SK" sz="2800" dirty="0"/>
              <a:t>, </a:t>
            </a:r>
            <a:r>
              <a:rPr lang="en-US" altLang="sk-SK" sz="2800" dirty="0"/>
              <a:t>o</a:t>
            </a:r>
            <a:r>
              <a:rPr lang="sk-SK" altLang="sk-SK" sz="2800" dirty="0"/>
              <a:t>ed</a:t>
            </a:r>
            <a:r>
              <a:rPr lang="en-US" altLang="sk-SK" sz="2800" dirty="0"/>
              <a:t>e</a:t>
            </a:r>
            <a:r>
              <a:rPr lang="sk-SK" altLang="sk-SK" sz="2800" dirty="0"/>
              <a:t>m</a:t>
            </a:r>
            <a:r>
              <a:rPr lang="en-US" altLang="sk-SK" sz="2800" dirty="0"/>
              <a:t>a</a:t>
            </a:r>
            <a:endParaRPr lang="sk-SK" altLang="sk-SK" sz="2800" dirty="0"/>
          </a:p>
          <a:p>
            <a:pPr eaLnBrk="1" hangingPunct="1">
              <a:defRPr/>
            </a:pPr>
            <a:r>
              <a:rPr lang="en-US" altLang="sk-SK" sz="2800" dirty="0"/>
              <a:t>Too late for surgery</a:t>
            </a:r>
            <a:endParaRPr lang="cs-CZ" altLang="sk-SK" sz="280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4">
            <a:extLst>
              <a:ext uri="{FF2B5EF4-FFF2-40B4-BE49-F238E27FC236}">
                <a16:creationId xmlns:a16="http://schemas.microsoft.com/office/drawing/2014/main" id="{1DBAF747-DE14-4450-807B-672E686830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A20C6F-34E5-4ABA-B458-358CCD18CECB}" type="slidenum">
              <a:rPr lang="en-US" altLang="sk-SK"/>
              <a:pPr/>
              <a:t>72</a:t>
            </a:fld>
            <a:endParaRPr lang="en-US" altLang="sk-SK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5D4C5760-63F8-4E7D-9F27-4C052B3205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sk-SK" altLang="sk-SK" sz="3600" dirty="0"/>
              <a:t>Fallot tetral</a:t>
            </a:r>
            <a:r>
              <a:rPr lang="en-US" altLang="sk-SK" sz="3600" dirty="0"/>
              <a:t>o</a:t>
            </a:r>
            <a:r>
              <a:rPr lang="sk-SK" altLang="sk-SK" sz="3600" dirty="0"/>
              <a:t>g</a:t>
            </a:r>
            <a:r>
              <a:rPr lang="en-US" altLang="sk-SK" sz="3600" dirty="0"/>
              <a:t>y</a:t>
            </a:r>
            <a:endParaRPr lang="cs-CZ" altLang="sk-SK" sz="3600" dirty="0"/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1CAB7FA8-54C7-4CE8-AA9D-628CA6C543A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26851" y="1600200"/>
            <a:ext cx="5192949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sk-SK" sz="2400" dirty="0"/>
              <a:t>1. </a:t>
            </a:r>
            <a:r>
              <a:rPr lang="sk-SK" altLang="sk-SK" sz="2400" dirty="0"/>
              <a:t>Pulmon</a:t>
            </a:r>
            <a:r>
              <a:rPr lang="en-US" altLang="sk-SK" sz="2400" dirty="0" err="1"/>
              <a:t>ary</a:t>
            </a:r>
            <a:r>
              <a:rPr lang="sk-SK" altLang="sk-SK" sz="2400" dirty="0"/>
              <a:t> sten</a:t>
            </a:r>
            <a:r>
              <a:rPr lang="en-US" altLang="sk-SK" sz="2400" dirty="0" err="1"/>
              <a:t>osis</a:t>
            </a:r>
            <a:endParaRPr lang="sk-SK" altLang="sk-SK" sz="24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sk-SK" sz="2400" dirty="0"/>
              <a:t>2. </a:t>
            </a:r>
            <a:r>
              <a:rPr lang="sk-SK" altLang="sk-SK" sz="2400" dirty="0"/>
              <a:t>subaort</a:t>
            </a:r>
            <a:r>
              <a:rPr lang="en-US" altLang="sk-SK" sz="2400" dirty="0"/>
              <a:t>a</a:t>
            </a:r>
            <a:r>
              <a:rPr lang="sk-SK" altLang="sk-SK" sz="2400" dirty="0"/>
              <a:t>l VSD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sk-SK" sz="2400" dirty="0"/>
              <a:t>3. riddling</a:t>
            </a:r>
            <a:r>
              <a:rPr lang="sk-SK" altLang="sk-SK" sz="2400" dirty="0"/>
              <a:t> aorta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sk-SK" sz="2400" dirty="0"/>
              <a:t>4. right ventricular </a:t>
            </a:r>
            <a:r>
              <a:rPr lang="sk-SK" altLang="sk-SK" sz="2400" dirty="0"/>
              <a:t>hypertro</a:t>
            </a:r>
            <a:r>
              <a:rPr lang="en-US" altLang="sk-SK" sz="2400" dirty="0" err="1"/>
              <a:t>phy</a:t>
            </a:r>
            <a:r>
              <a:rPr lang="en-US" altLang="sk-SK" sz="2400" dirty="0"/>
              <a:t>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sk-SK" sz="2400" dirty="0"/>
              <a:t>VERY SERIOUS CONDITION</a:t>
            </a:r>
            <a:endParaRPr lang="sk-SK" altLang="sk-SK" sz="24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sk-SK" sz="2400" dirty="0"/>
              <a:t>strong </a:t>
            </a:r>
            <a:r>
              <a:rPr lang="sk-SK" altLang="sk-SK" sz="2400" dirty="0"/>
              <a:t>cyan</a:t>
            </a:r>
            <a:r>
              <a:rPr lang="en-US" altLang="sk-SK" sz="2400" dirty="0" err="1"/>
              <a:t>osis</a:t>
            </a:r>
            <a:r>
              <a:rPr lang="en-US" altLang="sk-SK" sz="2400" dirty="0"/>
              <a:t>,</a:t>
            </a:r>
            <a:r>
              <a:rPr lang="sk-SK" altLang="sk-SK" sz="2400" dirty="0"/>
              <a:t> hypoxia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sk-SK" sz="2400" dirty="0"/>
              <a:t>growth retardation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sk-SK" altLang="sk-SK" sz="2400" dirty="0"/>
              <a:t>Ht, Hb, Er –</a:t>
            </a:r>
            <a:r>
              <a:rPr lang="en-US" altLang="sk-SK" sz="2400" dirty="0"/>
              <a:t> high blood viscosity.</a:t>
            </a:r>
            <a:endParaRPr lang="cs-CZ" altLang="sk-SK" sz="2400" dirty="0"/>
          </a:p>
        </p:txBody>
      </p:sp>
      <p:pic>
        <p:nvPicPr>
          <p:cNvPr id="32776" name="Picture 6" descr="FALOT">
            <a:extLst>
              <a:ext uri="{FF2B5EF4-FFF2-40B4-BE49-F238E27FC236}">
                <a16:creationId xmlns:a16="http://schemas.microsoft.com/office/drawing/2014/main" id="{D84A0326-79FD-4E33-BA0B-7A90D1D230F3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828801"/>
            <a:ext cx="3810000" cy="3351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4">
            <a:extLst>
              <a:ext uri="{FF2B5EF4-FFF2-40B4-BE49-F238E27FC236}">
                <a16:creationId xmlns:a16="http://schemas.microsoft.com/office/drawing/2014/main" id="{1DBAF747-DE14-4450-807B-672E686830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A20C6F-34E5-4ABA-B458-358CCD18CECB}" type="slidenum">
              <a:rPr lang="en-US" altLang="sk-SK"/>
              <a:pPr/>
              <a:t>73</a:t>
            </a:fld>
            <a:endParaRPr lang="en-US" altLang="sk-SK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5D4C5760-63F8-4E7D-9F27-4C052B3205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sk-SK" altLang="sk-SK" sz="3600" dirty="0"/>
              <a:t>Fallot </a:t>
            </a:r>
            <a:r>
              <a:rPr lang="en-US" altLang="sk-SK" sz="3600" dirty="0"/>
              <a:t>PENTA</a:t>
            </a:r>
            <a:r>
              <a:rPr lang="sk-SK" altLang="sk-SK" sz="3600" dirty="0"/>
              <a:t>l</a:t>
            </a:r>
            <a:r>
              <a:rPr lang="en-US" altLang="sk-SK" sz="3600" dirty="0"/>
              <a:t>o</a:t>
            </a:r>
            <a:r>
              <a:rPr lang="sk-SK" altLang="sk-SK" sz="3600" dirty="0"/>
              <a:t>g</a:t>
            </a:r>
            <a:r>
              <a:rPr lang="en-US" altLang="sk-SK" sz="3600" dirty="0"/>
              <a:t>y – WORSE?</a:t>
            </a:r>
            <a:endParaRPr lang="cs-CZ" altLang="sk-SK" sz="3600" dirty="0"/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1CAB7FA8-54C7-4CE8-AA9D-628CA6C543A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26851" y="1600200"/>
            <a:ext cx="5192949" cy="49530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sk-SK" sz="2400" dirty="0"/>
              <a:t>1. </a:t>
            </a:r>
            <a:r>
              <a:rPr lang="sk-SK" altLang="sk-SK" sz="2400" dirty="0"/>
              <a:t>Pulmon</a:t>
            </a:r>
            <a:r>
              <a:rPr lang="en-US" altLang="sk-SK" sz="2400" dirty="0" err="1"/>
              <a:t>ary</a:t>
            </a:r>
            <a:r>
              <a:rPr lang="sk-SK" altLang="sk-SK" sz="2400" dirty="0"/>
              <a:t> sten</a:t>
            </a:r>
            <a:r>
              <a:rPr lang="en-US" altLang="sk-SK" sz="2400" dirty="0" err="1"/>
              <a:t>osis</a:t>
            </a:r>
            <a:endParaRPr lang="sk-SK" altLang="sk-SK" sz="24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sk-SK" sz="2400" dirty="0"/>
              <a:t>2. </a:t>
            </a:r>
            <a:r>
              <a:rPr lang="sk-SK" altLang="sk-SK" sz="2400" dirty="0"/>
              <a:t>subaort</a:t>
            </a:r>
            <a:r>
              <a:rPr lang="en-US" altLang="sk-SK" sz="2400" dirty="0"/>
              <a:t>a</a:t>
            </a:r>
            <a:r>
              <a:rPr lang="sk-SK" altLang="sk-SK" sz="2400" dirty="0"/>
              <a:t>l VSD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sk-SK" sz="2400" dirty="0"/>
              <a:t>3. riddling</a:t>
            </a:r>
            <a:r>
              <a:rPr lang="sk-SK" altLang="sk-SK" sz="2400" dirty="0"/>
              <a:t> aorta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sk-SK" sz="2400" dirty="0"/>
              <a:t>4. right ventricular </a:t>
            </a:r>
            <a:r>
              <a:rPr lang="sk-SK" altLang="sk-SK" sz="2400" dirty="0"/>
              <a:t>hypertro</a:t>
            </a:r>
            <a:r>
              <a:rPr lang="en-US" altLang="sk-SK" sz="2400" dirty="0" err="1"/>
              <a:t>phy</a:t>
            </a:r>
            <a:endParaRPr lang="en-US" altLang="sk-SK" sz="24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sk-SK" sz="2400" b="1" u="sng" dirty="0"/>
              <a:t>5. DUCTUS BOTALLY OPEN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sk-SK" sz="2400" dirty="0"/>
              <a:t>LESS SEVERE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sk-SK" sz="2400" dirty="0"/>
              <a:t>WHY?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sk-SK" sz="2400" dirty="0"/>
              <a:t>The open DB improves pulmonary </a:t>
            </a:r>
            <a:r>
              <a:rPr lang="en-US" altLang="sk-SK" sz="2400" dirty="0" err="1"/>
              <a:t>circulaton</a:t>
            </a:r>
            <a:endParaRPr lang="en-US" altLang="sk-SK" sz="24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altLang="sk-SK" sz="24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sk-SK" sz="2400" dirty="0"/>
              <a:t>BLALOCK AND TAUSSIG (50’s)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sk-SK" sz="2400" dirty="0" err="1"/>
              <a:t>Arteficial</a:t>
            </a:r>
            <a:r>
              <a:rPr lang="en-US" altLang="sk-SK" sz="2400" dirty="0"/>
              <a:t> DB, improving pulmonary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sk-SK" sz="2400" dirty="0"/>
              <a:t>Circulation, </a:t>
            </a:r>
            <a:r>
              <a:rPr lang="en-US" altLang="sk-SK" sz="2400" dirty="0" err="1"/>
              <a:t>bettes</a:t>
            </a:r>
            <a:r>
              <a:rPr lang="en-US" altLang="sk-SK" sz="2400" dirty="0"/>
              <a:t> </a:t>
            </a:r>
            <a:r>
              <a:rPr lang="en-US" altLang="sk-SK" sz="2400" dirty="0" err="1"/>
              <a:t>prognosie</a:t>
            </a:r>
            <a:endParaRPr lang="sk-SK" altLang="sk-SK" sz="2400" dirty="0"/>
          </a:p>
        </p:txBody>
      </p:sp>
      <p:pic>
        <p:nvPicPr>
          <p:cNvPr id="32776" name="Picture 6" descr="FALOT">
            <a:extLst>
              <a:ext uri="{FF2B5EF4-FFF2-40B4-BE49-F238E27FC236}">
                <a16:creationId xmlns:a16="http://schemas.microsoft.com/office/drawing/2014/main" id="{D84A0326-79FD-4E33-BA0B-7A90D1D230F3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5603" y="1322073"/>
            <a:ext cx="5342697" cy="46993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8D18B839-2541-4A89-BAD5-BABD2E486B24}"/>
              </a:ext>
            </a:extLst>
          </p:cNvPr>
          <p:cNvSpPr/>
          <p:nvPr/>
        </p:nvSpPr>
        <p:spPr>
          <a:xfrm>
            <a:off x="6789909" y="2847343"/>
            <a:ext cx="593387" cy="370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675370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2">
            <a:extLst>
              <a:ext uri="{FF2B5EF4-FFF2-40B4-BE49-F238E27FC236}">
                <a16:creationId xmlns:a16="http://schemas.microsoft.com/office/drawing/2014/main" id="{F61FBF34-82FB-4948-B88A-FA2C5D4A0C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5D6DA7-9FF1-43B4-9592-8CA7B7A8C942}" type="slidenum">
              <a:rPr lang="en-US" altLang="sk-SK"/>
              <a:pPr/>
              <a:t>74</a:t>
            </a:fld>
            <a:endParaRPr lang="en-US" altLang="sk-SK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42E69958-B32A-4CAF-BDFE-7795DADDF8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k-SK" altLang="sk-SK" sz="4000" dirty="0"/>
              <a:t>Fallot tetral</a:t>
            </a:r>
            <a:r>
              <a:rPr lang="en-US" altLang="sk-SK" sz="4000" dirty="0"/>
              <a:t>o</a:t>
            </a:r>
            <a:r>
              <a:rPr lang="sk-SK" altLang="sk-SK" sz="4000" dirty="0"/>
              <a:t>g</a:t>
            </a:r>
            <a:r>
              <a:rPr lang="en-US" altLang="sk-SK" sz="4000" dirty="0"/>
              <a:t>y</a:t>
            </a:r>
            <a:endParaRPr lang="sk-SK" altLang="sk-SK" sz="4000" dirty="0"/>
          </a:p>
        </p:txBody>
      </p:sp>
      <p:pic>
        <p:nvPicPr>
          <p:cNvPr id="33798" name="Picture 3" descr="C:\Documents and Settings\asus\Dokumenty\Obrázky\r7_tetralogy.jpg">
            <a:extLst>
              <a:ext uri="{FF2B5EF4-FFF2-40B4-BE49-F238E27FC236}">
                <a16:creationId xmlns:a16="http://schemas.microsoft.com/office/drawing/2014/main" id="{2B440801-42D0-44D1-A8A6-547B278F6D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51" b="5051"/>
          <a:stretch/>
        </p:blipFill>
        <p:spPr bwMode="auto">
          <a:xfrm>
            <a:off x="3886199" y="779200"/>
            <a:ext cx="6120245" cy="600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4">
            <a:extLst>
              <a:ext uri="{FF2B5EF4-FFF2-40B4-BE49-F238E27FC236}">
                <a16:creationId xmlns:a16="http://schemas.microsoft.com/office/drawing/2014/main" id="{E0C8ECA1-FD8D-45E4-9DE4-E7E360BD4F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49B218FF-1A50-4563-9C4D-46D8611E93A7}" type="slidenum">
              <a:rPr lang="en-US" altLang="sk-SK" smtClean="0"/>
              <a:pPr>
                <a:defRPr/>
              </a:pPr>
              <a:t>75</a:t>
            </a:fld>
            <a:endParaRPr lang="en-US" altLang="sk-SK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97864F9E-185D-45BC-A349-8160170D13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599" y="274637"/>
            <a:ext cx="6314585" cy="150220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sk-SK" altLang="sk-SK" sz="3200" dirty="0"/>
              <a:t>Transpo</a:t>
            </a:r>
            <a:r>
              <a:rPr lang="en-US" altLang="sk-SK" sz="3200" dirty="0" err="1"/>
              <a:t>sition</a:t>
            </a:r>
            <a:r>
              <a:rPr lang="en-US" altLang="sk-SK" sz="3200" dirty="0"/>
              <a:t> of aorta and </a:t>
            </a:r>
            <a:br>
              <a:rPr lang="hu-HU" altLang="sk-SK" sz="3200" dirty="0"/>
            </a:br>
            <a:r>
              <a:rPr lang="en-US" altLang="sk-SK" sz="3200" dirty="0"/>
              <a:t>a. pulmonalis???</a:t>
            </a:r>
            <a:endParaRPr lang="sk-SK" altLang="sk-SK" sz="3200" dirty="0"/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323D9F2C-305E-4ACD-88E5-3B8C39FA97F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6027" y="2088573"/>
            <a:ext cx="5577208" cy="4494789"/>
          </a:xfrm>
        </p:spPr>
        <p:txBody>
          <a:bodyPr anchor="t">
            <a:normAutofit lnSpcReduction="10000"/>
          </a:bodyPr>
          <a:lstStyle/>
          <a:p>
            <a:pPr marL="0" indent="0" eaLnBrk="1" hangingPunct="1">
              <a:buNone/>
              <a:defRPr/>
            </a:pPr>
            <a:r>
              <a:rPr lang="hu-HU" altLang="sk-SK" sz="2800" u="sng" dirty="0"/>
              <a:t>TWO</a:t>
            </a:r>
            <a:r>
              <a:rPr lang="sk-SK" altLang="sk-SK" sz="2800" u="sng" dirty="0"/>
              <a:t> PARALLEL CIRCULATIONS!</a:t>
            </a:r>
          </a:p>
          <a:p>
            <a:pPr marL="0" indent="0" eaLnBrk="1" hangingPunct="1">
              <a:buNone/>
              <a:defRPr/>
            </a:pPr>
            <a:r>
              <a:rPr lang="en-US" altLang="sk-SK" sz="2400" dirty="0"/>
              <a:t>1. </a:t>
            </a:r>
            <a:r>
              <a:rPr lang="sk-SK" altLang="sk-SK" sz="2400" dirty="0"/>
              <a:t>Left ventricle → </a:t>
            </a:r>
            <a:r>
              <a:rPr lang="sk-SK" altLang="sk-SK" sz="2400" u="sng" dirty="0"/>
              <a:t>A. pulmonalis</a:t>
            </a:r>
            <a:r>
              <a:rPr lang="sk-SK" altLang="sk-SK" sz="2400" dirty="0"/>
              <a:t> → lungs → pulm</a:t>
            </a:r>
            <a:r>
              <a:rPr lang="en-US" altLang="sk-SK" sz="2400" dirty="0"/>
              <a:t>o</a:t>
            </a:r>
            <a:r>
              <a:rPr lang="sk-SK" altLang="sk-SK" sz="2400" dirty="0"/>
              <a:t>n</a:t>
            </a:r>
            <a:r>
              <a:rPr lang="en-US" altLang="sk-SK" sz="2400" dirty="0"/>
              <a:t>a</a:t>
            </a:r>
            <a:r>
              <a:rPr lang="sk-SK" altLang="sk-SK" sz="2400" dirty="0"/>
              <a:t>ry venes →</a:t>
            </a:r>
            <a:r>
              <a:rPr lang="en-US" altLang="sk-SK" sz="2400" dirty="0"/>
              <a:t> </a:t>
            </a:r>
            <a:r>
              <a:rPr lang="sk-SK" altLang="sk-SK" sz="2400" dirty="0"/>
              <a:t>left atrium</a:t>
            </a:r>
            <a:r>
              <a:rPr lang="en-US" altLang="sk-SK" sz="2400" dirty="0"/>
              <a:t> </a:t>
            </a:r>
            <a:r>
              <a:rPr lang="sk-SK" altLang="sk-SK" sz="2400" dirty="0"/>
              <a:t>→</a:t>
            </a:r>
            <a:r>
              <a:rPr lang="en-US" altLang="sk-SK" sz="2400" dirty="0"/>
              <a:t> left ventricle</a:t>
            </a:r>
            <a:endParaRPr lang="sk-SK" altLang="sk-SK" sz="2400" dirty="0"/>
          </a:p>
          <a:p>
            <a:pPr marL="0" indent="0" eaLnBrk="1" hangingPunct="1">
              <a:buNone/>
              <a:defRPr/>
            </a:pPr>
            <a:r>
              <a:rPr lang="sk-SK" altLang="sk-SK" sz="2400" u="sng" dirty="0"/>
              <a:t>OXYGENATED BLOOD NOT GOING INTO THE BODY</a:t>
            </a:r>
          </a:p>
          <a:p>
            <a:pPr marL="0" indent="0" eaLnBrk="1" hangingPunct="1">
              <a:buNone/>
              <a:defRPr/>
            </a:pPr>
            <a:r>
              <a:rPr lang="en-US" altLang="sk-SK" sz="2400" dirty="0"/>
              <a:t>2 Right </a:t>
            </a:r>
            <a:r>
              <a:rPr lang="sk-SK" altLang="sk-SK" sz="2400" dirty="0"/>
              <a:t>ventricle → </a:t>
            </a:r>
            <a:r>
              <a:rPr lang="sk-SK" altLang="sk-SK" sz="2400" u="sng" dirty="0"/>
              <a:t>A</a:t>
            </a:r>
            <a:r>
              <a:rPr lang="en-US" altLang="sk-SK" sz="2400" u="sng" dirty="0" err="1"/>
              <a:t>orta</a:t>
            </a:r>
            <a:r>
              <a:rPr lang="sk-SK" altLang="sk-SK" sz="2400" dirty="0"/>
              <a:t> → </a:t>
            </a:r>
            <a:r>
              <a:rPr lang="en-US" altLang="sk-SK" sz="2400" dirty="0"/>
              <a:t>body</a:t>
            </a:r>
            <a:r>
              <a:rPr lang="sk-SK" altLang="sk-SK" sz="2400" dirty="0"/>
              <a:t> → </a:t>
            </a:r>
            <a:r>
              <a:rPr lang="en-US" altLang="sk-SK" sz="2400" dirty="0" err="1"/>
              <a:t>cena</a:t>
            </a:r>
            <a:r>
              <a:rPr lang="en-US" altLang="sk-SK" sz="2400" dirty="0"/>
              <a:t> cava inferior, superior </a:t>
            </a:r>
            <a:r>
              <a:rPr lang="sk-SK" altLang="sk-SK" sz="2400" dirty="0"/>
              <a:t>→</a:t>
            </a:r>
            <a:r>
              <a:rPr lang="en-US" altLang="sk-SK" sz="2400" dirty="0"/>
              <a:t> right</a:t>
            </a:r>
            <a:r>
              <a:rPr lang="sk-SK" altLang="sk-SK" sz="2400" dirty="0"/>
              <a:t> atrium</a:t>
            </a:r>
            <a:r>
              <a:rPr lang="en-US" altLang="sk-SK" sz="2400" dirty="0"/>
              <a:t> </a:t>
            </a:r>
            <a:r>
              <a:rPr lang="sk-SK" altLang="sk-SK" sz="2400" dirty="0"/>
              <a:t>→</a:t>
            </a:r>
            <a:r>
              <a:rPr lang="en-US" altLang="sk-SK" sz="2400" dirty="0"/>
              <a:t> right ventricle</a:t>
            </a:r>
          </a:p>
          <a:p>
            <a:pPr marL="0" indent="0" eaLnBrk="1" hangingPunct="1">
              <a:buNone/>
              <a:defRPr/>
            </a:pPr>
            <a:r>
              <a:rPr lang="en-US" altLang="sk-SK" sz="2400" u="sng" dirty="0"/>
              <a:t>DEOXYGENATED BLOOD IN THE BODY</a:t>
            </a:r>
            <a:endParaRPr lang="sk-SK" altLang="sk-SK" sz="2400" u="sng" dirty="0"/>
          </a:p>
        </p:txBody>
      </p:sp>
      <p:pic>
        <p:nvPicPr>
          <p:cNvPr id="9" name="Picture 8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ED77D683-D23B-4E70-A951-B7DF1DBED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024" y="445430"/>
            <a:ext cx="6618050" cy="6412570"/>
          </a:xfrm>
          <a:prstGeom prst="rect">
            <a:avLst/>
          </a:prstGeom>
        </p:spPr>
      </p:pic>
      <p:sp>
        <p:nvSpPr>
          <p:cNvPr id="10" name="Arrow: Up 9">
            <a:extLst>
              <a:ext uri="{FF2B5EF4-FFF2-40B4-BE49-F238E27FC236}">
                <a16:creationId xmlns:a16="http://schemas.microsoft.com/office/drawing/2014/main" id="{06204E43-9802-4781-8A24-BAA6A5CDD318}"/>
              </a:ext>
            </a:extLst>
          </p:cNvPr>
          <p:cNvSpPr/>
          <p:nvPr/>
        </p:nvSpPr>
        <p:spPr>
          <a:xfrm rot="20163905">
            <a:off x="9671042" y="2815937"/>
            <a:ext cx="411895" cy="1828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9A477E6B-C0BE-4513-8A08-C8220E8E30A8}"/>
              </a:ext>
            </a:extLst>
          </p:cNvPr>
          <p:cNvSpPr/>
          <p:nvPr/>
        </p:nvSpPr>
        <p:spPr>
          <a:xfrm rot="19452914">
            <a:off x="10362088" y="2770908"/>
            <a:ext cx="411895" cy="18288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4">
            <a:extLst>
              <a:ext uri="{FF2B5EF4-FFF2-40B4-BE49-F238E27FC236}">
                <a16:creationId xmlns:a16="http://schemas.microsoft.com/office/drawing/2014/main" id="{E0C8ECA1-FD8D-45E4-9DE4-E7E360BD4F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49B218FF-1A50-4563-9C4D-46D8611E93A7}" type="slidenum">
              <a:rPr lang="en-US" altLang="sk-SK" smtClean="0"/>
              <a:pPr>
                <a:defRPr/>
              </a:pPr>
              <a:t>76</a:t>
            </a:fld>
            <a:endParaRPr lang="en-US" altLang="sk-SK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97864F9E-185D-45BC-A349-8160170D13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599" y="274637"/>
            <a:ext cx="6314585" cy="150220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sk-SK" altLang="sk-SK" sz="3200" dirty="0"/>
              <a:t>Transpo</a:t>
            </a:r>
            <a:r>
              <a:rPr lang="en-US" altLang="sk-SK" sz="3200" dirty="0" err="1"/>
              <a:t>sition</a:t>
            </a:r>
            <a:r>
              <a:rPr lang="en-US" altLang="sk-SK" sz="3200" dirty="0"/>
              <a:t> of aorta and </a:t>
            </a:r>
            <a:br>
              <a:rPr lang="hu-HU" altLang="sk-SK" sz="3200" dirty="0"/>
            </a:br>
            <a:r>
              <a:rPr lang="en-US" altLang="sk-SK" sz="3200" dirty="0"/>
              <a:t>a. pulmonalis???</a:t>
            </a:r>
            <a:endParaRPr lang="sk-SK" altLang="sk-SK" sz="3200" dirty="0"/>
          </a:p>
        </p:txBody>
      </p:sp>
      <p:pic>
        <p:nvPicPr>
          <p:cNvPr id="9" name="Picture 8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ED77D683-D23B-4E70-A951-B7DF1DBED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024" y="445430"/>
            <a:ext cx="6618050" cy="6412570"/>
          </a:xfrm>
          <a:prstGeom prst="rect">
            <a:avLst/>
          </a:prstGeom>
        </p:spPr>
      </p:pic>
      <p:sp>
        <p:nvSpPr>
          <p:cNvPr id="10" name="Arrow: Up 9">
            <a:extLst>
              <a:ext uri="{FF2B5EF4-FFF2-40B4-BE49-F238E27FC236}">
                <a16:creationId xmlns:a16="http://schemas.microsoft.com/office/drawing/2014/main" id="{06204E43-9802-4781-8A24-BAA6A5CDD318}"/>
              </a:ext>
            </a:extLst>
          </p:cNvPr>
          <p:cNvSpPr/>
          <p:nvPr/>
        </p:nvSpPr>
        <p:spPr>
          <a:xfrm rot="20163905">
            <a:off x="9671042" y="2815937"/>
            <a:ext cx="411895" cy="1828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9A477E6B-C0BE-4513-8A08-C8220E8E30A8}"/>
              </a:ext>
            </a:extLst>
          </p:cNvPr>
          <p:cNvSpPr/>
          <p:nvPr/>
        </p:nvSpPr>
        <p:spPr>
          <a:xfrm rot="19452914">
            <a:off x="10362088" y="2770908"/>
            <a:ext cx="411895" cy="18288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0EEAF2D5-A660-4DFB-8DD2-8B6D31922EF7}"/>
              </a:ext>
            </a:extLst>
          </p:cNvPr>
          <p:cNvSpPr txBox="1">
            <a:spLocks noChangeArrowheads="1"/>
          </p:cNvSpPr>
          <p:nvPr/>
        </p:nvSpPr>
        <p:spPr>
          <a:xfrm>
            <a:off x="956933" y="1743741"/>
            <a:ext cx="4848445" cy="4019107"/>
          </a:xfrm>
          <a:prstGeom prst="rect">
            <a:avLst/>
          </a:prstGeom>
        </p:spPr>
        <p:txBody>
          <a:bodyPr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hu-HU" altLang="sk-SK" sz="2800" u="sng" dirty="0"/>
              <a:t>TWO</a:t>
            </a:r>
            <a:r>
              <a:rPr lang="sk-SK" altLang="sk-SK" sz="2800" u="sng" dirty="0"/>
              <a:t> PARALLEL CIRCULATIONS!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sk-SK" altLang="sk-SK" sz="2400" dirty="0"/>
              <a:t>OXYGENATED BLOOD NOT GOING INTO THE BODY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altLang="sk-SK" sz="2400" dirty="0"/>
              <a:t>DEOXYGENATED BLOOD IN THE BODY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altLang="sk-SK" sz="2400" dirty="0"/>
              <a:t>LIMITED SURVIVAL IS POSSIBLE BY ASD &amp; OPEN DUCTUS BOTALLI</a:t>
            </a:r>
            <a:endParaRPr lang="sk-SK" altLang="sk-SK" sz="2400" dirty="0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17E3CAB4-6C2C-4E0D-89D4-EFECA53BEB53}"/>
              </a:ext>
            </a:extLst>
          </p:cNvPr>
          <p:cNvSpPr/>
          <p:nvPr/>
        </p:nvSpPr>
        <p:spPr>
          <a:xfrm>
            <a:off x="9654364" y="3232300"/>
            <a:ext cx="627534" cy="303879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DA7EFD2D-888C-4BD9-B220-EFF91B2CFBA5}"/>
              </a:ext>
            </a:extLst>
          </p:cNvPr>
          <p:cNvSpPr/>
          <p:nvPr/>
        </p:nvSpPr>
        <p:spPr>
          <a:xfrm>
            <a:off x="9253869" y="2204484"/>
            <a:ext cx="627534" cy="303879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21497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872B7D56-14F5-4C0C-9C72-118073B1EF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A2545E63-2D56-43DE-A3F5-DF67276CAD57}" type="slidenum">
              <a:rPr lang="en-US" altLang="sk-SK" smtClean="0"/>
              <a:pPr>
                <a:defRPr/>
              </a:pPr>
              <a:t>77</a:t>
            </a:fld>
            <a:endParaRPr lang="en-US" altLang="sk-SK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D1C70282-047A-4CA6-ABBE-1F2E73638F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199" y="702156"/>
            <a:ext cx="11029616" cy="118872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k-SK" altLang="sk-SK" sz="3600" dirty="0"/>
              <a:t>Transpo</a:t>
            </a:r>
            <a:r>
              <a:rPr lang="en-US" altLang="sk-SK" sz="3600" dirty="0" err="1"/>
              <a:t>sition</a:t>
            </a:r>
            <a:r>
              <a:rPr lang="en-US" altLang="sk-SK" sz="3600" dirty="0"/>
              <a:t> of aorta and a. pulmonalis</a:t>
            </a:r>
            <a:br>
              <a:rPr lang="en-US" altLang="sk-SK" sz="3600" dirty="0"/>
            </a:br>
            <a:r>
              <a:rPr lang="en-US" altLang="sk-SK" sz="3600" dirty="0"/>
              <a:t>SOLUTION </a:t>
            </a:r>
            <a:endParaRPr lang="cs-CZ" altLang="sk-SK" sz="3600" dirty="0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6C78EA38-5FD1-4622-A9B4-197AB194A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73440" y="1870093"/>
            <a:ext cx="6917210" cy="4898163"/>
          </a:xfrm>
        </p:spPr>
        <p:txBody>
          <a:bodyPr anchor="t">
            <a:normAutofit lnSpcReduction="10000"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sk-SK" sz="2400" b="1" i="1" dirty="0"/>
              <a:t>EXCHANGE THE AORTA AND PULMONALIS NOT POSSIBLE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k-SK" altLang="sk-SK" sz="2400" dirty="0"/>
              <a:t>Paradox situ</a:t>
            </a:r>
            <a:r>
              <a:rPr lang="en-US" altLang="sk-SK" sz="2400" dirty="0" err="1"/>
              <a:t>ation</a:t>
            </a:r>
            <a:r>
              <a:rPr lang="en-US" altLang="sk-SK" sz="2400" dirty="0"/>
              <a:t> solved by </a:t>
            </a:r>
            <a:r>
              <a:rPr lang="sk-SK" altLang="sk-SK" sz="2400" dirty="0"/>
              <a:t>paradox</a:t>
            </a:r>
            <a:r>
              <a:rPr lang="en-US" altLang="sk-SK" sz="2400" dirty="0"/>
              <a:t> solution</a:t>
            </a:r>
            <a:endParaRPr lang="sk-SK" altLang="sk-SK" sz="2400" dirty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sk-SK" sz="2400" b="1" dirty="0"/>
              <a:t>EXCHANGE OF INFLOW (ATRIA AND VENES) !!!</a:t>
            </a:r>
            <a:endParaRPr lang="sk-SK" altLang="sk-SK" sz="2400" dirty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sk-SK" sz="2400" b="1" dirty="0"/>
              <a:t>Right ventricle </a:t>
            </a:r>
            <a:r>
              <a:rPr lang="sk-SK" altLang="sk-SK" sz="2800" dirty="0"/>
              <a:t>→ </a:t>
            </a:r>
            <a:r>
              <a:rPr lang="sk-SK" altLang="sk-SK" sz="2400" b="1" dirty="0"/>
              <a:t>aorta</a:t>
            </a:r>
            <a:r>
              <a:rPr lang="sk-SK" altLang="sk-SK" sz="2400" dirty="0"/>
              <a:t> – </a:t>
            </a:r>
            <a:r>
              <a:rPr lang="en-US" altLang="sk-SK" sz="2400" dirty="0"/>
              <a:t>body</a:t>
            </a:r>
            <a:r>
              <a:rPr lang="sk-SK" altLang="sk-SK" sz="2400" dirty="0"/>
              <a:t> – </a:t>
            </a:r>
            <a:r>
              <a:rPr lang="en-US" altLang="sk-SK" sz="2400" dirty="0"/>
              <a:t>vena cava inferior, superior </a:t>
            </a:r>
            <a:r>
              <a:rPr lang="sk-SK" altLang="sk-SK" sz="2800" dirty="0"/>
              <a:t>→ </a:t>
            </a:r>
            <a:r>
              <a:rPr lang="en-US" altLang="sk-SK" sz="2800" dirty="0"/>
              <a:t> </a:t>
            </a:r>
            <a:r>
              <a:rPr lang="en-US" altLang="sk-SK" sz="2800" b="1" dirty="0"/>
              <a:t>left atrium </a:t>
            </a:r>
            <a:r>
              <a:rPr lang="sk-SK" altLang="sk-SK" sz="2800" dirty="0"/>
              <a:t>→</a:t>
            </a:r>
            <a:r>
              <a:rPr lang="en-US" altLang="sk-SK" sz="2800" dirty="0"/>
              <a:t> </a:t>
            </a:r>
            <a:r>
              <a:rPr lang="en-US" altLang="sk-SK" sz="2800" b="1" dirty="0"/>
              <a:t>left ventricle </a:t>
            </a:r>
            <a:r>
              <a:rPr lang="sk-SK" altLang="sk-SK" sz="2800" b="1" dirty="0"/>
              <a:t>→ </a:t>
            </a:r>
            <a:r>
              <a:rPr lang="sk-SK" altLang="sk-SK" sz="2400" b="1" u="sng" dirty="0"/>
              <a:t>a. pulmonalis</a:t>
            </a:r>
            <a:r>
              <a:rPr lang="sk-SK" altLang="sk-SK" sz="2400" dirty="0"/>
              <a:t> </a:t>
            </a:r>
            <a:r>
              <a:rPr lang="sk-SK" altLang="sk-SK" sz="2800" dirty="0"/>
              <a:t>→</a:t>
            </a:r>
            <a:r>
              <a:rPr lang="sk-SK" altLang="sk-SK" sz="2400" dirty="0"/>
              <a:t> </a:t>
            </a:r>
            <a:r>
              <a:rPr lang="en-US" altLang="sk-SK" sz="2400" dirty="0"/>
              <a:t>lungs</a:t>
            </a:r>
            <a:r>
              <a:rPr lang="sk-SK" altLang="sk-SK" sz="2400" dirty="0"/>
              <a:t> </a:t>
            </a:r>
            <a:r>
              <a:rPr lang="sk-SK" altLang="sk-SK" sz="2800" dirty="0"/>
              <a:t>→</a:t>
            </a:r>
            <a:r>
              <a:rPr lang="sk-SK" altLang="sk-SK" sz="2400" dirty="0"/>
              <a:t> </a:t>
            </a:r>
            <a:r>
              <a:rPr lang="en-US" altLang="sk-SK" sz="2400" b="1" dirty="0"/>
              <a:t>right atrium </a:t>
            </a:r>
            <a:r>
              <a:rPr lang="sk-SK" altLang="sk-SK" sz="2800" dirty="0"/>
              <a:t>→ </a:t>
            </a:r>
            <a:r>
              <a:rPr lang="en-US" altLang="sk-SK" sz="2800" b="1" dirty="0"/>
              <a:t>right ventricle</a:t>
            </a:r>
            <a:endParaRPr lang="sk-SK" altLang="sk-SK" sz="2400" dirty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sk-SK" sz="2400" dirty="0"/>
              <a:t>COMPLETELY INVERTED CIRCULATION BUT WORKING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sk-SK" sz="2400" dirty="0"/>
              <a:t>10-year survival is good (limited exercise capacity)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sk-SK" sz="2400" dirty="0"/>
              <a:t>Later decompensation of </a:t>
            </a:r>
            <a:r>
              <a:rPr lang="en-US" altLang="sk-SK" sz="2400" b="1" dirty="0"/>
              <a:t>systemic right ventricle, </a:t>
            </a:r>
            <a:r>
              <a:rPr lang="en-US" altLang="sk-SK" sz="2400" b="1" dirty="0" err="1"/>
              <a:t>arrhytmias</a:t>
            </a:r>
            <a:endParaRPr lang="cs-CZ" altLang="sk-SK" sz="2400" dirty="0"/>
          </a:p>
        </p:txBody>
      </p:sp>
      <p:pic>
        <p:nvPicPr>
          <p:cNvPr id="3" name="Picture 2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F56A3C67-A36F-4E6C-820B-87850B006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48" r="-10248"/>
          <a:stretch/>
        </p:blipFill>
        <p:spPr>
          <a:xfrm>
            <a:off x="6924240" y="1466639"/>
            <a:ext cx="5620522" cy="5446014"/>
          </a:xfrm>
          <a:prstGeom prst="rect">
            <a:avLst/>
          </a:prstGeom>
        </p:spPr>
      </p:pic>
      <p:sp>
        <p:nvSpPr>
          <p:cNvPr id="10" name="Arrow: Up 9">
            <a:extLst>
              <a:ext uri="{FF2B5EF4-FFF2-40B4-BE49-F238E27FC236}">
                <a16:creationId xmlns:a16="http://schemas.microsoft.com/office/drawing/2014/main" id="{1CBA143A-FE60-4D94-9D3C-C635E7540917}"/>
              </a:ext>
            </a:extLst>
          </p:cNvPr>
          <p:cNvSpPr/>
          <p:nvPr/>
        </p:nvSpPr>
        <p:spPr>
          <a:xfrm rot="19903308">
            <a:off x="8791706" y="3420704"/>
            <a:ext cx="400567" cy="1384974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F95F9C14-117E-4500-86F3-E8F94CC7E85C}"/>
              </a:ext>
            </a:extLst>
          </p:cNvPr>
          <p:cNvSpPr/>
          <p:nvPr/>
        </p:nvSpPr>
        <p:spPr>
          <a:xfrm rot="19792588">
            <a:off x="9302054" y="3482932"/>
            <a:ext cx="411895" cy="11318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8DF355AA-BB7B-483C-8DCC-6E84B4C9BA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7A6689D0-5F0A-49BE-BDFF-0921F38296EE}" type="slidenum">
              <a:rPr lang="en-US" altLang="sk-SK" smtClean="0"/>
              <a:pPr>
                <a:defRPr/>
              </a:pPr>
              <a:t>78</a:t>
            </a:fld>
            <a:endParaRPr lang="en-US" altLang="sk-SK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FFFC062A-29D2-424B-B029-305AC274EB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sk-SK" sz="3200" dirty="0"/>
              <a:t>And something very different – </a:t>
            </a:r>
            <a:r>
              <a:rPr lang="sk-SK" altLang="sk-SK" sz="3200" dirty="0"/>
              <a:t>Ebstein</a:t>
            </a:r>
            <a:r>
              <a:rPr lang="en-US" altLang="sk-SK" sz="3200" dirty="0"/>
              <a:t> anomaly</a:t>
            </a:r>
            <a:r>
              <a:rPr lang="sk-SK" altLang="sk-SK" sz="3200" dirty="0"/>
              <a:t> </a:t>
            </a:r>
            <a:endParaRPr lang="cs-CZ" altLang="sk-SK" sz="3200" dirty="0"/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3BD1B95E-06B8-4BFF-8B17-29D62F0147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anchor="t">
            <a:normAutofit fontScale="92500" lnSpcReduction="20000"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sk-SK" sz="3000" dirty="0" err="1"/>
              <a:t>Ebstein</a:t>
            </a:r>
            <a:r>
              <a:rPr lang="en-US" altLang="sk-SK" sz="3000" dirty="0"/>
              <a:t> - abnormal tricuspid valve and hinge apparatus, displaced into the ventricle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sk-SK" sz="3000" dirty="0"/>
              <a:t>It belongs to "endocardial cushion defects“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sk-SK" sz="3000" dirty="0"/>
              <a:t>Endocardial cushion is important in the formation of the AV area, the lower part of the atrial and upper part of the ventricular septum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sk-SK" sz="3000" dirty="0"/>
              <a:t>This type of developmental defects account for up to 5% of congenital heart disease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sk-SK" sz="3000" dirty="0"/>
              <a:t>Up to 50% occurring in children with m. Down - </a:t>
            </a:r>
            <a:r>
              <a:rPr lang="en-US" altLang="sk-SK" sz="3000" dirty="0" err="1"/>
              <a:t>tohether</a:t>
            </a:r>
            <a:r>
              <a:rPr lang="en-US" altLang="sk-SK" sz="3000" dirty="0"/>
              <a:t> with ASD and VSD &amp; valvular anomalies</a:t>
            </a:r>
            <a:endParaRPr lang="cs-CZ" altLang="sk-SK" sz="30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9F96C967-CA0C-4994-B4BF-145C408915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72E19732-C53F-4FD3-A68E-832FCD1E6DD5}" type="slidenum">
              <a:rPr lang="en-US" altLang="sk-SK" smtClean="0"/>
              <a:pPr>
                <a:defRPr/>
              </a:pPr>
              <a:t>79</a:t>
            </a:fld>
            <a:endParaRPr lang="en-US" altLang="sk-SK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84E8BA09-2303-48A4-B0FA-53DC258AC4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3291" y="702156"/>
            <a:ext cx="11257517" cy="648662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sk-SK" altLang="sk-SK" sz="3200" dirty="0"/>
              <a:t>Ebstein ANOMALY</a:t>
            </a:r>
            <a:r>
              <a:rPr lang="sk-SK" altLang="sk-SK" dirty="0"/>
              <a:t> </a:t>
            </a:r>
            <a:endParaRPr lang="cs-CZ" altLang="sk-SK" dirty="0"/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B4A71F8D-069F-4C1B-B7F0-93A43EC19F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8953" y="1665778"/>
            <a:ext cx="7109927" cy="4624532"/>
          </a:xfrm>
        </p:spPr>
        <p:txBody>
          <a:bodyPr anchor="t"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sk-SK" altLang="sk-SK" sz="2800" dirty="0"/>
              <a:t>Abnormal tricuspidal valve the septal and posterior leaflet displaced into the ventricle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sk-SK" altLang="sk-SK" sz="2800" dirty="0"/>
              <a:t>„Atrialisation“ of the right ventricle which is contracted as a ventricle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sk-SK" altLang="sk-SK" sz="2800" dirty="0"/>
              <a:t>Regurgitation (small or significant), hemodynamics worsened with </a:t>
            </a:r>
            <a:r>
              <a:rPr lang="sk-SK" altLang="sk-SK" sz="2800" dirty="0" err="1"/>
              <a:t>ventricular</a:t>
            </a:r>
            <a:r>
              <a:rPr lang="sk-SK" altLang="sk-SK" sz="2800" dirty="0"/>
              <a:t> </a:t>
            </a:r>
            <a:r>
              <a:rPr lang="sk-SK" altLang="sk-SK" sz="2800" dirty="0" err="1"/>
              <a:t>contraction</a:t>
            </a:r>
            <a:r>
              <a:rPr lang="sk-SK" altLang="sk-SK" sz="2800" dirty="0"/>
              <a:t> in </a:t>
            </a:r>
            <a:r>
              <a:rPr lang="sk-SK" altLang="sk-SK" sz="2800" dirty="0" err="1"/>
              <a:t>exercise</a:t>
            </a:r>
            <a:endParaRPr lang="sk-SK" altLang="sk-SK" sz="28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sk-SK" altLang="sk-SK" sz="2800" dirty="0"/>
              <a:t>Often associated with atrial septum defect and Wolf-Parkinson-White syndrome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altLang="sk-SK" dirty="0"/>
          </a:p>
        </p:txBody>
      </p:sp>
      <p:pic>
        <p:nvPicPr>
          <p:cNvPr id="8" name="Picture 4" descr="C:\Documents and Settings\asus\Dokumenty\Obrázky\ans7_ebstein_anomaly.jpg">
            <a:extLst>
              <a:ext uri="{FF2B5EF4-FFF2-40B4-BE49-F238E27FC236}">
                <a16:creationId xmlns:a16="http://schemas.microsoft.com/office/drawing/2014/main" id="{1C97BA8C-5304-49E5-81B0-D4C424C1EA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6" r="-2" b="10857"/>
          <a:stretch/>
        </p:blipFill>
        <p:spPr bwMode="auto">
          <a:xfrm>
            <a:off x="7339512" y="1350817"/>
            <a:ext cx="4405954" cy="366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4">
            <a:extLst>
              <a:ext uri="{FF2B5EF4-FFF2-40B4-BE49-F238E27FC236}">
                <a16:creationId xmlns:a16="http://schemas.microsoft.com/office/drawing/2014/main" id="{A98511FC-F6B2-40D1-BC07-4692241313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493D5E-F395-4837-BC69-9E584CD10465}" type="slidenum">
              <a:rPr lang="en-US" altLang="sk-SK"/>
              <a:pPr/>
              <a:t>8</a:t>
            </a:fld>
            <a:endParaRPr lang="en-US" altLang="sk-SK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DA811410-819E-43C2-BDDF-D3997202B0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sk-SK" altLang="sk-SK" sz="4000" dirty="0"/>
              <a:t>according to ejection fraction</a:t>
            </a:r>
            <a:r>
              <a:rPr lang="en-US" altLang="sk-SK" sz="4000" dirty="0"/>
              <a:t> (EF)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C40D0F5-25F9-4FC5-9D94-A272BA9CF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04726"/>
              </p:ext>
            </p:extLst>
          </p:nvPr>
        </p:nvGraphicFramePr>
        <p:xfrm>
          <a:off x="853435" y="2269795"/>
          <a:ext cx="908304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3990">
                  <a:extLst>
                    <a:ext uri="{9D8B030D-6E8A-4147-A177-3AD203B41FA5}">
                      <a16:colId xmlns:a16="http://schemas.microsoft.com/office/drawing/2014/main" val="363486551"/>
                    </a:ext>
                  </a:extLst>
                </a:gridCol>
                <a:gridCol w="4589050">
                  <a:extLst>
                    <a:ext uri="{9D8B030D-6E8A-4147-A177-3AD203B41FA5}">
                      <a16:colId xmlns:a16="http://schemas.microsoft.com/office/drawing/2014/main" val="11682013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0,80 – 0,55</a:t>
                      </a:r>
                      <a:endParaRPr lang="sk-SK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Norm</a:t>
                      </a:r>
                      <a:endParaRPr lang="sk-SK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762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0,55 – 0,44</a:t>
                      </a:r>
                      <a:endParaRPr lang="sk-SK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Mild systolic dysfunction</a:t>
                      </a:r>
                      <a:endParaRPr lang="sk-SK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578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O,44 – 0,30</a:t>
                      </a:r>
                      <a:endParaRPr lang="sk-SK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Medium systolic dysfunction</a:t>
                      </a:r>
                      <a:endParaRPr lang="sk-SK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928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&lt; 0,30</a:t>
                      </a:r>
                      <a:endParaRPr lang="sk-SK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Severe systolic dysfunction</a:t>
                      </a:r>
                      <a:endParaRPr lang="sk-SK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54305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44EAC2D-5183-4637-839B-EB9419CFB44F}"/>
              </a:ext>
            </a:extLst>
          </p:cNvPr>
          <p:cNvSpPr txBox="1"/>
          <p:nvPr/>
        </p:nvSpPr>
        <p:spPr>
          <a:xfrm>
            <a:off x="2088573" y="4655127"/>
            <a:ext cx="8167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normal volume of ventricles in adults is ≈ 100 ml</a:t>
            </a:r>
          </a:p>
          <a:p>
            <a:r>
              <a:rPr lang="en-US" sz="2400" dirty="0"/>
              <a:t>If EF = 0,70 the ejected volume is 70 ml</a:t>
            </a:r>
            <a:endParaRPr lang="sk-SK" sz="2400" dirty="0"/>
          </a:p>
          <a:p>
            <a:r>
              <a:rPr lang="sk-SK" sz="2400" dirty="0"/>
              <a:t>No information about diastolic dysfunction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B97E0-C5C8-5F50-94A6-AF1EB199D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64265B83-7F16-49DC-46F2-87378ACBEB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72E19732-C53F-4FD3-A68E-832FCD1E6DD5}" type="slidenum">
              <a:rPr lang="en-US" altLang="sk-SK" smtClean="0"/>
              <a:pPr>
                <a:defRPr/>
              </a:pPr>
              <a:t>80</a:t>
            </a:fld>
            <a:endParaRPr lang="en-US" altLang="sk-SK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800F2186-4F8D-1CF3-06B7-EF661E9E6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3291" y="702156"/>
            <a:ext cx="11257517" cy="648662"/>
          </a:xfrm>
        </p:spPr>
        <p:txBody>
          <a:bodyPr anchor="t">
            <a:normAutofit/>
          </a:bodyPr>
          <a:lstStyle/>
          <a:p>
            <a:pPr algn="ctr" eaLnBrk="1" hangingPunct="1">
              <a:defRPr/>
            </a:pPr>
            <a:r>
              <a:rPr lang="sk-SK" altLang="sk-SK" sz="3200" dirty="0"/>
              <a:t>Ebstein ANOMALY </a:t>
            </a:r>
            <a:endParaRPr lang="cs-CZ" altLang="sk-SK" sz="3200" dirty="0"/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B55169AD-AD96-0622-3D51-5A823F5D95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233" y="1818178"/>
            <a:ext cx="7719527" cy="4023822"/>
          </a:xfrm>
        </p:spPr>
        <p:txBody>
          <a:bodyPr anchor="t"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sk-SK" altLang="sk-SK" sz="2800" dirty="0" err="1"/>
              <a:t>Symptoms</a:t>
            </a:r>
            <a:r>
              <a:rPr lang="sk-SK" altLang="sk-SK" sz="2800" dirty="0"/>
              <a:t> depend on regurgitation – pulmonary circulation overload, right ventricle failure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sk-SK" altLang="sk-SK" sz="2800" dirty="0"/>
              <a:t>Bad prognosis if the abnormality is manifest in small children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sk-SK" altLang="sk-SK" sz="2800" dirty="0"/>
              <a:t>Sometimes discovered later (less pronounced symptoms)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sk-SK" altLang="sk-SK" sz="2800" dirty="0"/>
              <a:t>Risk factors ??? </a:t>
            </a:r>
          </a:p>
          <a:p>
            <a:pPr marL="324000" lvl="1" indent="0" eaLnBrk="1" hangingPunct="1">
              <a:lnSpc>
                <a:spcPct val="90000"/>
              </a:lnSpc>
              <a:buNone/>
              <a:defRPr/>
            </a:pPr>
            <a:r>
              <a:rPr lang="sk-SK" altLang="sk-SK" sz="2400" dirty="0"/>
              <a:t>Líthium, benzodiazepam, organic solvents use in </a:t>
            </a:r>
            <a:r>
              <a:rPr lang="sk-SK" altLang="sk-SK" sz="2400" dirty="0" err="1"/>
              <a:t>mother</a:t>
            </a:r>
            <a:r>
              <a:rPr lang="sk-SK" altLang="sk-SK" sz="2400" dirty="0"/>
              <a:t> (???)</a:t>
            </a:r>
          </a:p>
          <a:p>
            <a:pPr marL="324000" lvl="1" indent="0" eaLnBrk="1" hangingPunct="1">
              <a:lnSpc>
                <a:spcPct val="90000"/>
              </a:lnSpc>
              <a:buNone/>
              <a:defRPr/>
            </a:pPr>
            <a:r>
              <a:rPr lang="sk-SK" altLang="sk-SK" sz="2400" dirty="0"/>
              <a:t>Spontaneous abortion in personal history</a:t>
            </a:r>
            <a:endParaRPr lang="cs-CZ" altLang="sk-SK" sz="2400" dirty="0"/>
          </a:p>
        </p:txBody>
      </p:sp>
      <p:pic>
        <p:nvPicPr>
          <p:cNvPr id="2" name="Picture 4" descr="C:\Documents and Settings\asus\Dokumenty\Obrázky\ans7_ebstein_anomaly.jpg">
            <a:extLst>
              <a:ext uri="{FF2B5EF4-FFF2-40B4-BE49-F238E27FC236}">
                <a16:creationId xmlns:a16="http://schemas.microsoft.com/office/drawing/2014/main" id="{DED22011-2A6C-E2FA-7AC0-742C707DC5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6" r="-2" b="10857"/>
          <a:stretch/>
        </p:blipFill>
        <p:spPr bwMode="auto">
          <a:xfrm>
            <a:off x="8300720" y="479174"/>
            <a:ext cx="4036760" cy="4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311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4">
            <a:extLst>
              <a:ext uri="{FF2B5EF4-FFF2-40B4-BE49-F238E27FC236}">
                <a16:creationId xmlns:a16="http://schemas.microsoft.com/office/drawing/2014/main" id="{BB21D713-47AF-37AA-8FDB-1D7C1E465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49AA6E7D-91FC-4132-A4AF-AF896B63CE70}" type="slidenum">
              <a:rPr lang="en-US" altLang="sk-SK" smtClean="0"/>
              <a:pPr>
                <a:defRPr/>
              </a:pPr>
              <a:t>9</a:t>
            </a:fld>
            <a:endParaRPr lang="en-US" altLang="sk-SK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B9FBD7F2-2791-6EC3-A532-70F2C58BC9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3" y="729659"/>
            <a:ext cx="11179547" cy="685904"/>
          </a:xfrm>
        </p:spPr>
        <p:txBody>
          <a:bodyPr anchor="t">
            <a:normAutofit fontScale="90000"/>
          </a:bodyPr>
          <a:lstStyle/>
          <a:p>
            <a:pPr algn="ctr" eaLnBrk="1" hangingPunct="1">
              <a:defRPr/>
            </a:pPr>
            <a:r>
              <a:rPr lang="en-US" altLang="sk-SK" dirty="0"/>
              <a:t>Cardiac c</a:t>
            </a:r>
            <a:r>
              <a:rPr lang="sk-SK" altLang="sk-SK" dirty="0"/>
              <a:t>y</a:t>
            </a:r>
            <a:r>
              <a:rPr lang="en-US" altLang="sk-SK" dirty="0" err="1"/>
              <a:t>cle</a:t>
            </a:r>
            <a:r>
              <a:rPr lang="en-US" altLang="sk-SK" dirty="0"/>
              <a:t> in mild</a:t>
            </a:r>
            <a:r>
              <a:rPr lang="sk-SK" altLang="sk-SK" dirty="0"/>
              <a:t> </a:t>
            </a:r>
            <a:r>
              <a:rPr lang="sk-SK" altLang="sk-SK" dirty="0" err="1"/>
              <a:t>tachy</a:t>
            </a:r>
            <a:r>
              <a:rPr lang="en-US" altLang="sk-SK" dirty="0"/>
              <a:t>cardia in health and in heart disease</a:t>
            </a:r>
            <a:endParaRPr lang="sk-SK" altLang="sk-SK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E705E02-2CD0-9B40-2EA6-72923F0D9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822133"/>
              </p:ext>
            </p:extLst>
          </p:nvPr>
        </p:nvGraphicFramePr>
        <p:xfrm>
          <a:off x="685800" y="1734431"/>
          <a:ext cx="10953937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6038">
                  <a:extLst>
                    <a:ext uri="{9D8B030D-6E8A-4147-A177-3AD203B41FA5}">
                      <a16:colId xmlns:a16="http://schemas.microsoft.com/office/drawing/2014/main" val="1772476069"/>
                    </a:ext>
                  </a:extLst>
                </a:gridCol>
                <a:gridCol w="2600186">
                  <a:extLst>
                    <a:ext uri="{9D8B030D-6E8A-4147-A177-3AD203B41FA5}">
                      <a16:colId xmlns:a16="http://schemas.microsoft.com/office/drawing/2014/main" val="2912019981"/>
                    </a:ext>
                  </a:extLst>
                </a:gridCol>
                <a:gridCol w="396802">
                  <a:extLst>
                    <a:ext uri="{9D8B030D-6E8A-4147-A177-3AD203B41FA5}">
                      <a16:colId xmlns:a16="http://schemas.microsoft.com/office/drawing/2014/main" val="2727169046"/>
                    </a:ext>
                  </a:extLst>
                </a:gridCol>
                <a:gridCol w="3150911">
                  <a:extLst>
                    <a:ext uri="{9D8B030D-6E8A-4147-A177-3AD203B41FA5}">
                      <a16:colId xmlns:a16="http://schemas.microsoft.com/office/drawing/2014/main" val="691975737"/>
                    </a:ext>
                  </a:extLst>
                </a:gridCol>
              </a:tblGrid>
              <a:tr h="566083">
                <a:tc>
                  <a:txBody>
                    <a:bodyPr/>
                    <a:lstStyle/>
                    <a:p>
                      <a:pPr algn="ctr"/>
                      <a:r>
                        <a:rPr lang="sk-SK" sz="2000" dirty="0"/>
                        <a:t>FRE</a:t>
                      </a:r>
                      <a:r>
                        <a:rPr lang="en-US" sz="2000" dirty="0"/>
                        <a:t>QU</a:t>
                      </a:r>
                      <a:r>
                        <a:rPr lang="sk-SK" sz="2000" dirty="0"/>
                        <a:t>ENC</a:t>
                      </a:r>
                      <a:r>
                        <a:rPr lang="en-US" sz="2000" dirty="0"/>
                        <a:t>Y</a:t>
                      </a:r>
                      <a:r>
                        <a:rPr lang="sk-SK" sz="2000" dirty="0"/>
                        <a:t> A</a:t>
                      </a:r>
                      <a:r>
                        <a:rPr lang="en-US" sz="2000" dirty="0"/>
                        <a:t>ND </a:t>
                      </a:r>
                      <a:r>
                        <a:rPr lang="sk-SK" sz="2000" dirty="0"/>
                        <a:t>CY</a:t>
                      </a:r>
                      <a:r>
                        <a:rPr lang="en-US" sz="2000" dirty="0"/>
                        <a:t>CLE DURATION</a:t>
                      </a:r>
                      <a:r>
                        <a:rPr lang="sk-SK" sz="2000" dirty="0"/>
                        <a:t> </a:t>
                      </a:r>
                      <a:endParaRPr lang="en-US" sz="2000" dirty="0"/>
                    </a:p>
                    <a:p>
                      <a:pPr algn="ctr"/>
                      <a:r>
                        <a:rPr lang="sk-SK" sz="2000" dirty="0"/>
                        <a:t>116</a:t>
                      </a:r>
                      <a:r>
                        <a:rPr lang="en-US" sz="2000" dirty="0"/>
                        <a:t>/min; 0,52 s</a:t>
                      </a:r>
                      <a:endParaRPr lang="sk-SK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HEALTHY HEART</a:t>
                      </a:r>
                      <a:endParaRPr lang="sk-SK" sz="2000" dirty="0"/>
                    </a:p>
                    <a:p>
                      <a:pPr algn="ctr"/>
                      <a:endParaRPr lang="sk-SK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sk-SK" sz="2000" dirty="0"/>
                        <a:t>POŠKODENÉ </a:t>
                      </a:r>
                      <a:endParaRPr lang="en-US" sz="2000" dirty="0"/>
                    </a:p>
                    <a:p>
                      <a:pPr algn="ctr"/>
                      <a:r>
                        <a:rPr lang="sk-SK" sz="2000" dirty="0"/>
                        <a:t>SRDCE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DAMAGED HEART</a:t>
                      </a:r>
                      <a:endParaRPr lang="sk-SK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714640"/>
                  </a:ext>
                </a:extLst>
              </a:tr>
              <a:tr h="31996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PHASE</a:t>
                      </a:r>
                      <a:endParaRPr lang="sk-SK" sz="18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TIME</a:t>
                      </a:r>
                      <a:r>
                        <a:rPr lang="sk-SK" sz="1800" dirty="0"/>
                        <a:t>: m</a:t>
                      </a:r>
                      <a:r>
                        <a:rPr lang="en-US" sz="1800" dirty="0" err="1"/>
                        <a:t>ili</a:t>
                      </a:r>
                      <a:r>
                        <a:rPr lang="sk-SK" sz="1800" dirty="0"/>
                        <a:t>s</a:t>
                      </a:r>
                      <a:r>
                        <a:rPr lang="en-US" sz="1800" dirty="0" err="1"/>
                        <a:t>econds</a:t>
                      </a:r>
                      <a:endParaRPr lang="sk-SK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k-SK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k-SK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393602"/>
                  </a:ext>
                </a:extLst>
              </a:tr>
              <a:tr h="369184">
                <a:tc>
                  <a:txBody>
                    <a:bodyPr/>
                    <a:lstStyle/>
                    <a:p>
                      <a:r>
                        <a:rPr lang="sk-SK" sz="2000" dirty="0"/>
                        <a:t>I</a:t>
                      </a:r>
                      <a:r>
                        <a:rPr lang="en-US" sz="2000" dirty="0"/>
                        <a:t>s</a:t>
                      </a:r>
                      <a:r>
                        <a:rPr lang="sk-SK" sz="2000" dirty="0" err="1"/>
                        <a:t>ometric</a:t>
                      </a:r>
                      <a:r>
                        <a:rPr lang="en-US" sz="2000" dirty="0"/>
                        <a:t> c</a:t>
                      </a:r>
                      <a:r>
                        <a:rPr lang="sk-SK" sz="2000" dirty="0" err="1"/>
                        <a:t>ontrac</a:t>
                      </a:r>
                      <a:r>
                        <a:rPr lang="en-US" sz="2000" dirty="0"/>
                        <a:t>t</a:t>
                      </a:r>
                      <a:r>
                        <a:rPr lang="sk-SK" sz="2000" dirty="0"/>
                        <a:t>i</a:t>
                      </a:r>
                      <a:r>
                        <a:rPr lang="en-US" sz="2000" dirty="0"/>
                        <a:t>on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/>
                        <a:t>0,055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2000" dirty="0"/>
                        <a:t>0,105</a:t>
                      </a:r>
                      <a:r>
                        <a:rPr lang="en-US" sz="2000" dirty="0"/>
                        <a:t> ↑↑</a:t>
                      </a:r>
                      <a:endParaRPr lang="sk-SK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246587"/>
                  </a:ext>
                </a:extLst>
              </a:tr>
              <a:tr h="369184">
                <a:tc>
                  <a:txBody>
                    <a:bodyPr/>
                    <a:lstStyle/>
                    <a:p>
                      <a:r>
                        <a:rPr lang="sk-SK" sz="2000" dirty="0" err="1"/>
                        <a:t>Eje</a:t>
                      </a:r>
                      <a:r>
                        <a:rPr lang="en-US" sz="2000" dirty="0" err="1"/>
                        <a:t>ction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0,155</a:t>
                      </a:r>
                      <a:endParaRPr lang="sk-SK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0,165 ↑</a:t>
                      </a:r>
                      <a:endParaRPr lang="sk-SK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399786"/>
                  </a:ext>
                </a:extLst>
              </a:tr>
              <a:tr h="369184">
                <a:tc>
                  <a:txBody>
                    <a:bodyPr/>
                    <a:lstStyle/>
                    <a:p>
                      <a:r>
                        <a:rPr lang="sk-SK" sz="2000" b="1" dirty="0"/>
                        <a:t>SYSTOL</a:t>
                      </a:r>
                      <a:r>
                        <a:rPr lang="en-US" sz="2000" b="1" dirty="0"/>
                        <a:t>E TOGETHER</a:t>
                      </a:r>
                      <a:endParaRPr lang="sk-SK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0,210</a:t>
                      </a:r>
                      <a:endParaRPr lang="sk-SK" sz="2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0,270 </a:t>
                      </a:r>
                      <a:r>
                        <a:rPr lang="en-US" sz="2000" dirty="0"/>
                        <a:t>↑↑</a:t>
                      </a:r>
                      <a:endParaRPr lang="sk-SK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k-SK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613850"/>
                  </a:ext>
                </a:extLst>
              </a:tr>
              <a:tr h="369184">
                <a:tc>
                  <a:txBody>
                    <a:bodyPr/>
                    <a:lstStyle/>
                    <a:p>
                      <a:r>
                        <a:rPr lang="sk-SK" sz="2000" b="0" dirty="0"/>
                        <a:t>I</a:t>
                      </a:r>
                      <a:r>
                        <a:rPr lang="en-US" sz="2000" b="0" dirty="0"/>
                        <a:t>s</a:t>
                      </a:r>
                      <a:r>
                        <a:rPr lang="sk-SK" sz="2000" b="0" dirty="0" err="1"/>
                        <a:t>ometric</a:t>
                      </a:r>
                      <a:r>
                        <a:rPr lang="sk-SK" sz="2000" b="0" dirty="0"/>
                        <a:t> relax</a:t>
                      </a:r>
                      <a:r>
                        <a:rPr lang="en-US" sz="2000" b="0" dirty="0" err="1"/>
                        <a:t>ation</a:t>
                      </a:r>
                      <a:endParaRPr lang="sk-SK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0,075</a:t>
                      </a:r>
                      <a:endParaRPr lang="sk-SK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0,090 ↑</a:t>
                      </a:r>
                      <a:endParaRPr lang="sk-SK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460038"/>
                  </a:ext>
                </a:extLst>
              </a:tr>
              <a:tr h="369184">
                <a:tc>
                  <a:txBody>
                    <a:bodyPr/>
                    <a:lstStyle/>
                    <a:p>
                      <a:r>
                        <a:rPr lang="en-US" sz="2000" dirty="0"/>
                        <a:t>Rapid filling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0,060</a:t>
                      </a:r>
                      <a:endParaRPr lang="sk-SK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0,040 ↓↓</a:t>
                      </a:r>
                      <a:endParaRPr lang="sk-SK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871752"/>
                  </a:ext>
                </a:extLst>
              </a:tr>
              <a:tr h="369184">
                <a:tc>
                  <a:txBody>
                    <a:bodyPr/>
                    <a:lstStyle/>
                    <a:p>
                      <a:r>
                        <a:rPr lang="sk-SK" sz="2000" dirty="0" err="1"/>
                        <a:t>Diast</a:t>
                      </a:r>
                      <a:r>
                        <a:rPr lang="en-US" sz="2000" dirty="0" err="1"/>
                        <a:t>ase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0,085</a:t>
                      </a:r>
                      <a:endParaRPr lang="sk-SK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Skoro</a:t>
                      </a:r>
                      <a:r>
                        <a:rPr lang="en-US" sz="2000" dirty="0"/>
                        <a:t> 0 ↓↓↓</a:t>
                      </a:r>
                      <a:endParaRPr lang="sk-SK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419843"/>
                  </a:ext>
                </a:extLst>
              </a:tr>
              <a:tr h="369184">
                <a:tc>
                  <a:txBody>
                    <a:bodyPr/>
                    <a:lstStyle/>
                    <a:p>
                      <a:r>
                        <a:rPr lang="en-US" sz="2000" dirty="0"/>
                        <a:t>Atrial s</a:t>
                      </a:r>
                      <a:r>
                        <a:rPr lang="sk-SK" sz="2000" dirty="0" err="1"/>
                        <a:t>ystol</a:t>
                      </a:r>
                      <a:r>
                        <a:rPr lang="en-US" sz="2000" dirty="0"/>
                        <a:t>e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0,090</a:t>
                      </a:r>
                      <a:endParaRPr lang="sk-SK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0,120 ↑↑</a:t>
                      </a:r>
                      <a:endParaRPr lang="sk-SK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730387"/>
                  </a:ext>
                </a:extLst>
              </a:tr>
              <a:tr h="369184">
                <a:tc>
                  <a:txBody>
                    <a:bodyPr/>
                    <a:lstStyle/>
                    <a:p>
                      <a:r>
                        <a:rPr lang="en-US" sz="2000" b="1" dirty="0"/>
                        <a:t>DIASTOLE TOGETHER</a:t>
                      </a:r>
                      <a:endParaRPr lang="sk-SK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0,310</a:t>
                      </a:r>
                      <a:endParaRPr lang="sk-SK" sz="2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O,250 </a:t>
                      </a:r>
                      <a:r>
                        <a:rPr lang="en-US" sz="2000" dirty="0"/>
                        <a:t>↓↓</a:t>
                      </a:r>
                      <a:endParaRPr lang="sk-SK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k-SK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7585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13D5691-573F-9E7B-8186-47A4895CC0A9}"/>
              </a:ext>
            </a:extLst>
          </p:cNvPr>
          <p:cNvSpPr txBox="1"/>
          <p:nvPr/>
        </p:nvSpPr>
        <p:spPr>
          <a:xfrm>
            <a:off x="116732" y="6070060"/>
            <a:ext cx="11523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Weakness of heart muscle is manifesting with longer systole leaving less time for ventricle filling in </a:t>
            </a:r>
            <a:r>
              <a:rPr lang="sk-SK" sz="2000" dirty="0"/>
              <a:t>diastole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F1FA86-6C5F-C2B9-49FD-39130FF49E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4178379" cy="365125"/>
          </a:xfrm>
        </p:spPr>
        <p:txBody>
          <a:bodyPr/>
          <a:lstStyle/>
          <a:p>
            <a:fld id="{6B76569A-9036-4971-B155-3B3791C92057}" type="datetime1">
              <a:rPr lang="sk-SK" smtClean="0"/>
              <a:t>14. 3. 2024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D2D995-20F0-4C14-BF62-1248AB4B484D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{8E84CBE9-8186-496B-B3E0-3133D8F165E9}tf67061901_win32</Template>
  <TotalTime>1301</TotalTime>
  <Words>4760</Words>
  <Application>Microsoft Office PowerPoint</Application>
  <PresentationFormat>Widescreen</PresentationFormat>
  <Paragraphs>797</Paragraphs>
  <Slides>80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4" baseType="lpstr">
      <vt:lpstr>Arial</vt:lpstr>
      <vt:lpstr>Arial Unicode MS</vt:lpstr>
      <vt:lpstr>Calibri</vt:lpstr>
      <vt:lpstr>Franklin Gothic Book</vt:lpstr>
      <vt:lpstr>Franklin Gothic Demi</vt:lpstr>
      <vt:lpstr>Gill Sans MT</vt:lpstr>
      <vt:lpstr>Helvetica</vt:lpstr>
      <vt:lpstr>Impact</vt:lpstr>
      <vt:lpstr>Symbol</vt:lpstr>
      <vt:lpstr>Times New Roman</vt:lpstr>
      <vt:lpstr>Wingdings</vt:lpstr>
      <vt:lpstr>Wingdings 2</vt:lpstr>
      <vt:lpstr>DividendVTI</vt:lpstr>
      <vt:lpstr>Microsoft PowerPoint 97-2003 Slide</vt:lpstr>
      <vt:lpstr>PATHOLOGICAL PHYSIOLOGY OF CARDIOVASCULAR DISEASES</vt:lpstr>
      <vt:lpstr>PATHOLOGICAL PHYSIOLOGY OF CARDIOVASCULAR DISEASES part 1  </vt:lpstr>
      <vt:lpstr>Lectures &amp; seminars from pathological physiology</vt:lpstr>
      <vt:lpstr>Heart failure – basics</vt:lpstr>
      <vt:lpstr>New concept</vt:lpstr>
      <vt:lpstr>Heart failure, forms and classifications</vt:lpstr>
      <vt:lpstr>NYHA*, four stages</vt:lpstr>
      <vt:lpstr>according to ejection fraction (EF)</vt:lpstr>
      <vt:lpstr>Cardiac cycle in mild tachycardia in health and in heart disease</vt:lpstr>
      <vt:lpstr>Attempt for a Universal (exact) definition</vt:lpstr>
      <vt:lpstr>PowerPoint Presentation</vt:lpstr>
      <vt:lpstr>The natriuretic peptides</vt:lpstr>
      <vt:lpstr>Phases of congeStion</vt:lpstr>
      <vt:lpstr>PowerPoint Presentation</vt:lpstr>
      <vt:lpstr>etiology of heart failure  with reduced and perserved EF</vt:lpstr>
      <vt:lpstr>etiology of heart failure</vt:lpstr>
      <vt:lpstr>PowerPoint Presentation</vt:lpstr>
      <vt:lpstr>PowerPoint Presentation</vt:lpstr>
      <vt:lpstr>Cellular adaptation – maladaptation</vt:lpstr>
      <vt:lpstr>Neurohumoral (mal)adaptation</vt:lpstr>
      <vt:lpstr>PowerPoint Presentation</vt:lpstr>
      <vt:lpstr>PowerPoint Presentation</vt:lpstr>
      <vt:lpstr>And something new and interesting GEnetic and functional insights into the fractal* structure of the heart</vt:lpstr>
      <vt:lpstr>Genetic and functional insights into the fractal structure of the heart (Nature 2020)</vt:lpstr>
      <vt:lpstr>Lectures and seminars from pathological physiology </vt:lpstr>
      <vt:lpstr>PowerPoint Presentation</vt:lpstr>
      <vt:lpstr>PowerPoint Presentation</vt:lpstr>
      <vt:lpstr>Valvular dysfunction – introduction</vt:lpstr>
      <vt:lpstr>PowerPoint Presentation</vt:lpstr>
      <vt:lpstr>Mitral stenosis</vt:lpstr>
      <vt:lpstr>Mitral stenosis</vt:lpstr>
      <vt:lpstr>PowerPoint Presentation</vt:lpstr>
      <vt:lpstr>Grades of mitral stenosis</vt:lpstr>
      <vt:lpstr>The haemodynamic problem</vt:lpstr>
      <vt:lpstr>A short diversion towards atrial fibrillation</vt:lpstr>
      <vt:lpstr>Pulsus irregularis and inaeqalis</vt:lpstr>
      <vt:lpstr>Mitral regurgation (INSUFFICIENCY)</vt:lpstr>
      <vt:lpstr>PowerPoint Presentation</vt:lpstr>
      <vt:lpstr>Mitral regurgation – new aspects</vt:lpstr>
      <vt:lpstr>Mitral valve prolapse?</vt:lpstr>
      <vt:lpstr>Aortic stenosis</vt:lpstr>
      <vt:lpstr>Aortic stenosis</vt:lpstr>
      <vt:lpstr>PowerPoint Presentation</vt:lpstr>
      <vt:lpstr>Grades of aortal stenosis</vt:lpstr>
      <vt:lpstr>Aortic regurgitation (insufficiency)</vt:lpstr>
      <vt:lpstr>PowerPoint Presentation</vt:lpstr>
      <vt:lpstr>Overview of valvular defects hemodynamics</vt:lpstr>
      <vt:lpstr>The „forgotten“ right ventricle</vt:lpstr>
      <vt:lpstr>The forgotten ventricle – etiology of pathological conditions</vt:lpstr>
      <vt:lpstr>Tricuspidal regurgitation</vt:lpstr>
      <vt:lpstr>Lectures and seminars from pathological physiology</vt:lpstr>
      <vt:lpstr>Occurence &amp; clinical significance of congenital heart defects</vt:lpstr>
      <vt:lpstr>Classification</vt:lpstr>
      <vt:lpstr>Embryological development of the heart and the intrauterine circulation</vt:lpstr>
      <vt:lpstr>PowerPoint Presentation</vt:lpstr>
      <vt:lpstr>intrauterine circulation</vt:lpstr>
      <vt:lpstr>Foramen ovale persistens</vt:lpstr>
      <vt:lpstr>Etiology of congenital heart defects</vt:lpstr>
      <vt:lpstr>A short diversion to viruses</vt:lpstr>
      <vt:lpstr>Incidency (106 births), 2002</vt:lpstr>
      <vt:lpstr>Etiology of congenital heart defects congenital or genetic?</vt:lpstr>
      <vt:lpstr>Atrial septum defect</vt:lpstr>
      <vt:lpstr>PowerPoint Presentation</vt:lpstr>
      <vt:lpstr>DIFFERENT ANATOMICAL SITUATIONS</vt:lpstr>
      <vt:lpstr>Ventricular septum defect</vt:lpstr>
      <vt:lpstr>Ventricular septum defect</vt:lpstr>
      <vt:lpstr>PowerPoint Presentation</vt:lpstr>
      <vt:lpstr>PowerPoint Presentation</vt:lpstr>
      <vt:lpstr>Open ductus Botalli</vt:lpstr>
      <vt:lpstr>PowerPoint Presentation</vt:lpstr>
      <vt:lpstr>Eisenmenger syndrome</vt:lpstr>
      <vt:lpstr>Fallot tetralogy</vt:lpstr>
      <vt:lpstr>Fallot PENTAlogy – WORSE?</vt:lpstr>
      <vt:lpstr>Fallot tetralogy</vt:lpstr>
      <vt:lpstr>Transposition of aorta and  a. pulmonalis???</vt:lpstr>
      <vt:lpstr>Transposition of aorta and  a. pulmonalis???</vt:lpstr>
      <vt:lpstr>Transposition of aorta and a. pulmonalis SOLUTION </vt:lpstr>
      <vt:lpstr>And something very different – Ebstein anomaly </vt:lpstr>
      <vt:lpstr>Ebstein ANOMALY </vt:lpstr>
      <vt:lpstr>Ebstein ANOMALY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Lectures from pathological physiology cardiology I</dc:title>
  <dc:creator>Oliver</dc:creator>
  <cp:lastModifiedBy>Oliver Racz</cp:lastModifiedBy>
  <cp:revision>125</cp:revision>
  <cp:lastPrinted>2024-02-19T07:51:45Z</cp:lastPrinted>
  <dcterms:created xsi:type="dcterms:W3CDTF">2021-02-25T06:54:58Z</dcterms:created>
  <dcterms:modified xsi:type="dcterms:W3CDTF">2024-03-14T07:42:33Z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