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347" r:id="rId4"/>
    <p:sldId id="346" r:id="rId5"/>
    <p:sldId id="257" r:id="rId6"/>
    <p:sldId id="259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48" r:id="rId19"/>
    <p:sldId id="355" r:id="rId20"/>
    <p:sldId id="313" r:id="rId21"/>
    <p:sldId id="314" r:id="rId22"/>
    <p:sldId id="35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264" r:id="rId34"/>
    <p:sldId id="261" r:id="rId35"/>
    <p:sldId id="285" r:id="rId36"/>
    <p:sldId id="353" r:id="rId37"/>
    <p:sldId id="286" r:id="rId38"/>
    <p:sldId id="330" r:id="rId39"/>
    <p:sldId id="328" r:id="rId40"/>
    <p:sldId id="329" r:id="rId41"/>
    <p:sldId id="356" r:id="rId42"/>
    <p:sldId id="287" r:id="rId43"/>
    <p:sldId id="288" r:id="rId44"/>
    <p:sldId id="292" r:id="rId45"/>
    <p:sldId id="293" r:id="rId46"/>
    <p:sldId id="263" r:id="rId47"/>
    <p:sldId id="331" r:id="rId48"/>
    <p:sldId id="266" r:id="rId49"/>
    <p:sldId id="268" r:id="rId50"/>
    <p:sldId id="270" r:id="rId51"/>
    <p:sldId id="276" r:id="rId52"/>
    <p:sldId id="278" r:id="rId53"/>
    <p:sldId id="272" r:id="rId54"/>
    <p:sldId id="274" r:id="rId55"/>
    <p:sldId id="295" r:id="rId56"/>
    <p:sldId id="296" r:id="rId57"/>
    <p:sldId id="297" r:id="rId58"/>
    <p:sldId id="389" r:id="rId59"/>
    <p:sldId id="332" r:id="rId60"/>
    <p:sldId id="298" r:id="rId61"/>
    <p:sldId id="299" r:id="rId62"/>
    <p:sldId id="300" r:id="rId63"/>
    <p:sldId id="280" r:id="rId64"/>
    <p:sldId id="282" r:id="rId65"/>
    <p:sldId id="284" r:id="rId66"/>
    <p:sldId id="333" r:id="rId67"/>
    <p:sldId id="390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9" r:id="rId77"/>
    <p:sldId id="350" r:id="rId78"/>
    <p:sldId id="351" r:id="rId79"/>
    <p:sldId id="352" r:id="rId80"/>
    <p:sldId id="357" r:id="rId81"/>
    <p:sldId id="358" r:id="rId82"/>
    <p:sldId id="262" r:id="rId83"/>
    <p:sldId id="359" r:id="rId84"/>
    <p:sldId id="360" r:id="rId85"/>
    <p:sldId id="265" r:id="rId86"/>
    <p:sldId id="361" r:id="rId87"/>
    <p:sldId id="267" r:id="rId88"/>
    <p:sldId id="362" r:id="rId89"/>
    <p:sldId id="269" r:id="rId90"/>
    <p:sldId id="363" r:id="rId91"/>
    <p:sldId id="271" r:id="rId92"/>
    <p:sldId id="364" r:id="rId93"/>
    <p:sldId id="275" r:id="rId94"/>
    <p:sldId id="365" r:id="rId95"/>
    <p:sldId id="277" r:id="rId96"/>
    <p:sldId id="366" r:id="rId97"/>
    <p:sldId id="279" r:id="rId98"/>
    <p:sldId id="367" r:id="rId99"/>
    <p:sldId id="281" r:id="rId100"/>
    <p:sldId id="368" r:id="rId101"/>
    <p:sldId id="283" r:id="rId102"/>
    <p:sldId id="369" r:id="rId103"/>
    <p:sldId id="370" r:id="rId104"/>
    <p:sldId id="371" r:id="rId105"/>
    <p:sldId id="372" r:id="rId106"/>
    <p:sldId id="373" r:id="rId107"/>
    <p:sldId id="289" r:id="rId108"/>
    <p:sldId id="391" r:id="rId109"/>
    <p:sldId id="291" r:id="rId110"/>
    <p:sldId id="376" r:id="rId111"/>
    <p:sldId id="377" r:id="rId112"/>
    <p:sldId id="294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85" r:id="rId121"/>
    <p:sldId id="386" r:id="rId122"/>
    <p:sldId id="387" r:id="rId123"/>
    <p:sldId id="388" r:id="rId1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74" d="100"/>
          <a:sy n="74" d="100"/>
        </p:scale>
        <p:origin x="60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C7B75-AD81-4741-97ED-E69D66D5D8DD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093FFE11-1CCE-4C30-8442-703714CF68B8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699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781C-E197-4343-90C9-7FF8C4EC4EF6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C8A21C0-8FA3-400F-8A0B-BE1255378C4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119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781C-E197-4343-90C9-7FF8C4EC4EF6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C8A21C0-8FA3-400F-8A0B-BE1255378C4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61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781C-E197-4343-90C9-7FF8C4EC4EF6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C8A21C0-8FA3-400F-8A0B-BE1255378C4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87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781C-E197-4343-90C9-7FF8C4EC4EF6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C8A21C0-8FA3-400F-8A0B-BE1255378C4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05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781C-E197-4343-90C9-7FF8C4EC4EF6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C8A21C0-8FA3-400F-8A0B-BE1255378C4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318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B39BA-E07D-47E8-AAFD-2842BBC71D2F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8B6E-8290-4C83-8640-7813B770712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161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44FF5A-B250-4E5A-BCF6-B613DC72B2A0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32884-4AAC-433D-846A-3E8A28EA1AB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317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781C-E197-4343-90C9-7FF8C4EC4EF6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A21C0-8FA3-400F-8A0B-BE1255378C4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17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56C55E-66F6-49AA-BE4D-C56522E98295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F5EFC7F-A8B4-4535-B693-BCE8CF79C8E6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815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DCC5A-DD78-4A93-B25C-9FDDC9379A8D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95CE819-5384-4AD3-8649-184225C764C6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573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684A7-B808-48FB-AD02-D6E64147FD19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4A84B5C-43A6-4FD7-B5FC-D785CEF4D2B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42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DC1C8-6E6A-42EB-8DC8-E912607146C9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17337-CFA1-4EAA-A1D6-2F645487ADF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35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0F46D-BEE4-4049-BADB-1B8E9D51C763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7F894-8B4F-40F9-B0B8-9ACC2863935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82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A3550-2B85-402E-B3AE-003197081206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D585F-3EEB-4587-B91B-DAF0149DA3B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756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7F14D-799A-49FF-87FC-B1D57D56EB93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31483EE-3A0A-4E03-8F6A-096F7B390C2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559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6D781C-E197-4343-90C9-7FF8C4EC4EF6}" type="datetimeFigureOut">
              <a:rPr lang="sk-SK" smtClean="0"/>
              <a:pPr>
                <a:defRPr/>
              </a:pPr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8A21C0-8FA3-400F-8A0B-BE1255378C4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471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us/knowledge/fever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e6dhJ1_cG8" TargetMode="External"/><Relationship Id="rId2" Type="http://schemas.openxmlformats.org/officeDocument/2006/relationships/hyperlink" Target="https://en.wikipedia.org/wiki/List_of_phobia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joytatras.com/activities/treetop-walk-bachledk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Dokumenty\patfyz\cvicenia\zahranicni\stress\Phobias%20-%20specific%20phobias,%20agoraphobia,%20&amp;%20social%20phobia%20-%20YouTube%20(480p)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gtUOOR5rQY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Becm7C1Dk" TargetMode="External"/><Relationship Id="rId2" Type="http://schemas.openxmlformats.org/officeDocument/2006/relationships/hyperlink" Target="https://www.youtube.com/watch?v=AGWiZLy0Yu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kgJqVbQJSw" TargetMode="External"/><Relationship Id="rId4" Type="http://schemas.openxmlformats.org/officeDocument/2006/relationships/hyperlink" Target="https://www.youtube.com/watch?v=-C_jPcUkVrM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BMJ_Case_Reports&amp;action=edit&amp;redlink=1" TargetMode="External"/><Relationship Id="rId2" Type="http://schemas.openxmlformats.org/officeDocument/2006/relationships/hyperlink" Target="https://casereports.bmj.com/content/12/9/e230065.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36/bcr-2019-230065" TargetMode="External"/><Relationship Id="rId4" Type="http://schemas.openxmlformats.org/officeDocument/2006/relationships/hyperlink" Target="https://en.wikipedia.org/wiki/Doi_(identifier)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/>
              <a:t>Stres</a:t>
            </a:r>
            <a:endParaRPr lang="sk-SK" sz="7200" b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3096344"/>
          </a:xfrm>
        </p:spPr>
        <p:txBody>
          <a:bodyPr>
            <a:normAutofit/>
          </a:bodyPr>
          <a:lstStyle/>
          <a:p>
            <a:r>
              <a:rPr lang="en-US" b="1" dirty="0"/>
              <a:t>Holmes and </a:t>
            </a:r>
            <a:r>
              <a:rPr lang="en-US" b="1" dirty="0" err="1"/>
              <a:t>Rahe</a:t>
            </a:r>
            <a:r>
              <a:rPr lang="en-US" b="1" dirty="0"/>
              <a:t> stress scale</a:t>
            </a:r>
            <a:br>
              <a:rPr lang="en-US" b="1" dirty="0"/>
            </a:br>
            <a:endParaRPr lang="sk-SK" dirty="0"/>
          </a:p>
        </p:txBody>
      </p:sp>
      <p:pic>
        <p:nvPicPr>
          <p:cNvPr id="6" name="Zástupný symbol obsahu 5" descr="stress_scal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49638" y="87996"/>
            <a:ext cx="4942842" cy="6653372"/>
          </a:xfrm>
        </p:spPr>
      </p:pic>
      <p:sp>
        <p:nvSpPr>
          <p:cNvPr id="4" name="Ovál 3"/>
          <p:cNvSpPr/>
          <p:nvPr/>
        </p:nvSpPr>
        <p:spPr>
          <a:xfrm>
            <a:off x="3851920" y="1844824"/>
            <a:ext cx="1800200" cy="432048"/>
          </a:xfrm>
          <a:prstGeom prst="ellipse">
            <a:avLst/>
          </a:prstGeom>
          <a:solidFill>
            <a:srgbClr val="FFC000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3707904" y="2492896"/>
            <a:ext cx="3240360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3779912" y="3140968"/>
            <a:ext cx="2376264" cy="50405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Regulované zvýšenie teploty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8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k-SK" sz="2800" dirty="0"/>
              <a:t>TNF a IL-1 súčasne zvyšujú imunitnú odpoveď:</a:t>
            </a:r>
          </a:p>
          <a:p>
            <a:pPr lvl="1" eaLnBrk="1" hangingPunct="1"/>
            <a:r>
              <a:rPr lang="sk-SK" sz="2400" dirty="0"/>
              <a:t>aktiváciou </a:t>
            </a:r>
            <a:r>
              <a:rPr lang="sk-SK" sz="2400" dirty="0" err="1"/>
              <a:t>T-buniek</a:t>
            </a:r>
            <a:endParaRPr lang="sk-SK" sz="2400" dirty="0"/>
          </a:p>
          <a:p>
            <a:pPr lvl="2" eaLnBrk="1" hangingPunct="1"/>
            <a:r>
              <a:rPr lang="sk-SK" sz="2000" dirty="0"/>
              <a:t>zvýšením produkcie IL-2 v nich</a:t>
            </a:r>
          </a:p>
          <a:p>
            <a:pPr lvl="1" eaLnBrk="1" hangingPunct="1"/>
            <a:r>
              <a:rPr lang="sk-SK" sz="2400" dirty="0"/>
              <a:t>IL-1 podporuje </a:t>
            </a:r>
            <a:r>
              <a:rPr lang="sk-SK" sz="2400" dirty="0" err="1"/>
              <a:t>proliferáciu</a:t>
            </a:r>
            <a:r>
              <a:rPr lang="sk-SK" sz="2400" dirty="0"/>
              <a:t> </a:t>
            </a:r>
            <a:r>
              <a:rPr lang="sk-SK" sz="2400" dirty="0" err="1"/>
              <a:t>B-buniek</a:t>
            </a:r>
            <a:endParaRPr lang="sk-SK" sz="2400" dirty="0"/>
          </a:p>
          <a:p>
            <a:pPr lvl="1" eaLnBrk="1" hangingPunct="1"/>
            <a:r>
              <a:rPr lang="sk-SK" sz="2400" dirty="0"/>
              <a:t>tieto procesy majú optimum pri 39,5°C</a:t>
            </a:r>
          </a:p>
          <a:p>
            <a:pPr eaLnBrk="1" hangingPunct="1"/>
            <a:r>
              <a:rPr lang="sk-SK" sz="2800" b="1" dirty="0"/>
              <a:t>IFN-</a:t>
            </a:r>
            <a:r>
              <a:rPr lang="sk-SK" sz="2800" b="1" dirty="0">
                <a:sym typeface="Symbol"/>
              </a:rPr>
              <a:t></a:t>
            </a:r>
          </a:p>
          <a:p>
            <a:pPr lvl="1" eaLnBrk="1" hangingPunct="1"/>
            <a:r>
              <a:rPr lang="sk-SK" sz="2400" dirty="0">
                <a:sym typeface="Symbol"/>
              </a:rPr>
              <a:t>môže zosilňovať odpoveď organizmu</a:t>
            </a:r>
          </a:p>
          <a:p>
            <a:pPr lvl="1" eaLnBrk="1" hangingPunct="1"/>
            <a:r>
              <a:rPr lang="sk-SK" sz="2400" dirty="0">
                <a:sym typeface="Symbol"/>
              </a:rPr>
              <a:t>je tvorený </a:t>
            </a:r>
            <a:r>
              <a:rPr lang="sk-SK" sz="2400" dirty="0" err="1">
                <a:sym typeface="Symbol"/>
              </a:rPr>
              <a:t>T-Ly</a:t>
            </a:r>
            <a:r>
              <a:rPr lang="sk-SK" sz="2400" dirty="0">
                <a:sym typeface="Symbol"/>
              </a:rPr>
              <a:t> a </a:t>
            </a:r>
            <a:r>
              <a:rPr lang="sk-SK" sz="2400" dirty="0" err="1">
                <a:sym typeface="Symbol"/>
              </a:rPr>
              <a:t>NK-bunkami</a:t>
            </a:r>
            <a:endParaRPr lang="sk-SK" sz="2400" dirty="0">
              <a:sym typeface="Symbol"/>
            </a:endParaRPr>
          </a:p>
          <a:p>
            <a:pPr eaLnBrk="1" hangingPunct="1"/>
            <a:r>
              <a:rPr lang="sk-SK" sz="2800" dirty="0"/>
              <a:t>pri život ohrozujúcich stavoch sa často zisťujú vysoké plazmatické koncentrácie IL-1, IL-6 a TNF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Regulované zvýšenie teploty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94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sk-SK" sz="2800" dirty="0"/>
              <a:t>v iniciálnej fáze sa mení aj syntéza proteínov pečeni</a:t>
            </a:r>
          </a:p>
          <a:p>
            <a:pPr lvl="1" eaLnBrk="1" hangingPunct="1"/>
            <a:r>
              <a:rPr lang="sk-SK" sz="2400" dirty="0"/>
              <a:t>zvyšuje sa:</a:t>
            </a:r>
          </a:p>
          <a:p>
            <a:pPr lvl="2" eaLnBrk="1" hangingPunct="1"/>
            <a:r>
              <a:rPr lang="sk-SK" sz="2000" dirty="0"/>
              <a:t>produkcia </a:t>
            </a:r>
            <a:r>
              <a:rPr lang="sk-SK" sz="2000" dirty="0" err="1"/>
              <a:t>antiproteáz</a:t>
            </a:r>
            <a:r>
              <a:rPr lang="sk-SK" sz="2000" dirty="0"/>
              <a:t>, zložiek komplementu, </a:t>
            </a:r>
            <a:r>
              <a:rPr lang="sk-SK" sz="2000" dirty="0" err="1"/>
              <a:t>fibrinogénu</a:t>
            </a:r>
            <a:r>
              <a:rPr lang="sk-SK" sz="2000" dirty="0"/>
              <a:t>, </a:t>
            </a:r>
            <a:r>
              <a:rPr lang="sk-SK" sz="2000" dirty="0" err="1"/>
              <a:t>ceruloplazmínu</a:t>
            </a:r>
            <a:r>
              <a:rPr lang="sk-SK" sz="2000" dirty="0"/>
              <a:t>, </a:t>
            </a:r>
            <a:r>
              <a:rPr lang="sk-SK" sz="2000" dirty="0" err="1"/>
              <a:t>feritínu</a:t>
            </a:r>
            <a:r>
              <a:rPr lang="sk-SK" sz="2000" dirty="0"/>
              <a:t>, </a:t>
            </a:r>
            <a:r>
              <a:rPr lang="sk-SK" sz="2000" dirty="0" err="1"/>
              <a:t>haptoglobínu</a:t>
            </a:r>
            <a:r>
              <a:rPr lang="sk-SK" sz="2000" dirty="0"/>
              <a:t>, </a:t>
            </a:r>
            <a:r>
              <a:rPr lang="sk-SK" sz="2000" dirty="0" err="1"/>
              <a:t>C-reaktívneho</a:t>
            </a:r>
            <a:r>
              <a:rPr lang="sk-SK" sz="2000" dirty="0"/>
              <a:t> proteínu, sérového </a:t>
            </a:r>
            <a:r>
              <a:rPr lang="sk-SK" sz="2000" dirty="0" err="1"/>
              <a:t>amyloidu</a:t>
            </a:r>
            <a:endParaRPr lang="sk-SK" sz="2000" dirty="0"/>
          </a:p>
          <a:p>
            <a:pPr lvl="1" eaLnBrk="1" hangingPunct="1"/>
            <a:r>
              <a:rPr lang="sk-SK" sz="2400" dirty="0"/>
              <a:t>znížené bývajú sérové železo a zinok</a:t>
            </a:r>
          </a:p>
          <a:p>
            <a:pPr eaLnBrk="1" hangingPunct="1"/>
            <a:r>
              <a:rPr lang="sk-SK" sz="2800" dirty="0"/>
              <a:t>IL-1 a TNF bývajú v cirkulácii zvýšené len krátkodobo</a:t>
            </a:r>
          </a:p>
          <a:p>
            <a:pPr eaLnBrk="1" hangingPunct="1"/>
            <a:r>
              <a:rPr lang="sk-SK" sz="2800" dirty="0"/>
              <a:t>indukujú tvorbu IL-6</a:t>
            </a:r>
          </a:p>
          <a:p>
            <a:pPr lvl="1" eaLnBrk="1" hangingPunct="1"/>
            <a:r>
              <a:rPr lang="sk-SK" sz="2400" dirty="0"/>
              <a:t>má vysokú koreláciu so stupňom horúčky a s inými patologickými nálezmi</a:t>
            </a:r>
          </a:p>
          <a:p>
            <a:pPr lvl="1" eaLnBrk="1" hangingPunct="1"/>
            <a:r>
              <a:rPr lang="sk-SK" sz="2400" dirty="0"/>
              <a:t>v cirkulácii pretrvávajú dlho</a:t>
            </a:r>
          </a:p>
          <a:p>
            <a:pPr eaLnBrk="1" hangingPunct="1"/>
            <a:r>
              <a:rPr lang="sk-SK" sz="2800" dirty="0"/>
              <a:t>horúčka je mechanizmus, ktorý zabezpečuje prežitie organizmu</a:t>
            </a:r>
          </a:p>
          <a:p>
            <a:pPr lvl="2" eaLnBrk="1" hangingPunct="1"/>
            <a:r>
              <a:rPr lang="sk-SK" sz="2000" dirty="0"/>
              <a:t>pre jej zabezpečenie sú v činnosti viaceré cesty</a:t>
            </a:r>
          </a:p>
          <a:p>
            <a:pPr eaLnBrk="1" hangingPunct="1"/>
            <a:endParaRPr lang="sk-SK" sz="28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Regulované zvýšenie teploty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882"/>
          </a:xfrm>
        </p:spPr>
        <p:txBody>
          <a:bodyPr/>
          <a:lstStyle/>
          <a:p>
            <a:pPr eaLnBrk="1" hangingPunct="1"/>
            <a:r>
              <a:rPr lang="sk-SK" sz="2800" dirty="0"/>
              <a:t>zvýšenie telesnej teploty znamená zvýšenie spotreby kyslíka v organizme (</a:t>
            </a:r>
            <a:r>
              <a:rPr lang="sk-SK" sz="2800" dirty="0">
                <a:sym typeface="Symbol"/>
              </a:rPr>
              <a:t> o 1</a:t>
            </a:r>
            <a:r>
              <a:rPr lang="sk-SK" sz="2800" dirty="0"/>
              <a:t>°C </a:t>
            </a:r>
            <a:r>
              <a:rPr lang="sk-SK" sz="2800" dirty="0">
                <a:sym typeface="Symbol"/>
              </a:rPr>
              <a:t>  spotreby o 13%)</a:t>
            </a:r>
          </a:p>
          <a:p>
            <a:pPr eaLnBrk="1" hangingPunct="1"/>
            <a:r>
              <a:rPr lang="sk-SK" sz="2800" dirty="0">
                <a:sym typeface="Symbol"/>
              </a:rPr>
              <a:t>horúčka redukuje mentálnu pohotovosť</a:t>
            </a:r>
          </a:p>
          <a:p>
            <a:pPr eaLnBrk="1" hangingPunct="1"/>
            <a:r>
              <a:rPr lang="sk-SK" sz="2800" dirty="0">
                <a:sym typeface="Symbol"/>
              </a:rPr>
              <a:t>u detí sa môžu objaviť kŕče</a:t>
            </a:r>
          </a:p>
          <a:p>
            <a:pPr eaLnBrk="1" hangingPunct="1"/>
            <a:r>
              <a:rPr lang="sk-SK" sz="2800" dirty="0" err="1">
                <a:sym typeface="Symbol"/>
              </a:rPr>
              <a:t>hypotalamické</a:t>
            </a:r>
            <a:r>
              <a:rPr lang="sk-SK" sz="2800" dirty="0">
                <a:sym typeface="Symbol"/>
              </a:rPr>
              <a:t> termoregulačné centrum sa môže prebudovať späť, ak sa lokálne </a:t>
            </a:r>
            <a:r>
              <a:rPr lang="sk-SK" sz="2800" dirty="0" err="1">
                <a:sym typeface="Symbol"/>
              </a:rPr>
              <a:t>inhibuje</a:t>
            </a:r>
            <a:r>
              <a:rPr lang="sk-SK" sz="2800" dirty="0">
                <a:sym typeface="Symbol"/>
              </a:rPr>
              <a:t> syntéza </a:t>
            </a:r>
            <a:r>
              <a:rPr lang="sk-SK" sz="2800" dirty="0" err="1">
                <a:sym typeface="Symbol"/>
              </a:rPr>
              <a:t>prostaglandínov</a:t>
            </a:r>
            <a:r>
              <a:rPr lang="sk-SK" sz="2800" dirty="0">
                <a:sym typeface="Symbol"/>
              </a:rPr>
              <a:t> inhibítormi </a:t>
            </a:r>
            <a:r>
              <a:rPr lang="sk-SK" sz="2800" dirty="0" err="1">
                <a:sym typeface="Symbol"/>
              </a:rPr>
              <a:t>cyklooxigenázy</a:t>
            </a:r>
            <a:endParaRPr lang="sk-SK" sz="2800" dirty="0">
              <a:sym typeface="Symbol"/>
            </a:endParaRPr>
          </a:p>
          <a:p>
            <a:pPr lvl="1" eaLnBrk="1" hangingPunct="1"/>
            <a:r>
              <a:rPr lang="sk-SK" sz="2400" dirty="0">
                <a:sym typeface="Symbol"/>
              </a:rPr>
              <a:t>kyselina </a:t>
            </a:r>
            <a:r>
              <a:rPr lang="sk-SK" sz="2400" dirty="0" err="1">
                <a:sym typeface="Symbol"/>
              </a:rPr>
              <a:t>acetylsalycilová</a:t>
            </a:r>
            <a:r>
              <a:rPr lang="sk-SK" sz="2400" dirty="0">
                <a:sym typeface="Symbol"/>
              </a:rPr>
              <a:t>, </a:t>
            </a:r>
            <a:r>
              <a:rPr lang="sk-SK" sz="2400" dirty="0" err="1">
                <a:sym typeface="Symbol"/>
              </a:rPr>
              <a:t>ibuprofen</a:t>
            </a:r>
            <a:r>
              <a:rPr lang="sk-SK" sz="2400" dirty="0">
                <a:sym typeface="Symbol"/>
              </a:rPr>
              <a:t>, </a:t>
            </a:r>
            <a:r>
              <a:rPr lang="sk-SK" sz="2400" dirty="0" err="1">
                <a:sym typeface="Symbol"/>
              </a:rPr>
              <a:t>acetaminofen</a:t>
            </a:r>
            <a:r>
              <a:rPr lang="sk-SK" sz="2400" dirty="0">
                <a:sym typeface="Symbol"/>
              </a:rPr>
              <a:t> a iné </a:t>
            </a:r>
            <a:r>
              <a:rPr lang="sk-SK" sz="2400" dirty="0" err="1">
                <a:sym typeface="Symbol"/>
              </a:rPr>
              <a:t>antipyretiká</a:t>
            </a:r>
            <a:endParaRPr lang="sk-SK" sz="2400" dirty="0">
              <a:sym typeface="Symbo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Priebeh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922"/>
          </a:xfrm>
        </p:spPr>
        <p:txBody>
          <a:bodyPr/>
          <a:lstStyle/>
          <a:p>
            <a:pPr eaLnBrk="1" hangingPunct="1"/>
            <a:r>
              <a:rPr lang="sk-SK" sz="2800" dirty="0">
                <a:sym typeface="Symbol"/>
              </a:rPr>
              <a:t>typická horúčka prebieha v určitých etapách (štádiách)</a:t>
            </a:r>
          </a:p>
          <a:p>
            <a:pPr eaLnBrk="1" hangingPunct="1"/>
            <a:r>
              <a:rPr lang="sk-SK" sz="2800" b="1" dirty="0">
                <a:sym typeface="Symbol"/>
              </a:rPr>
              <a:t>tesne pred prvým štádiom</a:t>
            </a:r>
          </a:p>
          <a:p>
            <a:pPr lvl="1" eaLnBrk="1" hangingPunct="1"/>
            <a:r>
              <a:rPr lang="sk-SK" sz="2400" dirty="0">
                <a:sym typeface="Symbol"/>
              </a:rPr>
              <a:t>15-90 minút</a:t>
            </a:r>
          </a:p>
          <a:p>
            <a:pPr lvl="1" eaLnBrk="1" hangingPunct="1"/>
            <a:r>
              <a:rPr lang="sk-SK" sz="2400" dirty="0">
                <a:sym typeface="Symbol"/>
              </a:rPr>
              <a:t>dochádza k uvoľneniu endogénnych </a:t>
            </a:r>
            <a:r>
              <a:rPr lang="sk-SK" sz="2400" dirty="0" err="1">
                <a:sym typeface="Symbol"/>
              </a:rPr>
              <a:t>pyrogénov</a:t>
            </a:r>
            <a:r>
              <a:rPr lang="sk-SK" sz="2400" dirty="0">
                <a:sym typeface="Symbol"/>
              </a:rPr>
              <a:t> na základe pôsobenia exogénnych </a:t>
            </a:r>
            <a:r>
              <a:rPr lang="sk-SK" sz="2400" dirty="0" err="1">
                <a:sym typeface="Symbol"/>
              </a:rPr>
              <a:t>pyrogénov</a:t>
            </a:r>
            <a:endParaRPr lang="sk-SK" sz="2400" dirty="0">
              <a:sym typeface="Symbol"/>
            </a:endParaRPr>
          </a:p>
          <a:p>
            <a:pPr lvl="1" eaLnBrk="1" hangingPunct="1"/>
            <a:r>
              <a:rPr lang="sk-SK" sz="2400" dirty="0">
                <a:sym typeface="Symbol"/>
              </a:rPr>
              <a:t>v tejto časti dochádza k prebudovaniu termoregulačného centra</a:t>
            </a:r>
          </a:p>
          <a:p>
            <a:pPr eaLnBrk="1" hangingPunct="1"/>
            <a:r>
              <a:rPr lang="sk-SK" sz="2800" b="1" dirty="0">
                <a:sym typeface="Symbol"/>
              </a:rPr>
              <a:t>1. štádium (</a:t>
            </a:r>
            <a:r>
              <a:rPr lang="sk-SK" sz="2800" b="1" dirty="0" err="1">
                <a:sym typeface="Symbol"/>
              </a:rPr>
              <a:t>stadium</a:t>
            </a:r>
            <a:r>
              <a:rPr lang="sk-SK" sz="2800" b="1" dirty="0">
                <a:sym typeface="Symbol"/>
              </a:rPr>
              <a:t> </a:t>
            </a:r>
            <a:r>
              <a:rPr lang="sk-SK" sz="2800" b="1" dirty="0" err="1">
                <a:sym typeface="Symbol"/>
              </a:rPr>
              <a:t>incrementi</a:t>
            </a:r>
            <a:r>
              <a:rPr lang="sk-SK" sz="2800" b="1" dirty="0">
                <a:sym typeface="Symbol"/>
              </a:rPr>
              <a:t>)</a:t>
            </a:r>
          </a:p>
          <a:p>
            <a:pPr lvl="1" eaLnBrk="1" hangingPunct="1"/>
            <a:r>
              <a:rPr lang="sk-SK" sz="2400" dirty="0">
                <a:sym typeface="Symbol"/>
              </a:rPr>
              <a:t>už je prebudované termoregulačné centrum</a:t>
            </a:r>
          </a:p>
          <a:p>
            <a:pPr lvl="1" eaLnBrk="1" hangingPunct="1"/>
            <a:r>
              <a:rPr lang="sk-SK" sz="2400" dirty="0">
                <a:sym typeface="Symbol"/>
              </a:rPr>
              <a:t>termoregulačné centrum má pravdepodobne dva </a:t>
            </a:r>
            <a:r>
              <a:rPr lang="sk-SK" sz="2400" dirty="0" err="1">
                <a:sym typeface="Symbol"/>
              </a:rPr>
              <a:t>kompartmenty</a:t>
            </a:r>
            <a:endParaRPr lang="sk-SK" sz="2400" dirty="0">
              <a:sym typeface="Symbo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Priebeh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922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sk-SK" sz="2400" dirty="0">
                <a:sym typeface="Symbol"/>
              </a:rPr>
              <a:t>v tomto štádiu sa uplatňujú impulzy zo </a:t>
            </a:r>
            <a:r>
              <a:rPr lang="sk-SK" sz="2400" dirty="0" err="1">
                <a:sym typeface="Symbol"/>
              </a:rPr>
              <a:t>sympatikového</a:t>
            </a:r>
            <a:r>
              <a:rPr lang="sk-SK" sz="2400" dirty="0">
                <a:sym typeface="Symbol"/>
              </a:rPr>
              <a:t> </a:t>
            </a:r>
            <a:r>
              <a:rPr lang="sk-SK" sz="2400" dirty="0" err="1">
                <a:sym typeface="Symbol"/>
              </a:rPr>
              <a:t>kompartmentu</a:t>
            </a:r>
            <a:r>
              <a:rPr lang="sk-SK" sz="2400" dirty="0">
                <a:sym typeface="Symbol"/>
              </a:rPr>
              <a:t>, ktoré sa vysielajú cez </a:t>
            </a:r>
            <a:r>
              <a:rPr lang="sk-SK" sz="2400" dirty="0" err="1">
                <a:sym typeface="Symbol"/>
              </a:rPr>
              <a:t>sympatikové</a:t>
            </a:r>
            <a:r>
              <a:rPr lang="sk-SK" sz="2400" dirty="0">
                <a:sym typeface="Symbol"/>
              </a:rPr>
              <a:t> vlákna</a:t>
            </a:r>
          </a:p>
          <a:p>
            <a:pPr lvl="1" eaLnBrk="1" hangingPunct="1"/>
            <a:r>
              <a:rPr lang="sk-SK" sz="2400" dirty="0">
                <a:sym typeface="Symbol"/>
              </a:rPr>
              <a:t>v kožných a podkožných cievach dochádza k </a:t>
            </a:r>
            <a:r>
              <a:rPr lang="sk-SK" sz="2400" dirty="0" err="1">
                <a:sym typeface="Symbol"/>
              </a:rPr>
              <a:t>vazokonstrikcii</a:t>
            </a:r>
            <a:r>
              <a:rPr lang="sk-SK" sz="2400" dirty="0">
                <a:sym typeface="Symbol"/>
              </a:rPr>
              <a:t> (znižuje sa výdaj tepla)</a:t>
            </a:r>
          </a:p>
          <a:p>
            <a:pPr lvl="1" eaLnBrk="1" hangingPunct="1"/>
            <a:r>
              <a:rPr lang="sk-SK" sz="2400" dirty="0">
                <a:sym typeface="Symbol"/>
              </a:rPr>
              <a:t>svaly, pečeň a srdce pod vplyvom </a:t>
            </a:r>
            <a:r>
              <a:rPr lang="sk-SK" sz="2400" dirty="0" err="1">
                <a:sym typeface="Symbol"/>
              </a:rPr>
              <a:t>sympatika</a:t>
            </a:r>
            <a:r>
              <a:rPr lang="sk-SK" sz="2400" dirty="0">
                <a:sym typeface="Symbol"/>
              </a:rPr>
              <a:t> zabezpečujú zvýšenú tvorbu tepla</a:t>
            </a:r>
          </a:p>
          <a:p>
            <a:pPr lvl="1" eaLnBrk="1" hangingPunct="1"/>
            <a:r>
              <a:rPr lang="sk-SK" sz="2400" dirty="0">
                <a:sym typeface="Symbol"/>
              </a:rPr>
              <a:t>vzniká optimálna situácia pre akumuláciu tepla v organizme</a:t>
            </a:r>
          </a:p>
          <a:p>
            <a:pPr lvl="1" eaLnBrk="1" hangingPunct="1"/>
            <a:r>
              <a:rPr lang="sk-SK" sz="2400" dirty="0">
                <a:sym typeface="Symbol"/>
              </a:rPr>
              <a:t>teplota sa zvyšuje a postihnutý má pocit chladu</a:t>
            </a:r>
          </a:p>
          <a:p>
            <a:pPr lvl="1" eaLnBrk="1" hangingPunct="1"/>
            <a:r>
              <a:rPr lang="sk-SK" sz="2400" dirty="0">
                <a:sym typeface="Symbol"/>
              </a:rPr>
              <a:t>zapojí sa </a:t>
            </a:r>
            <a:r>
              <a:rPr lang="sk-SK" sz="2400" dirty="0" err="1">
                <a:sym typeface="Symbol"/>
              </a:rPr>
              <a:t>termogenéza</a:t>
            </a:r>
            <a:r>
              <a:rPr lang="sk-SK" sz="2400" dirty="0">
                <a:sym typeface="Symbol"/>
              </a:rPr>
              <a:t> prostredníctvom T3 a T4</a:t>
            </a:r>
          </a:p>
          <a:p>
            <a:pPr lvl="1" eaLnBrk="1" hangingPunct="1"/>
            <a:r>
              <a:rPr lang="sk-SK" sz="2400" dirty="0">
                <a:sym typeface="Symbol"/>
              </a:rPr>
              <a:t>zvyšuje sa účinnosť KVS a dýchacej sústavy a bazálny metabolizmus</a:t>
            </a:r>
          </a:p>
          <a:p>
            <a:pPr lvl="1" eaLnBrk="1" hangingPunct="1"/>
            <a:r>
              <a:rPr lang="sk-SK" sz="2400" dirty="0">
                <a:sym typeface="Symbol"/>
              </a:rPr>
              <a:t>tieto zmeny sa môžu merať alebo objektivizovať zvýšenou spotrebou kyslíka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Priebeh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866"/>
          </a:xfrm>
        </p:spPr>
        <p:txBody>
          <a:bodyPr>
            <a:normAutofit/>
          </a:bodyPr>
          <a:lstStyle/>
          <a:p>
            <a:pPr eaLnBrk="1" hangingPunct="1"/>
            <a:r>
              <a:rPr lang="sk-SK" sz="2800" b="1" dirty="0">
                <a:sym typeface="Symbol"/>
              </a:rPr>
              <a:t>2. štádium (</a:t>
            </a:r>
            <a:r>
              <a:rPr lang="sk-SK" sz="2800" b="1" dirty="0" err="1">
                <a:sym typeface="Symbol"/>
              </a:rPr>
              <a:t>stadium</a:t>
            </a:r>
            <a:r>
              <a:rPr lang="sk-SK" sz="2800" b="1" dirty="0">
                <a:sym typeface="Symbol"/>
              </a:rPr>
              <a:t> </a:t>
            </a:r>
            <a:r>
              <a:rPr lang="sk-SK" sz="2800" b="1" dirty="0" err="1">
                <a:sym typeface="Symbol"/>
              </a:rPr>
              <a:t>acme</a:t>
            </a:r>
            <a:r>
              <a:rPr lang="sk-SK" sz="2800" b="1" dirty="0">
                <a:sym typeface="Symbol"/>
              </a:rPr>
              <a:t>)</a:t>
            </a:r>
          </a:p>
          <a:p>
            <a:pPr lvl="1" eaLnBrk="1" hangingPunct="1"/>
            <a:r>
              <a:rPr lang="sk-SK" sz="2400" dirty="0">
                <a:sym typeface="Symbol"/>
              </a:rPr>
              <a:t>telesná teplota kulminuje</a:t>
            </a:r>
          </a:p>
          <a:p>
            <a:pPr lvl="1" eaLnBrk="1" hangingPunct="1"/>
            <a:r>
              <a:rPr lang="sk-SK" sz="2400" dirty="0">
                <a:sym typeface="Symbol"/>
              </a:rPr>
              <a:t>dosiahne sa teplota, na ktorú bolo prebudované termoregulačné centrum</a:t>
            </a:r>
          </a:p>
          <a:p>
            <a:pPr lvl="1" eaLnBrk="1" hangingPunct="1"/>
            <a:r>
              <a:rPr lang="sk-SK" sz="2400" dirty="0">
                <a:sym typeface="Symbol"/>
              </a:rPr>
              <a:t>ukončí sa aktivácia </a:t>
            </a:r>
            <a:r>
              <a:rPr lang="sk-SK" sz="2400" dirty="0" err="1">
                <a:sym typeface="Symbol"/>
              </a:rPr>
              <a:t>sympatikového</a:t>
            </a:r>
            <a:r>
              <a:rPr lang="sk-SK" sz="2400" dirty="0">
                <a:sym typeface="Symbol"/>
              </a:rPr>
              <a:t> </a:t>
            </a:r>
            <a:r>
              <a:rPr lang="sk-SK" sz="2400" dirty="0" err="1">
                <a:sym typeface="Symbol"/>
              </a:rPr>
              <a:t>kompartmentu</a:t>
            </a:r>
            <a:endParaRPr lang="sk-SK" sz="2400" dirty="0">
              <a:sym typeface="Symbol"/>
            </a:endParaRPr>
          </a:p>
          <a:p>
            <a:pPr lvl="1" eaLnBrk="1" hangingPunct="1"/>
            <a:r>
              <a:rPr lang="sk-SK" sz="2400" dirty="0">
                <a:sym typeface="Symbol"/>
              </a:rPr>
              <a:t>aktivuje sa </a:t>
            </a:r>
            <a:r>
              <a:rPr lang="sk-SK" sz="2400" dirty="0" err="1">
                <a:sym typeface="Symbol"/>
              </a:rPr>
              <a:t>parasympatikový</a:t>
            </a:r>
            <a:r>
              <a:rPr lang="sk-SK" sz="2400" dirty="0">
                <a:sym typeface="Symbol"/>
              </a:rPr>
              <a:t> </a:t>
            </a:r>
            <a:r>
              <a:rPr lang="sk-SK" sz="2400" dirty="0" err="1">
                <a:sym typeface="Symbol"/>
              </a:rPr>
              <a:t>kompartment</a:t>
            </a:r>
            <a:r>
              <a:rPr lang="sk-SK" sz="2400" dirty="0">
                <a:sym typeface="Symbol"/>
              </a:rPr>
              <a:t> termoregulačného centra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Priebeh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1692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sk-SK" sz="2800" b="1" dirty="0">
                <a:sym typeface="Symbol"/>
              </a:rPr>
              <a:t>3. štádium (</a:t>
            </a:r>
            <a:r>
              <a:rPr lang="sk-SK" sz="2800" b="1" dirty="0" err="1">
                <a:sym typeface="Symbol"/>
              </a:rPr>
              <a:t>stadium</a:t>
            </a:r>
            <a:r>
              <a:rPr lang="sk-SK" sz="2800" b="1" dirty="0">
                <a:sym typeface="Symbol"/>
              </a:rPr>
              <a:t> </a:t>
            </a:r>
            <a:r>
              <a:rPr lang="sk-SK" sz="2800" b="1" dirty="0" err="1">
                <a:sym typeface="Symbol"/>
              </a:rPr>
              <a:t>decrementi</a:t>
            </a:r>
            <a:r>
              <a:rPr lang="sk-SK" sz="2800" b="1" dirty="0">
                <a:sym typeface="Symbol"/>
              </a:rPr>
              <a:t>)</a:t>
            </a:r>
          </a:p>
          <a:p>
            <a:pPr lvl="1"/>
            <a:r>
              <a:rPr lang="sk-SK" sz="2400" dirty="0">
                <a:sym typeface="Symbol"/>
              </a:rPr>
              <a:t>impulzy spôsobia </a:t>
            </a:r>
            <a:r>
              <a:rPr lang="sk-SK" sz="2400" dirty="0" err="1">
                <a:sym typeface="Symbol"/>
              </a:rPr>
              <a:t>vazodilatáciu</a:t>
            </a:r>
            <a:r>
              <a:rPr lang="sk-SK" sz="2400" dirty="0">
                <a:sym typeface="Symbol"/>
              </a:rPr>
              <a:t> ciev v koži a pokles periférneho odporu ciev</a:t>
            </a:r>
          </a:p>
          <a:p>
            <a:pPr lvl="1"/>
            <a:r>
              <a:rPr lang="sk-SK" sz="2400" dirty="0">
                <a:sym typeface="Symbol"/>
              </a:rPr>
              <a:t>tieto zmeny sú príčinou poklesu krvného tlaku a zvýšenia tlaku v a. </a:t>
            </a:r>
            <a:r>
              <a:rPr lang="sk-SK" sz="2400" dirty="0" err="1">
                <a:sym typeface="Symbol"/>
              </a:rPr>
              <a:t>pulmonalis</a:t>
            </a:r>
            <a:endParaRPr lang="sk-SK" sz="2400" dirty="0">
              <a:sym typeface="Symbol"/>
            </a:endParaRPr>
          </a:p>
          <a:p>
            <a:pPr lvl="2"/>
            <a:r>
              <a:rPr lang="sk-SK" sz="2000" dirty="0">
                <a:sym typeface="Symbol"/>
              </a:rPr>
              <a:t>tlak v a. </a:t>
            </a:r>
            <a:r>
              <a:rPr lang="sk-SK" sz="2000" dirty="0" err="1">
                <a:sym typeface="Symbol"/>
              </a:rPr>
              <a:t>pulmonalis</a:t>
            </a:r>
            <a:r>
              <a:rPr lang="sk-SK" sz="2000" dirty="0">
                <a:sym typeface="Symbol"/>
              </a:rPr>
              <a:t> sa zvyšuje v dôsledku </a:t>
            </a:r>
            <a:r>
              <a:rPr lang="sk-SK" sz="2000" dirty="0" err="1">
                <a:sym typeface="Symbol"/>
              </a:rPr>
              <a:t>vazokonstrikcie</a:t>
            </a:r>
            <a:r>
              <a:rPr lang="sk-SK" sz="2000" dirty="0">
                <a:sym typeface="Symbol"/>
              </a:rPr>
              <a:t> pľúcnych </a:t>
            </a:r>
            <a:r>
              <a:rPr lang="sk-SK" sz="2000" dirty="0" err="1">
                <a:sym typeface="Symbol"/>
              </a:rPr>
              <a:t>arteriol</a:t>
            </a:r>
            <a:endParaRPr lang="sk-SK" sz="2000" dirty="0">
              <a:sym typeface="Symbol"/>
            </a:endParaRPr>
          </a:p>
          <a:p>
            <a:pPr lvl="1"/>
            <a:r>
              <a:rPr lang="sk-SK" sz="2400" dirty="0">
                <a:sym typeface="Symbol"/>
              </a:rPr>
              <a:t>tepla, červená koža, potenie, odvádzanie tepla</a:t>
            </a:r>
          </a:p>
          <a:p>
            <a:pPr lvl="1" eaLnBrk="1" hangingPunct="1"/>
            <a:r>
              <a:rPr lang="sk-SK" sz="2400" dirty="0">
                <a:sym typeface="Symbol"/>
              </a:rPr>
              <a:t>predstavuje pokles horúčky</a:t>
            </a:r>
          </a:p>
          <a:p>
            <a:pPr lvl="2"/>
            <a:r>
              <a:rPr lang="sk-SK" sz="2200" dirty="0">
                <a:sym typeface="Symbol"/>
              </a:rPr>
              <a:t>môže byť kritický alebo </a:t>
            </a:r>
            <a:r>
              <a:rPr lang="sk-SK" sz="2200" dirty="0" err="1">
                <a:sym typeface="Symbol"/>
              </a:rPr>
              <a:t>lytický</a:t>
            </a:r>
            <a:endParaRPr lang="sk-SK" sz="2200" dirty="0">
              <a:sym typeface="Symbol"/>
            </a:endParaRPr>
          </a:p>
          <a:p>
            <a:pPr lvl="3"/>
            <a:r>
              <a:rPr lang="sk-SK" sz="1800" dirty="0">
                <a:sym typeface="Symbol"/>
              </a:rPr>
              <a:t>kritický pokles predstavuje stav, kedy horúčka poklesne na normálnu hodnotu počas 1-2 hodín</a:t>
            </a:r>
          </a:p>
          <a:p>
            <a:pPr lvl="1" eaLnBrk="1" hangingPunct="1"/>
            <a:r>
              <a:rPr lang="sk-SK" sz="2400" dirty="0">
                <a:sym typeface="Symbol"/>
              </a:rPr>
              <a:t>pri poklese klesá pulzová a dychová frekvencia</a:t>
            </a:r>
          </a:p>
          <a:p>
            <a:pPr lvl="1" eaLnBrk="1" hangingPunct="1"/>
            <a:r>
              <a:rPr lang="sk-SK" sz="2400" dirty="0">
                <a:sym typeface="Symbol"/>
              </a:rPr>
              <a:t>náhly pokles môže spôsobiť teplotnú krízu</a:t>
            </a:r>
          </a:p>
          <a:p>
            <a:pPr lvl="1" eaLnBrk="1" hangingPunct="1"/>
            <a:r>
              <a:rPr lang="sk-SK" sz="2400" dirty="0">
                <a:sym typeface="Symbol"/>
              </a:rPr>
              <a:t>náhly pokles horúčky môže spôsobiť zlyhanie cirkulácie</a:t>
            </a:r>
          </a:p>
          <a:p>
            <a:pPr lvl="1" eaLnBrk="1" hangingPunct="1"/>
            <a:r>
              <a:rPr lang="sk-SK" sz="2400" dirty="0">
                <a:sym typeface="Symbol"/>
              </a:rPr>
              <a:t>nebezpečné hlavne u KVS pacientov a starších pacientov</a:t>
            </a:r>
          </a:p>
          <a:p>
            <a:pPr lvl="1" eaLnBrk="1" hangingPunct="1"/>
            <a:r>
              <a:rPr lang="sk-SK" sz="2400" dirty="0">
                <a:sym typeface="Symbol"/>
              </a:rPr>
              <a:t>niektoré ochorenia charakterizuje istý stereotypný sled zmien telesnej teploty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Typy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914"/>
          </a:xfrm>
        </p:spPr>
        <p:txBody>
          <a:bodyPr/>
          <a:lstStyle/>
          <a:p>
            <a:pPr eaLnBrk="1" hangingPunct="1"/>
            <a:r>
              <a:rPr lang="sk-SK" sz="2800" dirty="0">
                <a:sym typeface="Symbol"/>
              </a:rPr>
              <a:t>podľa teplotnej krivky rozlišujeme niekoľko typov horúčky:</a:t>
            </a:r>
          </a:p>
          <a:p>
            <a:pPr lvl="1" eaLnBrk="1" hangingPunct="1"/>
            <a:r>
              <a:rPr lang="sk-SK" sz="2400" b="1" i="1" dirty="0">
                <a:sym typeface="Symbol"/>
              </a:rPr>
              <a:t>1. </a:t>
            </a:r>
            <a:r>
              <a:rPr lang="sk-SK" sz="2400" b="1" i="1" dirty="0" err="1">
                <a:sym typeface="Symbol"/>
              </a:rPr>
              <a:t>febris</a:t>
            </a:r>
            <a:r>
              <a:rPr lang="sk-SK" sz="2400" b="1" i="1" dirty="0">
                <a:sym typeface="Symbol"/>
              </a:rPr>
              <a:t> </a:t>
            </a:r>
            <a:r>
              <a:rPr lang="sk-SK" sz="2400" b="1" i="1" dirty="0" err="1">
                <a:sym typeface="Symbol"/>
              </a:rPr>
              <a:t>continua</a:t>
            </a:r>
            <a:endParaRPr lang="sk-SK" sz="2400" b="1" i="1" dirty="0">
              <a:sym typeface="Symbol"/>
            </a:endParaRPr>
          </a:p>
          <a:p>
            <a:pPr lvl="2" eaLnBrk="1" hangingPunct="1"/>
            <a:r>
              <a:rPr lang="sk-SK" sz="2000" dirty="0">
                <a:sym typeface="Symbol"/>
              </a:rPr>
              <a:t>v rozmedzí 24 hodín výkyvy do 1°C</a:t>
            </a:r>
          </a:p>
          <a:p>
            <a:pPr lvl="1" eaLnBrk="1" hangingPunct="1"/>
            <a:r>
              <a:rPr lang="sk-SK" sz="2400" b="1" i="1" dirty="0">
                <a:sym typeface="Symbol"/>
              </a:rPr>
              <a:t>2. </a:t>
            </a:r>
            <a:r>
              <a:rPr lang="sk-SK" sz="2400" b="1" i="1" dirty="0" err="1">
                <a:sym typeface="Symbol"/>
              </a:rPr>
              <a:t>febris</a:t>
            </a:r>
            <a:r>
              <a:rPr lang="sk-SK" sz="2400" b="1" i="1" dirty="0">
                <a:sym typeface="Symbol"/>
              </a:rPr>
              <a:t> </a:t>
            </a:r>
            <a:r>
              <a:rPr lang="sk-SK" sz="2400" b="1" i="1" dirty="0" err="1">
                <a:sym typeface="Symbol"/>
              </a:rPr>
              <a:t>remittens</a:t>
            </a:r>
            <a:endParaRPr lang="sk-SK" sz="2400" b="1" i="1" dirty="0">
              <a:sym typeface="Symbol"/>
            </a:endParaRPr>
          </a:p>
          <a:p>
            <a:pPr lvl="2" eaLnBrk="1" hangingPunct="1"/>
            <a:r>
              <a:rPr lang="sk-SK" sz="2000" dirty="0">
                <a:sym typeface="Symbol"/>
              </a:rPr>
              <a:t>výkyvy 1,5-2°C</a:t>
            </a:r>
          </a:p>
          <a:p>
            <a:pPr lvl="1" eaLnBrk="1" hangingPunct="1"/>
            <a:r>
              <a:rPr lang="sk-SK" sz="2400" b="1" i="1" dirty="0">
                <a:sym typeface="Symbol"/>
              </a:rPr>
              <a:t>3. </a:t>
            </a:r>
            <a:r>
              <a:rPr lang="sk-SK" sz="2400" b="1" i="1" dirty="0" err="1">
                <a:sym typeface="Symbol"/>
              </a:rPr>
              <a:t>febris</a:t>
            </a:r>
            <a:r>
              <a:rPr lang="sk-SK" sz="2400" b="1" i="1" dirty="0">
                <a:sym typeface="Symbol"/>
              </a:rPr>
              <a:t> </a:t>
            </a:r>
            <a:r>
              <a:rPr lang="sk-SK" sz="2400" b="1" i="1" dirty="0" err="1">
                <a:sym typeface="Symbol"/>
              </a:rPr>
              <a:t>intermittens</a:t>
            </a:r>
            <a:endParaRPr lang="sk-SK" sz="2400" b="1" i="1" dirty="0">
              <a:sym typeface="Symbol"/>
            </a:endParaRPr>
          </a:p>
          <a:p>
            <a:pPr lvl="2" eaLnBrk="1" hangingPunct="1"/>
            <a:r>
              <a:rPr lang="sk-SK" sz="2000" dirty="0">
                <a:sym typeface="Symbol"/>
              </a:rPr>
              <a:t>niekoľkohodinové </a:t>
            </a:r>
            <a:r>
              <a:rPr lang="sk-SK" sz="2000" dirty="0" err="1">
                <a:sym typeface="Symbol"/>
              </a:rPr>
              <a:t>apyretické</a:t>
            </a:r>
            <a:r>
              <a:rPr lang="sk-SK" sz="2000" dirty="0">
                <a:sym typeface="Symbol"/>
              </a:rPr>
              <a:t> obdobie</a:t>
            </a:r>
          </a:p>
          <a:p>
            <a:pPr lvl="1" eaLnBrk="1" hangingPunct="1"/>
            <a:r>
              <a:rPr lang="sk-SK" sz="2400" b="1" i="1" dirty="0">
                <a:sym typeface="Symbol"/>
              </a:rPr>
              <a:t>4. </a:t>
            </a:r>
            <a:r>
              <a:rPr lang="sk-SK" sz="2400" b="1" i="1" dirty="0" err="1">
                <a:sym typeface="Symbol"/>
              </a:rPr>
              <a:t>febris</a:t>
            </a:r>
            <a:r>
              <a:rPr lang="sk-SK" sz="2400" b="1" i="1" dirty="0">
                <a:sym typeface="Symbol"/>
              </a:rPr>
              <a:t> </a:t>
            </a:r>
            <a:r>
              <a:rPr lang="sk-SK" sz="2400" b="1" i="1" dirty="0" err="1">
                <a:sym typeface="Symbol"/>
              </a:rPr>
              <a:t>reccurens</a:t>
            </a:r>
            <a:endParaRPr lang="sk-SK" sz="2400" b="1" i="1" dirty="0">
              <a:sym typeface="Symbol"/>
            </a:endParaRPr>
          </a:p>
          <a:p>
            <a:pPr lvl="2" eaLnBrk="1" hangingPunct="1"/>
            <a:r>
              <a:rPr lang="sk-SK" sz="2000" dirty="0">
                <a:sym typeface="Symbol"/>
              </a:rPr>
              <a:t>horúčka sa opakuje po niekoľkých dňoch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A8E9B-9168-4DF5-E4BF-67E007D1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7C732378-8518-40F5-EB73-9B484DD75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738" y="44624"/>
            <a:ext cx="7089617" cy="675169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D124E02-5703-F902-3AC8-8E46AB3CD798}"/>
              </a:ext>
            </a:extLst>
          </p:cNvPr>
          <p:cNvSpPr txBox="1"/>
          <p:nvPr/>
        </p:nvSpPr>
        <p:spPr>
          <a:xfrm>
            <a:off x="609600" y="2060848"/>
            <a:ext cx="79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>
                <a:hlinkClick r:id="rId3"/>
              </a:rPr>
              <a:t>https</a:t>
            </a:r>
            <a:r>
              <a:rPr lang="sk-SK" sz="1600" dirty="0">
                <a:hlinkClick r:id="rId3"/>
              </a:rPr>
              <a:t>://</a:t>
            </a:r>
            <a:r>
              <a:rPr lang="sk-SK" sz="1600" dirty="0" err="1">
                <a:hlinkClick r:id="rId3"/>
              </a:rPr>
              <a:t>www.amboss.com</a:t>
            </a:r>
            <a:r>
              <a:rPr lang="sk-SK" sz="1600" dirty="0">
                <a:hlinkClick r:id="rId3"/>
              </a:rPr>
              <a:t>/</a:t>
            </a:r>
            <a:r>
              <a:rPr lang="sk-SK" sz="1600" dirty="0" err="1">
                <a:hlinkClick r:id="rId3"/>
              </a:rPr>
              <a:t>us</a:t>
            </a:r>
            <a:r>
              <a:rPr lang="sk-SK" sz="1600" dirty="0">
                <a:hlinkClick r:id="rId3"/>
              </a:rPr>
              <a:t>/</a:t>
            </a:r>
            <a:r>
              <a:rPr lang="sk-SK" sz="1600" dirty="0" err="1">
                <a:hlinkClick r:id="rId3"/>
              </a:rPr>
              <a:t>knowledge</a:t>
            </a:r>
            <a:r>
              <a:rPr lang="sk-SK" sz="1600" dirty="0">
                <a:hlinkClick r:id="rId3"/>
              </a:rPr>
              <a:t>/</a:t>
            </a:r>
            <a:r>
              <a:rPr lang="sk-SK" sz="1600" dirty="0" err="1">
                <a:hlinkClick r:id="rId3"/>
              </a:rPr>
              <a:t>fever</a:t>
            </a:r>
            <a:r>
              <a:rPr lang="sk-S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584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Zmeny v priebehu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93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k-SK" sz="2800" b="1" dirty="0" err="1">
                <a:sym typeface="Symbol"/>
              </a:rPr>
              <a:t>tachykardia</a:t>
            </a:r>
            <a:endParaRPr lang="sk-SK" sz="2800" b="1" dirty="0">
              <a:sym typeface="Symbol"/>
            </a:endParaRPr>
          </a:p>
          <a:p>
            <a:pPr lvl="1" eaLnBrk="1" hangingPunct="1"/>
            <a:r>
              <a:rPr lang="sk-SK" sz="2400" dirty="0">
                <a:sym typeface="Symbol"/>
              </a:rPr>
              <a:t>zvýšenie frekvencie cca o 10-15 úderov predstavuje zvýšenie teploty o 1°C</a:t>
            </a:r>
          </a:p>
          <a:p>
            <a:pPr lvl="1" eaLnBrk="1" hangingPunct="1"/>
            <a:r>
              <a:rPr lang="sk-SK" sz="2400" dirty="0">
                <a:sym typeface="Symbol"/>
              </a:rPr>
              <a:t>môžu sa vyskytovať </a:t>
            </a:r>
            <a:r>
              <a:rPr lang="sk-SK" sz="2400" dirty="0" err="1">
                <a:sym typeface="Symbol"/>
              </a:rPr>
              <a:t>extrasystoly</a:t>
            </a:r>
            <a:endParaRPr lang="sk-SK" sz="2400" dirty="0">
              <a:sym typeface="Symbol"/>
            </a:endParaRPr>
          </a:p>
          <a:p>
            <a:pPr eaLnBrk="1" hangingPunct="1"/>
            <a:r>
              <a:rPr lang="sk-SK" sz="2800" b="1" dirty="0">
                <a:sym typeface="Symbol"/>
              </a:rPr>
              <a:t>zvýšenie krvného tlaku</a:t>
            </a:r>
          </a:p>
          <a:p>
            <a:pPr lvl="1" eaLnBrk="1" hangingPunct="1"/>
            <a:r>
              <a:rPr lang="sk-SK" sz="2400" dirty="0">
                <a:sym typeface="Symbol"/>
              </a:rPr>
              <a:t>pri poklese horúčky sa krvný tlak znižuje pre pokles periférneho odporu a pre </a:t>
            </a:r>
            <a:r>
              <a:rPr lang="sk-SK" sz="2400" dirty="0" err="1">
                <a:sym typeface="Symbol"/>
              </a:rPr>
              <a:t>bradykarediu</a:t>
            </a:r>
            <a:endParaRPr lang="sk-SK" sz="2400" dirty="0">
              <a:sym typeface="Symbol"/>
            </a:endParaRPr>
          </a:p>
          <a:p>
            <a:pPr lvl="2" eaLnBrk="1" hangingPunct="1"/>
            <a:r>
              <a:rPr lang="sk-SK" sz="2000" dirty="0">
                <a:sym typeface="Symbol"/>
              </a:rPr>
              <a:t>na zhoršenie funkcií KVS sa podieľa aj </a:t>
            </a:r>
            <a:r>
              <a:rPr lang="sk-SK" sz="2000" dirty="0" err="1">
                <a:sym typeface="Symbol"/>
              </a:rPr>
              <a:t>oligúria</a:t>
            </a:r>
            <a:endParaRPr lang="sk-SK" sz="2000" dirty="0">
              <a:sym typeface="Symbol"/>
            </a:endParaRPr>
          </a:p>
          <a:p>
            <a:pPr eaLnBrk="1" hangingPunct="1"/>
            <a:r>
              <a:rPr lang="sk-SK" sz="2800" b="1" dirty="0">
                <a:sym typeface="Symbol"/>
              </a:rPr>
              <a:t>zvýšenie frekvencie dýchania</a:t>
            </a:r>
          </a:p>
          <a:p>
            <a:pPr eaLnBrk="1" hangingPunct="1"/>
            <a:r>
              <a:rPr lang="sk-SK" sz="2800" dirty="0">
                <a:sym typeface="Symbol"/>
              </a:rPr>
              <a:t>počas a tesne po skončení horúčky </a:t>
            </a:r>
            <a:r>
              <a:rPr lang="sk-SK" sz="2800" b="1" dirty="0">
                <a:sym typeface="Symbol"/>
              </a:rPr>
              <a:t>patologický nález v moči</a:t>
            </a:r>
          </a:p>
          <a:p>
            <a:pPr lvl="1" eaLnBrk="1" hangingPunct="1"/>
            <a:r>
              <a:rPr lang="sk-SK" sz="2400" dirty="0">
                <a:sym typeface="Symbol"/>
              </a:rPr>
              <a:t>bielkoviny, </a:t>
            </a:r>
            <a:r>
              <a:rPr lang="sk-SK" sz="2400" dirty="0" err="1">
                <a:sym typeface="Symbol"/>
              </a:rPr>
              <a:t>hyalínové</a:t>
            </a:r>
            <a:r>
              <a:rPr lang="sk-SK" sz="2400" dirty="0">
                <a:sym typeface="Symbol"/>
              </a:rPr>
              <a:t> valce, </a:t>
            </a:r>
            <a:r>
              <a:rPr lang="sk-SK" sz="2400" dirty="0" err="1">
                <a:sym typeface="Symbol"/>
              </a:rPr>
              <a:t>kreatinín</a:t>
            </a:r>
            <a:endParaRPr lang="sk-SK" sz="2400" dirty="0">
              <a:sym typeface="Symbol"/>
            </a:endParaRPr>
          </a:p>
          <a:p>
            <a:pPr lvl="1" eaLnBrk="1" hangingPunct="1"/>
            <a:r>
              <a:rPr lang="sk-SK" sz="2400" dirty="0">
                <a:sym typeface="Symbol"/>
              </a:rPr>
              <a:t>pravdepodobné poškodenie obličiek počas horúčky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3096344"/>
          </a:xfrm>
        </p:spPr>
        <p:txBody>
          <a:bodyPr>
            <a:normAutofit/>
          </a:bodyPr>
          <a:lstStyle/>
          <a:p>
            <a:r>
              <a:rPr lang="en-US" b="1" dirty="0"/>
              <a:t>Holmes and </a:t>
            </a:r>
            <a:r>
              <a:rPr lang="en-US" b="1" dirty="0" err="1"/>
              <a:t>Rahe</a:t>
            </a:r>
            <a:r>
              <a:rPr lang="en-US" b="1" dirty="0"/>
              <a:t> stress scale</a:t>
            </a:r>
            <a:br>
              <a:rPr lang="en-US" b="1" dirty="0"/>
            </a:br>
            <a:endParaRPr lang="sk-SK" dirty="0"/>
          </a:p>
        </p:txBody>
      </p:sp>
      <p:pic>
        <p:nvPicPr>
          <p:cNvPr id="6" name="Zástupný symbol obsahu 5" descr="stress_scal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7387" y="2183085"/>
            <a:ext cx="6775477" cy="3838203"/>
          </a:xfrm>
        </p:spPr>
      </p:pic>
      <p:sp>
        <p:nvSpPr>
          <p:cNvPr id="4" name="Ovál 3"/>
          <p:cNvSpPr/>
          <p:nvPr/>
        </p:nvSpPr>
        <p:spPr>
          <a:xfrm>
            <a:off x="1763688" y="3573016"/>
            <a:ext cx="2016224" cy="86409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Zmeny v priebehu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9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k-SK" sz="2800" dirty="0">
                <a:sym typeface="Symbol"/>
              </a:rPr>
              <a:t>zrýchlenie oxidačných procesov sa prejavuje </a:t>
            </a:r>
            <a:r>
              <a:rPr lang="sk-SK" sz="2800" b="1" dirty="0">
                <a:sym typeface="Symbol"/>
              </a:rPr>
              <a:t>zvýšenou spotrebou kyslíka</a:t>
            </a:r>
          </a:p>
          <a:p>
            <a:pPr eaLnBrk="1" hangingPunct="1"/>
            <a:r>
              <a:rPr lang="sk-SK" sz="2800" dirty="0">
                <a:sym typeface="Symbol"/>
              </a:rPr>
              <a:t>počas horúčky a po jej odznení </a:t>
            </a:r>
            <a:r>
              <a:rPr lang="sk-SK" sz="2800" b="1" dirty="0">
                <a:sym typeface="Symbol"/>
              </a:rPr>
              <a:t>hyperglykémia</a:t>
            </a:r>
          </a:p>
          <a:p>
            <a:pPr eaLnBrk="1" hangingPunct="1"/>
            <a:r>
              <a:rPr lang="sk-SK" sz="2800" b="1" dirty="0" err="1">
                <a:sym typeface="Symbol"/>
              </a:rPr>
              <a:t>katabolizmus</a:t>
            </a:r>
            <a:r>
              <a:rPr lang="sk-SK" sz="2800" b="1" dirty="0">
                <a:sym typeface="Symbol"/>
              </a:rPr>
              <a:t> bielkovín </a:t>
            </a:r>
            <a:r>
              <a:rPr lang="sk-SK" sz="2800" dirty="0">
                <a:sym typeface="Symbol"/>
              </a:rPr>
              <a:t>s negatívnou dusíkovou bilanciou (až 300 g/deň)</a:t>
            </a:r>
          </a:p>
          <a:p>
            <a:pPr eaLnBrk="1" hangingPunct="1"/>
            <a:r>
              <a:rPr lang="sk-SK" sz="2800" b="1" dirty="0">
                <a:sym typeface="Symbol"/>
              </a:rPr>
              <a:t>zníženie vylučovania chloridov a vody</a:t>
            </a:r>
          </a:p>
          <a:p>
            <a:pPr lvl="1" eaLnBrk="1" hangingPunct="1"/>
            <a:r>
              <a:rPr lang="sk-SK" sz="2400" dirty="0">
                <a:sym typeface="Symbol"/>
              </a:rPr>
              <a:t>znížená </a:t>
            </a:r>
            <a:r>
              <a:rPr lang="sk-SK" sz="2400" dirty="0" err="1">
                <a:sym typeface="Symbol"/>
              </a:rPr>
              <a:t>diuréza</a:t>
            </a:r>
            <a:r>
              <a:rPr lang="sk-SK" sz="2400" dirty="0">
                <a:sym typeface="Symbol"/>
              </a:rPr>
              <a:t> a </a:t>
            </a:r>
            <a:r>
              <a:rPr lang="sk-SK" sz="2400" dirty="0" err="1">
                <a:sym typeface="Symbol"/>
              </a:rPr>
              <a:t>katabolizmus</a:t>
            </a:r>
            <a:r>
              <a:rPr lang="sk-SK" sz="2400" dirty="0">
                <a:sym typeface="Symbol"/>
              </a:rPr>
              <a:t> bielkovín  metabolická </a:t>
            </a:r>
            <a:r>
              <a:rPr lang="sk-SK" sz="2400" dirty="0" err="1">
                <a:sym typeface="Symbol"/>
              </a:rPr>
              <a:t>acidóza</a:t>
            </a:r>
            <a:endParaRPr lang="sk-SK" sz="2400" dirty="0">
              <a:sym typeface="Symbol"/>
            </a:endParaRPr>
          </a:p>
          <a:p>
            <a:pPr lvl="2" eaLnBrk="1" hangingPunct="1"/>
            <a:r>
              <a:rPr lang="sk-SK" sz="2000" dirty="0">
                <a:sym typeface="Symbol"/>
              </a:rPr>
              <a:t>môže sa upraviť po odznení horúčky vo fáze nástupu </a:t>
            </a:r>
            <a:r>
              <a:rPr lang="sk-SK" sz="2000" dirty="0" err="1">
                <a:sym typeface="Symbol"/>
              </a:rPr>
              <a:t>polyúrie</a:t>
            </a:r>
            <a:r>
              <a:rPr lang="sk-SK" sz="2000" dirty="0">
                <a:sym typeface="Symbol"/>
              </a:rPr>
              <a:t> (až po poklese teploty)</a:t>
            </a:r>
          </a:p>
          <a:p>
            <a:pPr eaLnBrk="1" hangingPunct="1"/>
            <a:r>
              <a:rPr lang="sk-SK" sz="2800" b="1" dirty="0">
                <a:sym typeface="Symbol"/>
              </a:rPr>
              <a:t>zvýšenie teploty o 6°C je nezlučiteľné so životom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Zmeny v priebehu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91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k-SK" sz="2800" b="1" dirty="0">
                <a:sym typeface="Symbol"/>
              </a:rPr>
              <a:t>subjektívny pocit horúčky </a:t>
            </a:r>
            <a:r>
              <a:rPr lang="sk-SK" sz="2800" dirty="0">
                <a:sym typeface="Symbol"/>
              </a:rPr>
              <a:t>je veľmi variabilný</a:t>
            </a:r>
          </a:p>
          <a:p>
            <a:pPr lvl="1" eaLnBrk="1" hangingPunct="1"/>
            <a:r>
              <a:rPr lang="sk-SK" sz="2400" dirty="0">
                <a:sym typeface="Symbol"/>
              </a:rPr>
              <a:t>niektoré osoby vnímajú aj malé zvýšenie teploty, niektoré necítia ani zvýšenie teploty na vysokú úroveň</a:t>
            </a:r>
          </a:p>
          <a:p>
            <a:pPr lvl="2" eaLnBrk="1" hangingPunct="1"/>
            <a:r>
              <a:rPr lang="sk-SK" sz="2000" dirty="0">
                <a:sym typeface="Symbol"/>
              </a:rPr>
              <a:t>býva pri dlhodobo zvýšenej teplote</a:t>
            </a:r>
          </a:p>
          <a:p>
            <a:pPr lvl="1" eaLnBrk="1" hangingPunct="1"/>
            <a:r>
              <a:rPr lang="sk-SK" sz="2400" dirty="0">
                <a:sym typeface="Symbol"/>
              </a:rPr>
              <a:t>subjektívny </a:t>
            </a:r>
            <a:r>
              <a:rPr lang="sk-SK" sz="2400" dirty="0" err="1">
                <a:sym typeface="Symbol"/>
              </a:rPr>
              <a:t>diskomfort</a:t>
            </a:r>
            <a:r>
              <a:rPr lang="sk-SK" sz="2400" dirty="0">
                <a:sym typeface="Symbol"/>
              </a:rPr>
              <a:t>, bolesť hlavy, svalov, kĺbov</a:t>
            </a:r>
          </a:p>
          <a:p>
            <a:pPr eaLnBrk="1" hangingPunct="1"/>
            <a:r>
              <a:rPr lang="sk-SK" sz="2800" b="1" dirty="0">
                <a:sym typeface="Symbol"/>
              </a:rPr>
              <a:t>triaška</a:t>
            </a:r>
          </a:p>
          <a:p>
            <a:pPr lvl="1" eaLnBrk="1" hangingPunct="1"/>
            <a:r>
              <a:rPr lang="sk-SK" sz="2400" dirty="0">
                <a:sym typeface="Symbol"/>
              </a:rPr>
              <a:t>prítomná pri každej horúčke</a:t>
            </a:r>
          </a:p>
          <a:p>
            <a:pPr lvl="1" eaLnBrk="1" hangingPunct="1"/>
            <a:r>
              <a:rPr lang="sk-SK" sz="2400" dirty="0">
                <a:sym typeface="Symbol"/>
              </a:rPr>
              <a:t>typická pre </a:t>
            </a:r>
            <a:r>
              <a:rPr lang="sk-SK" sz="2400" dirty="0" err="1">
                <a:sym typeface="Symbol"/>
              </a:rPr>
              <a:t>pyogénne</a:t>
            </a:r>
            <a:r>
              <a:rPr lang="sk-SK" sz="2400" dirty="0">
                <a:sym typeface="Symbol"/>
              </a:rPr>
              <a:t> infekcie spojené s </a:t>
            </a:r>
            <a:r>
              <a:rPr lang="sk-SK" sz="2400" dirty="0" err="1">
                <a:sym typeface="Symbol"/>
              </a:rPr>
              <a:t>bakteriémiou</a:t>
            </a:r>
            <a:endParaRPr lang="sk-SK" sz="2400" dirty="0">
              <a:sym typeface="Symbol"/>
            </a:endParaRPr>
          </a:p>
          <a:p>
            <a:pPr lvl="1" eaLnBrk="1" hangingPunct="1"/>
            <a:r>
              <a:rPr lang="sk-SK" sz="2400" dirty="0">
                <a:sym typeface="Symbol"/>
              </a:rPr>
              <a:t>môže byť prítomná aj pri neinfekčných ochoreniach – </a:t>
            </a:r>
            <a:r>
              <a:rPr lang="sk-SK" sz="2400" dirty="0" err="1">
                <a:sym typeface="Symbol"/>
              </a:rPr>
              <a:t>vaskulitídy</a:t>
            </a:r>
            <a:r>
              <a:rPr lang="sk-SK" sz="2400" dirty="0">
                <a:sym typeface="Symbol"/>
              </a:rPr>
              <a:t>, </a:t>
            </a:r>
            <a:r>
              <a:rPr lang="sk-SK" sz="2400" dirty="0" err="1">
                <a:sym typeface="Symbol"/>
              </a:rPr>
              <a:t>lymfóm</a:t>
            </a:r>
            <a:endParaRPr lang="sk-SK" sz="2400" dirty="0">
              <a:sym typeface="Symbol"/>
            </a:endParaRPr>
          </a:p>
          <a:p>
            <a:pPr lvl="1" eaLnBrk="1" hangingPunct="1"/>
            <a:r>
              <a:rPr lang="sk-SK" sz="2400" dirty="0">
                <a:sym typeface="Symbol"/>
              </a:rPr>
              <a:t>môže vyvolať aj podanie </a:t>
            </a:r>
            <a:r>
              <a:rPr lang="sk-SK" sz="2400" dirty="0" err="1">
                <a:sym typeface="Symbol"/>
              </a:rPr>
              <a:t>antipyretík</a:t>
            </a:r>
            <a:r>
              <a:rPr lang="sk-SK" sz="2400" dirty="0">
                <a:sym typeface="Symbol"/>
              </a:rPr>
              <a:t> a následné prudké zníženie teploty</a:t>
            </a:r>
          </a:p>
          <a:p>
            <a:pPr lvl="2" eaLnBrk="1" hangingPunct="1"/>
            <a:r>
              <a:rPr lang="sk-SK" sz="2000" dirty="0">
                <a:sym typeface="Symbol"/>
              </a:rPr>
              <a:t>vo fáze zvyšovania horúčky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Zmeny v priebehu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90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k-SK" sz="2800" b="1" dirty="0">
                <a:sym typeface="Symbol"/>
              </a:rPr>
              <a:t>potenie</a:t>
            </a:r>
          </a:p>
          <a:p>
            <a:pPr lvl="1" eaLnBrk="1" hangingPunct="1"/>
            <a:r>
              <a:rPr lang="sk-SK" sz="2400" dirty="0">
                <a:sym typeface="Symbol"/>
              </a:rPr>
              <a:t>obyčajne po kulminácii horúčky</a:t>
            </a:r>
          </a:p>
          <a:p>
            <a:pPr lvl="1" eaLnBrk="1" hangingPunct="1"/>
            <a:r>
              <a:rPr lang="sk-SK" sz="2400" dirty="0">
                <a:sym typeface="Symbol"/>
              </a:rPr>
              <a:t>niekedy veľmi nepríjemné</a:t>
            </a:r>
          </a:p>
          <a:p>
            <a:pPr eaLnBrk="1" hangingPunct="1"/>
            <a:r>
              <a:rPr lang="sk-SK" sz="2800" b="1" dirty="0">
                <a:sym typeface="Symbol"/>
              </a:rPr>
              <a:t>zmeny mentálneho stavu</a:t>
            </a:r>
          </a:p>
          <a:p>
            <a:pPr lvl="1" eaLnBrk="1" hangingPunct="1"/>
            <a:r>
              <a:rPr lang="sk-SK" sz="2400" dirty="0">
                <a:sym typeface="Symbol"/>
              </a:rPr>
              <a:t>u veľmi mladých a veľmi starých osôb</a:t>
            </a:r>
          </a:p>
          <a:p>
            <a:pPr lvl="1" eaLnBrk="1" hangingPunct="1"/>
            <a:r>
              <a:rPr lang="sk-SK" sz="2400" dirty="0">
                <a:sym typeface="Symbol"/>
              </a:rPr>
              <a:t>môžu byť mierne až po </a:t>
            </a:r>
            <a:r>
              <a:rPr lang="sk-SK" sz="2400" dirty="0" err="1">
                <a:sym typeface="Symbol"/>
              </a:rPr>
              <a:t>deliratívny</a:t>
            </a:r>
            <a:r>
              <a:rPr lang="sk-SK" sz="2400" dirty="0">
                <a:sym typeface="Symbol"/>
              </a:rPr>
              <a:t> stav</a:t>
            </a:r>
          </a:p>
          <a:p>
            <a:pPr lvl="1" eaLnBrk="1" hangingPunct="1"/>
            <a:r>
              <a:rPr lang="sk-SK" sz="2400" dirty="0">
                <a:sym typeface="Symbol"/>
              </a:rPr>
              <a:t>TNF a IL-1 spôsobujú uvoľňovanie </a:t>
            </a:r>
            <a:r>
              <a:rPr lang="sk-SK" sz="2400" dirty="0" err="1">
                <a:sym typeface="Symbol"/>
              </a:rPr>
              <a:t>-endorfínov</a:t>
            </a:r>
            <a:r>
              <a:rPr lang="sk-SK" sz="2400" dirty="0">
                <a:sym typeface="Symbol"/>
              </a:rPr>
              <a:t>, ktoré sa môžu podieľať na zmene mentálneho stavu</a:t>
            </a:r>
          </a:p>
          <a:p>
            <a:pPr eaLnBrk="1" hangingPunct="1"/>
            <a:r>
              <a:rPr lang="sk-SK" sz="2800" b="1" dirty="0">
                <a:sym typeface="Symbol"/>
              </a:rPr>
              <a:t>kŕče</a:t>
            </a:r>
          </a:p>
          <a:p>
            <a:pPr lvl="1" eaLnBrk="1" hangingPunct="1"/>
            <a:r>
              <a:rPr lang="sk-SK" sz="2400" dirty="0">
                <a:sym typeface="Symbol"/>
              </a:rPr>
              <a:t>u detí do 5 rokov, vrchol 18 mesiacov, 2-5</a:t>
            </a:r>
            <a:r>
              <a:rPr lang="sk-SK" sz="2400">
                <a:sym typeface="Symbol"/>
              </a:rPr>
              <a:t>% detí</a:t>
            </a:r>
            <a:endParaRPr lang="sk-SK" sz="2400" dirty="0">
              <a:sym typeface="Symbol"/>
            </a:endParaRPr>
          </a:p>
          <a:p>
            <a:pPr lvl="1" eaLnBrk="1" hangingPunct="1"/>
            <a:r>
              <a:rPr lang="sk-SK" sz="2400" dirty="0">
                <a:sym typeface="Symbol"/>
              </a:rPr>
              <a:t>najčastejšie v štádiu zvyšovania horúčky</a:t>
            </a:r>
          </a:p>
          <a:p>
            <a:pPr lvl="1" eaLnBrk="1" hangingPunct="1"/>
            <a:r>
              <a:rPr lang="sk-SK" sz="2400" dirty="0">
                <a:sym typeface="Symbol"/>
              </a:rPr>
              <a:t>horúčka nad 39°C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649491"/>
          </a:xfrm>
        </p:spPr>
        <p:txBody>
          <a:bodyPr/>
          <a:lstStyle/>
          <a:p>
            <a:pPr lvl="1"/>
            <a:r>
              <a:rPr lang="sk-SK" b="1" dirty="0"/>
              <a:t>Typy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323528" y="1772815"/>
          <a:ext cx="8424936" cy="49907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9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2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2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506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jednoduché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/>
                        <a:t>komplexné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sk-SK" b="1" dirty="0"/>
                        <a:t>charakteristika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generalizované </a:t>
                      </a:r>
                      <a:r>
                        <a:rPr lang="sk-SK" dirty="0" err="1"/>
                        <a:t>tonicko-klonické</a:t>
                      </a:r>
                      <a:r>
                        <a:rPr lang="sk-SK" baseline="0" dirty="0"/>
                        <a:t> kŕče (stuhnutosť a tras rúk a nôh)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fokálny záchvat (zvyčajne zasiahne jednu končatinu alebo stranu tela)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sk-SK" b="1" dirty="0"/>
                        <a:t>trvanie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menej ako 15 minút (najčastejšie menej ako 5 minút)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viac ako 15 minút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sk-SK" b="1" dirty="0" err="1"/>
                        <a:t>pozáchvatový</a:t>
                      </a:r>
                      <a:r>
                        <a:rPr lang="sk-SK" b="1" dirty="0"/>
                        <a:t> stav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žiadna</a:t>
                      </a:r>
                      <a:r>
                        <a:rPr lang="sk-SK" baseline="0" dirty="0"/>
                        <a:t> alebo krátka perióda ospalosti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dlhšie obdobie ospalosti</a:t>
                      </a:r>
                    </a:p>
                    <a:p>
                      <a:r>
                        <a:rPr lang="sk-SK" dirty="0"/>
                        <a:t>môže</a:t>
                      </a:r>
                      <a:r>
                        <a:rPr lang="sk-SK" baseline="0" dirty="0"/>
                        <a:t> sa vyskytnúť </a:t>
                      </a:r>
                      <a:r>
                        <a:rPr lang="sk-SK" baseline="0" dirty="0" err="1"/>
                        <a:t>Toddova</a:t>
                      </a:r>
                      <a:r>
                        <a:rPr lang="sk-SK" baseline="0" dirty="0"/>
                        <a:t> paralýza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sk-SK" b="1" dirty="0"/>
                        <a:t>opakovanie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1x za 24 hodín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viac ako 1x za 24 hodín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42415" y="2996952"/>
            <a:ext cx="6591985" cy="377762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sk-SK" b="1" dirty="0"/>
              <a:t>Príčina</a:t>
            </a:r>
          </a:p>
          <a:p>
            <a:pPr lvl="2"/>
            <a:r>
              <a:rPr lang="sk-SK" dirty="0"/>
              <a:t>infekcie (bakteriálne, vírusové)</a:t>
            </a:r>
          </a:p>
          <a:p>
            <a:pPr lvl="2"/>
            <a:r>
              <a:rPr lang="sk-SK" dirty="0"/>
              <a:t>zriedka </a:t>
            </a:r>
            <a:r>
              <a:rPr lang="sk-SK" dirty="0" err="1"/>
              <a:t>postvakcinačne</a:t>
            </a:r>
            <a:endParaRPr lang="sk-SK" dirty="0"/>
          </a:p>
          <a:p>
            <a:pPr lvl="1"/>
            <a:r>
              <a:rPr lang="sk-SK" b="1" dirty="0"/>
              <a:t>Zvýšené riziko/príčina</a:t>
            </a:r>
          </a:p>
          <a:p>
            <a:pPr lvl="2"/>
            <a:r>
              <a:rPr lang="sk-SK" dirty="0"/>
              <a:t>generalizovaná epilepsia s </a:t>
            </a:r>
            <a:r>
              <a:rPr lang="sk-SK" dirty="0" err="1"/>
              <a:t>febrilnými</a:t>
            </a:r>
            <a:r>
              <a:rPr lang="sk-SK" dirty="0"/>
              <a:t> kŕčmi plus a </a:t>
            </a:r>
            <a:r>
              <a:rPr lang="sk-SK" dirty="0" err="1"/>
              <a:t>Dravetov</a:t>
            </a:r>
            <a:r>
              <a:rPr lang="sk-SK" dirty="0"/>
              <a:t> syndróm</a:t>
            </a:r>
          </a:p>
          <a:p>
            <a:pPr lvl="2"/>
            <a:r>
              <a:rPr lang="sk-SK" dirty="0"/>
              <a:t>možná zložka dedičnosti</a:t>
            </a:r>
          </a:p>
          <a:p>
            <a:pPr lvl="2"/>
            <a:r>
              <a:rPr lang="sk-SK" dirty="0"/>
              <a:t>možná asociácia s </a:t>
            </a:r>
            <a:r>
              <a:rPr lang="sk-SK" dirty="0" err="1"/>
              <a:t>nedostatokom</a:t>
            </a:r>
            <a:r>
              <a:rPr lang="sk-SK" dirty="0"/>
              <a:t> železa</a:t>
            </a:r>
          </a:p>
          <a:p>
            <a:pPr lvl="1"/>
            <a:r>
              <a:rPr lang="sk-SK" b="1" dirty="0"/>
              <a:t>Mechanizmus</a:t>
            </a:r>
          </a:p>
          <a:p>
            <a:pPr lvl="2"/>
            <a:r>
              <a:rPr lang="sk-SK" dirty="0"/>
              <a:t>stále nejasný</a:t>
            </a:r>
          </a:p>
          <a:p>
            <a:pPr lvl="2"/>
            <a:r>
              <a:rPr lang="sk-SK" dirty="0"/>
              <a:t>možno </a:t>
            </a:r>
            <a:r>
              <a:rPr lang="sk-SK" dirty="0" err="1"/>
              <a:t>imaturácia</a:t>
            </a:r>
            <a:r>
              <a:rPr lang="sk-SK" dirty="0"/>
              <a:t> CNS</a:t>
            </a:r>
          </a:p>
          <a:p>
            <a:pPr lvl="2"/>
            <a:r>
              <a:rPr lang="sk-SK" dirty="0"/>
              <a:t>možno rýchly vývoj mozgu</a:t>
            </a:r>
          </a:p>
          <a:p>
            <a:pPr lvl="2"/>
            <a:r>
              <a:rPr lang="sk-SK" dirty="0"/>
              <a:t>možná participácia CNF IL-1</a:t>
            </a:r>
            <a:r>
              <a:rPr lang="el-GR" dirty="0"/>
              <a:t>β</a:t>
            </a:r>
            <a:r>
              <a:rPr lang="sk-SK" dirty="0"/>
              <a:t> a sérový IL-6</a:t>
            </a:r>
          </a:p>
        </p:txBody>
      </p:sp>
      <p:pic>
        <p:nvPicPr>
          <p:cNvPr id="4" name="Obrázok 3" descr="cramps_genet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8476" y="44624"/>
            <a:ext cx="404002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Zmeny v priebehu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818"/>
          </a:xfrm>
        </p:spPr>
        <p:txBody>
          <a:bodyPr/>
          <a:lstStyle/>
          <a:p>
            <a:pPr eaLnBrk="1" hangingPunct="1"/>
            <a:r>
              <a:rPr lang="sk-SK" sz="2800" b="1" dirty="0">
                <a:sym typeface="Symbol"/>
              </a:rPr>
              <a:t>herpes </a:t>
            </a:r>
            <a:r>
              <a:rPr lang="sk-SK" sz="2800" b="1" dirty="0" err="1">
                <a:sym typeface="Symbol"/>
              </a:rPr>
              <a:t>labialis</a:t>
            </a:r>
            <a:endParaRPr lang="sk-SK" sz="2800" b="1" dirty="0">
              <a:sym typeface="Symbol"/>
            </a:endParaRPr>
          </a:p>
          <a:p>
            <a:pPr lvl="1" eaLnBrk="1" hangingPunct="1"/>
            <a:r>
              <a:rPr lang="sk-SK" sz="2400" dirty="0">
                <a:sym typeface="Symbol"/>
              </a:rPr>
              <a:t>môže dôjsť k aktivácii herpes </a:t>
            </a:r>
            <a:r>
              <a:rPr lang="sk-SK" sz="2400" dirty="0" err="1">
                <a:sym typeface="Symbol"/>
              </a:rPr>
              <a:t>simplex</a:t>
            </a:r>
            <a:endParaRPr lang="sk-SK" sz="2400" dirty="0">
              <a:sym typeface="Symbol"/>
            </a:endParaRPr>
          </a:p>
          <a:p>
            <a:pPr lvl="2" eaLnBrk="1" hangingPunct="1"/>
            <a:r>
              <a:rPr lang="sk-SK" sz="2000" dirty="0">
                <a:sym typeface="Symbol"/>
              </a:rPr>
              <a:t>najčastejšie pri </a:t>
            </a:r>
            <a:r>
              <a:rPr lang="sk-SK" sz="2000" dirty="0" err="1">
                <a:sym typeface="Symbol"/>
              </a:rPr>
              <a:t>pyogénnych</a:t>
            </a:r>
            <a:r>
              <a:rPr lang="sk-SK" sz="2000" dirty="0">
                <a:sym typeface="Symbol"/>
              </a:rPr>
              <a:t> bakteriálnych infekciách</a:t>
            </a:r>
          </a:p>
          <a:p>
            <a:pPr lvl="2" eaLnBrk="1" hangingPunct="1"/>
            <a:r>
              <a:rPr lang="sk-SK" sz="2000" dirty="0">
                <a:sym typeface="Symbol"/>
              </a:rPr>
              <a:t>pri malárii</a:t>
            </a:r>
          </a:p>
          <a:p>
            <a:pPr lvl="2" eaLnBrk="1" hangingPunct="1"/>
            <a:r>
              <a:rPr lang="sk-SK" sz="2000" dirty="0">
                <a:sym typeface="Symbol"/>
              </a:rPr>
              <a:t>pri </a:t>
            </a:r>
            <a:r>
              <a:rPr lang="sk-SK" sz="2000" dirty="0" err="1">
                <a:sym typeface="Symbol"/>
              </a:rPr>
              <a:t>ricketsiózach</a:t>
            </a:r>
            <a:endParaRPr lang="sk-SK" sz="2000" dirty="0">
              <a:sym typeface="Symbol"/>
            </a:endParaRPr>
          </a:p>
          <a:p>
            <a:pPr lvl="1" eaLnBrk="1" hangingPunct="1"/>
            <a:r>
              <a:rPr lang="sk-SK" sz="2400" dirty="0">
                <a:sym typeface="Symbol"/>
              </a:rPr>
              <a:t>je aj známkou potlačenej celulárnej imunity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Pozitíva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90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k-SK" sz="2800" dirty="0">
                <a:sym typeface="Symbol"/>
              </a:rPr>
              <a:t>mierne zvyšuje imunitné reakcie</a:t>
            </a:r>
          </a:p>
          <a:p>
            <a:pPr lvl="1" eaLnBrk="1" hangingPunct="1"/>
            <a:r>
              <a:rPr lang="sk-SK" sz="2400" dirty="0">
                <a:sym typeface="Symbol"/>
              </a:rPr>
              <a:t>zvyšuje </a:t>
            </a:r>
            <a:r>
              <a:rPr lang="sk-SK" sz="2400" dirty="0" err="1">
                <a:sym typeface="Symbol"/>
              </a:rPr>
              <a:t>chemotaktickú</a:t>
            </a:r>
            <a:r>
              <a:rPr lang="sk-SK" sz="2400" dirty="0">
                <a:sym typeface="Symbol"/>
              </a:rPr>
              <a:t>, </a:t>
            </a:r>
            <a:r>
              <a:rPr lang="sk-SK" sz="2400" dirty="0" err="1">
                <a:sym typeface="Symbol"/>
              </a:rPr>
              <a:t>fagocytárnu</a:t>
            </a:r>
            <a:r>
              <a:rPr lang="sk-SK" sz="2400" dirty="0">
                <a:sym typeface="Symbol"/>
              </a:rPr>
              <a:t> a baktericídnu aktivitu PMN</a:t>
            </a:r>
          </a:p>
          <a:p>
            <a:pPr lvl="1" eaLnBrk="1" hangingPunct="1"/>
            <a:r>
              <a:rPr lang="sk-SK" sz="2400" dirty="0">
                <a:sym typeface="Symbol"/>
              </a:rPr>
              <a:t>po určitú hodnotu stimulujú procesy tvorby protilátok</a:t>
            </a:r>
          </a:p>
          <a:p>
            <a:pPr lvl="1" eaLnBrk="1" hangingPunct="1"/>
            <a:r>
              <a:rPr lang="sk-SK" sz="2400" dirty="0">
                <a:sym typeface="Symbol"/>
              </a:rPr>
              <a:t>spomaľuje rast mikróbov</a:t>
            </a:r>
          </a:p>
          <a:p>
            <a:pPr eaLnBrk="1" hangingPunct="1"/>
            <a:r>
              <a:rPr lang="sk-SK" sz="2800" dirty="0">
                <a:sym typeface="Symbol"/>
              </a:rPr>
              <a:t>zníženie koncentrácie </a:t>
            </a:r>
            <a:r>
              <a:rPr lang="sk-SK" sz="2800" dirty="0" err="1">
                <a:sym typeface="Symbol"/>
              </a:rPr>
              <a:t>Fe</a:t>
            </a:r>
            <a:r>
              <a:rPr lang="sk-SK" sz="2800" dirty="0">
                <a:sym typeface="Symbol"/>
              </a:rPr>
              <a:t>, </a:t>
            </a:r>
            <a:r>
              <a:rPr lang="sk-SK" sz="2800" dirty="0" err="1">
                <a:sym typeface="Symbol"/>
              </a:rPr>
              <a:t>Zn</a:t>
            </a:r>
            <a:r>
              <a:rPr lang="sk-SK" sz="2800" dirty="0">
                <a:sym typeface="Symbol"/>
              </a:rPr>
              <a:t> a </a:t>
            </a:r>
            <a:r>
              <a:rPr lang="sk-SK" sz="2800" dirty="0" err="1">
                <a:sym typeface="Symbol"/>
              </a:rPr>
              <a:t>Cu</a:t>
            </a:r>
            <a:endParaRPr lang="sk-SK" sz="2800" dirty="0">
              <a:sym typeface="Symbol"/>
            </a:endParaRPr>
          </a:p>
          <a:p>
            <a:pPr eaLnBrk="1" hangingPunct="1"/>
            <a:r>
              <a:rPr lang="sk-SK" sz="2800" dirty="0">
                <a:sym typeface="Symbol"/>
              </a:rPr>
              <a:t>deštrukcia </a:t>
            </a:r>
            <a:r>
              <a:rPr lang="sk-SK" sz="2800" dirty="0" err="1">
                <a:sym typeface="Symbol"/>
              </a:rPr>
              <a:t>lyzozómov</a:t>
            </a:r>
            <a:r>
              <a:rPr lang="sk-SK" sz="2800" dirty="0">
                <a:sym typeface="Symbol"/>
              </a:rPr>
              <a:t>, ale aj celých buniek</a:t>
            </a:r>
          </a:p>
          <a:p>
            <a:pPr eaLnBrk="1" hangingPunct="1"/>
            <a:r>
              <a:rPr lang="sk-SK" sz="2800" dirty="0">
                <a:sym typeface="Symbol"/>
              </a:rPr>
              <a:t>zvýšená produkcia </a:t>
            </a:r>
            <a:r>
              <a:rPr lang="sk-SK" sz="2800" dirty="0" err="1">
                <a:sym typeface="Symbol"/>
              </a:rPr>
              <a:t>interferónov</a:t>
            </a:r>
            <a:endParaRPr lang="sk-SK" sz="2800" dirty="0">
              <a:sym typeface="Symbol"/>
            </a:endParaRPr>
          </a:p>
          <a:p>
            <a:pPr eaLnBrk="1" hangingPunct="1"/>
            <a:r>
              <a:rPr lang="sk-SK" sz="2800" b="1" dirty="0">
                <a:sym typeface="Symbol"/>
              </a:rPr>
              <a:t>ovplyvnenie samotnej horúčky nemôže byť cieľom terapie</a:t>
            </a:r>
          </a:p>
          <a:p>
            <a:pPr eaLnBrk="1" hangingPunct="1"/>
            <a:r>
              <a:rPr lang="sk-SK" sz="2800" dirty="0">
                <a:sym typeface="Symbol"/>
              </a:rPr>
              <a:t>infekčné ochorenie bez horúčky je prognosticky zlý nález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Negatíva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9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sk-SK" sz="2800" dirty="0">
                <a:sym typeface="Symbol"/>
              </a:rPr>
              <a:t>pri vysokej horúčke, jej dlhom trvaní alebo u inak chorých pacientov</a:t>
            </a:r>
          </a:p>
          <a:p>
            <a:pPr lvl="1" eaLnBrk="1" hangingPunct="1"/>
            <a:r>
              <a:rPr lang="sk-SK" sz="2400" dirty="0">
                <a:sym typeface="Symbol"/>
              </a:rPr>
              <a:t>môže komplikovať iné základné ochorenie</a:t>
            </a:r>
          </a:p>
          <a:p>
            <a:pPr lvl="1" eaLnBrk="1" hangingPunct="1"/>
            <a:r>
              <a:rPr lang="sk-SK" sz="2400" dirty="0">
                <a:sym typeface="Symbol"/>
              </a:rPr>
              <a:t>veľmi vysoká horúčka tlmí imunitné reakcie</a:t>
            </a:r>
          </a:p>
          <a:p>
            <a:pPr lvl="1" eaLnBrk="1" hangingPunct="1"/>
            <a:r>
              <a:rPr lang="sk-SK" sz="2400" dirty="0">
                <a:sym typeface="Symbol"/>
              </a:rPr>
              <a:t>dlhodobá horúčka spôsobuje poškodenie </a:t>
            </a:r>
            <a:r>
              <a:rPr lang="sk-SK" sz="2400" dirty="0" err="1">
                <a:sym typeface="Symbol"/>
              </a:rPr>
              <a:t>parenchymatóznych</a:t>
            </a:r>
            <a:r>
              <a:rPr lang="sk-SK" sz="2400" dirty="0">
                <a:sym typeface="Symbol"/>
              </a:rPr>
              <a:t> orgánov</a:t>
            </a:r>
          </a:p>
          <a:p>
            <a:pPr eaLnBrk="1" hangingPunct="1"/>
            <a:r>
              <a:rPr lang="sk-SK" sz="2800" dirty="0">
                <a:sym typeface="Symbol"/>
              </a:rPr>
              <a:t>potreba znižovania horúčky pri:</a:t>
            </a:r>
          </a:p>
          <a:p>
            <a:pPr lvl="1" eaLnBrk="1" hangingPunct="1"/>
            <a:r>
              <a:rPr lang="sk-SK" sz="2400" b="1" dirty="0">
                <a:sym typeface="Symbol"/>
              </a:rPr>
              <a:t>malígnej (extrémnej) horúčke</a:t>
            </a:r>
          </a:p>
          <a:p>
            <a:pPr lvl="2"/>
            <a:r>
              <a:rPr lang="sk-SK" sz="2200" dirty="0">
                <a:sym typeface="Symbol"/>
              </a:rPr>
              <a:t>závažná reakcia vyskytujúca sa u citlivých osôb najčastejšie po podaní anestézie</a:t>
            </a:r>
          </a:p>
          <a:p>
            <a:pPr lvl="2"/>
            <a:r>
              <a:rPr lang="sk-SK" sz="2200" dirty="0">
                <a:sym typeface="Symbol"/>
              </a:rPr>
              <a:t>príčiny: mutácia génu RYR1 (AD), pre </a:t>
            </a:r>
            <a:r>
              <a:rPr lang="sk-SK" sz="2200" dirty="0" err="1">
                <a:sym typeface="Symbol"/>
              </a:rPr>
              <a:t>ryanodinový</a:t>
            </a:r>
            <a:r>
              <a:rPr lang="sk-SK" sz="2200" dirty="0">
                <a:sym typeface="Symbol"/>
              </a:rPr>
              <a:t> receptor 1</a:t>
            </a:r>
          </a:p>
          <a:p>
            <a:pPr lvl="2"/>
            <a:r>
              <a:rPr lang="sk-SK" sz="2200" dirty="0">
                <a:sym typeface="Symbol"/>
              </a:rPr>
              <a:t>spúšťač: prchavé anestetiká, </a:t>
            </a:r>
            <a:r>
              <a:rPr lang="sk-SK" sz="2200" dirty="0" err="1">
                <a:sym typeface="Symbol"/>
              </a:rPr>
              <a:t>sukcinylcholín</a:t>
            </a:r>
            <a:endParaRPr lang="sk-SK" sz="2200" dirty="0">
              <a:sym typeface="Symbol"/>
            </a:endParaRPr>
          </a:p>
          <a:p>
            <a:pPr lvl="2"/>
            <a:r>
              <a:rPr lang="sk-SK" sz="2200" dirty="0">
                <a:sym typeface="Symbol"/>
              </a:rPr>
              <a:t>symptómy: </a:t>
            </a:r>
            <a:r>
              <a:rPr lang="sk-SK" sz="2200" dirty="0" err="1">
                <a:sym typeface="Symbol"/>
              </a:rPr>
              <a:t>hyperkatabolizmus</a:t>
            </a:r>
            <a:r>
              <a:rPr lang="sk-SK" sz="2200" dirty="0">
                <a:sym typeface="Symbol"/>
              </a:rPr>
              <a:t>, svalová </a:t>
            </a:r>
            <a:r>
              <a:rPr lang="sk-SK" sz="2200" dirty="0" err="1">
                <a:sym typeface="Symbol"/>
              </a:rPr>
              <a:t>rigidita</a:t>
            </a:r>
            <a:r>
              <a:rPr lang="sk-SK" sz="2200" dirty="0">
                <a:sym typeface="Symbol"/>
              </a:rPr>
              <a:t>, vysoká horúčka, vysoká frekvencia srdca a dychu, zmiešaná </a:t>
            </a:r>
            <a:r>
              <a:rPr lang="sk-SK" sz="2200" dirty="0" err="1">
                <a:sym typeface="Symbol"/>
              </a:rPr>
              <a:t>acidóza</a:t>
            </a:r>
            <a:endParaRPr lang="sk-SK" sz="2200" dirty="0">
              <a:sym typeface="Symbol"/>
            </a:endParaRPr>
          </a:p>
          <a:p>
            <a:pPr lvl="2"/>
            <a:endParaRPr lang="sk-SK" sz="2200" dirty="0">
              <a:sym typeface="Symbo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Negatíva horúčky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pPr lvl="2"/>
            <a:r>
              <a:rPr lang="sk-SK" sz="2200" dirty="0">
                <a:sym typeface="Symbol"/>
              </a:rPr>
              <a:t>komplikácie: </a:t>
            </a:r>
            <a:r>
              <a:rPr lang="sk-SK" sz="2200" dirty="0" err="1">
                <a:sym typeface="Symbol"/>
              </a:rPr>
              <a:t>rabdomyolýza</a:t>
            </a:r>
            <a:r>
              <a:rPr lang="sk-SK" sz="2200" dirty="0">
                <a:sym typeface="Symbol"/>
              </a:rPr>
              <a:t>, vysoká koncentrácia draslíka</a:t>
            </a:r>
          </a:p>
          <a:p>
            <a:pPr lvl="2"/>
            <a:r>
              <a:rPr lang="sk-SK" sz="2200">
                <a:sym typeface="Symbol"/>
              </a:rPr>
              <a:t>patofyziológia</a:t>
            </a:r>
            <a:r>
              <a:rPr lang="sk-SK" sz="2200" dirty="0">
                <a:sym typeface="Symbol"/>
              </a:rPr>
              <a:t>: defekt Ca2+ kanála spôsobí drastický nárast Ca2+ v bunke</a:t>
            </a:r>
          </a:p>
          <a:p>
            <a:pPr lvl="2"/>
            <a:r>
              <a:rPr lang="sk-SK" sz="2200" dirty="0">
                <a:sym typeface="Symbol"/>
              </a:rPr>
              <a:t>úmrtnosť: 5% pri terapeutickom zásahu, 75% bez</a:t>
            </a:r>
          </a:p>
          <a:p>
            <a:pPr lvl="1"/>
            <a:r>
              <a:rPr lang="sk-SK" sz="2600" b="1" dirty="0" err="1">
                <a:sym typeface="Symbol"/>
              </a:rPr>
              <a:t>febrilných</a:t>
            </a:r>
            <a:r>
              <a:rPr lang="sk-SK" sz="2600" b="1" dirty="0">
                <a:sym typeface="Symbol"/>
              </a:rPr>
              <a:t> kŕčoch</a:t>
            </a:r>
          </a:p>
          <a:p>
            <a:pPr lvl="1"/>
            <a:r>
              <a:rPr lang="sk-SK" sz="2600" b="1" dirty="0">
                <a:sym typeface="Symbol"/>
              </a:rPr>
              <a:t>epilepsii</a:t>
            </a:r>
          </a:p>
          <a:p>
            <a:pPr lvl="1"/>
            <a:r>
              <a:rPr lang="sk-SK" sz="2400" b="1" dirty="0">
                <a:sym typeface="Symbol"/>
              </a:rPr>
              <a:t>kardiálnych ochoreniach</a:t>
            </a:r>
          </a:p>
          <a:p>
            <a:pPr lvl="1"/>
            <a:r>
              <a:rPr lang="sk-SK" sz="2400" b="1" dirty="0">
                <a:sym typeface="Symbol"/>
              </a:rPr>
              <a:t>ochoreniach CNS</a:t>
            </a:r>
          </a:p>
          <a:p>
            <a:r>
              <a:rPr lang="sk-SK" sz="2800" dirty="0">
                <a:sym typeface="Symbol"/>
              </a:rPr>
              <a:t>pri znižovaní je riziko náhleho poklesu KT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579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Klinický pohľad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93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sk-SK" sz="2800" dirty="0">
                <a:sym typeface="Symbol"/>
              </a:rPr>
              <a:t>priebeh horúčky má určité znaky</a:t>
            </a:r>
          </a:p>
          <a:p>
            <a:pPr lvl="1" eaLnBrk="1" hangingPunct="1"/>
            <a:r>
              <a:rPr lang="sk-SK" sz="2400" dirty="0">
                <a:sym typeface="Symbol"/>
              </a:rPr>
              <a:t>potom má diagnostický význam aj informačnú hodnotu</a:t>
            </a:r>
          </a:p>
          <a:p>
            <a:pPr eaLnBrk="1" hangingPunct="1"/>
            <a:r>
              <a:rPr lang="sk-SK" sz="2800" dirty="0">
                <a:sym typeface="Symbol"/>
              </a:rPr>
              <a:t>pri viacerých ochoreniach nemusí mať presné znaky</a:t>
            </a:r>
          </a:p>
          <a:p>
            <a:pPr eaLnBrk="1" hangingPunct="1"/>
            <a:r>
              <a:rPr lang="sk-SK" sz="2800" b="1" dirty="0">
                <a:sym typeface="Symbol"/>
              </a:rPr>
              <a:t>krátke trvanie</a:t>
            </a:r>
          </a:p>
          <a:p>
            <a:pPr lvl="1" eaLnBrk="1" hangingPunct="1"/>
            <a:r>
              <a:rPr lang="sk-SK" sz="2400" dirty="0">
                <a:sym typeface="Symbol"/>
              </a:rPr>
              <a:t>pri infekčných ochoreniach</a:t>
            </a:r>
          </a:p>
          <a:p>
            <a:pPr lvl="2" eaLnBrk="1" hangingPunct="1"/>
            <a:r>
              <a:rPr lang="sk-SK" sz="2000" dirty="0">
                <a:sym typeface="Symbol"/>
              </a:rPr>
              <a:t>ohraničená 2 týždňami</a:t>
            </a:r>
          </a:p>
          <a:p>
            <a:pPr lvl="2" eaLnBrk="1" hangingPunct="1"/>
            <a:r>
              <a:rPr lang="sk-SK" sz="2000" dirty="0">
                <a:sym typeface="Symbol"/>
              </a:rPr>
              <a:t>prudký začiatok</a:t>
            </a:r>
          </a:p>
          <a:p>
            <a:pPr lvl="2" eaLnBrk="1" hangingPunct="1"/>
            <a:r>
              <a:rPr lang="sk-SK" sz="2000" dirty="0">
                <a:sym typeface="Symbol"/>
              </a:rPr>
              <a:t>nad 38,5°C</a:t>
            </a:r>
          </a:p>
          <a:p>
            <a:pPr lvl="2" eaLnBrk="1" hangingPunct="1"/>
            <a:r>
              <a:rPr lang="sk-SK" sz="2000" dirty="0">
                <a:sym typeface="Symbol"/>
              </a:rPr>
              <a:t>bez triašky</a:t>
            </a:r>
          </a:p>
          <a:p>
            <a:pPr lvl="2" eaLnBrk="1" hangingPunct="1"/>
            <a:r>
              <a:rPr lang="sk-SK" sz="2000" dirty="0">
                <a:sym typeface="Symbol"/>
              </a:rPr>
              <a:t>symptómy infekcie dýchacích ciest</a:t>
            </a:r>
          </a:p>
          <a:p>
            <a:pPr lvl="2" eaLnBrk="1" hangingPunct="1"/>
            <a:r>
              <a:rPr lang="sk-SK" sz="2000" dirty="0">
                <a:sym typeface="Symbol"/>
              </a:rPr>
              <a:t>bolesti hlavy, svalov a kĺbov</a:t>
            </a:r>
          </a:p>
          <a:p>
            <a:pPr lvl="2" eaLnBrk="1" hangingPunct="1"/>
            <a:r>
              <a:rPr lang="sk-SK" sz="2000" dirty="0" err="1">
                <a:sym typeface="Symbol"/>
              </a:rPr>
              <a:t>nauzea</a:t>
            </a:r>
            <a:r>
              <a:rPr lang="sk-SK" sz="2000" dirty="0">
                <a:sym typeface="Symbol"/>
              </a:rPr>
              <a:t>, vracanie, hnačka, zväčšenie lymfatických uzlín</a:t>
            </a:r>
          </a:p>
          <a:p>
            <a:pPr lvl="1" eaLnBrk="1" hangingPunct="1"/>
            <a:r>
              <a:rPr lang="sk-SK" sz="2400" dirty="0">
                <a:sym typeface="Symbol"/>
              </a:rPr>
              <a:t>podobne sa môže manifestovať aj akútna leukémia a </a:t>
            </a:r>
            <a:r>
              <a:rPr lang="sk-SK" sz="2400" dirty="0" err="1">
                <a:sym typeface="Symbol"/>
              </a:rPr>
              <a:t>vaskulitída</a:t>
            </a:r>
            <a:endParaRPr lang="sk-SK" sz="2400" dirty="0">
              <a:sym typeface="Symbo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3456384"/>
          </a:xfrm>
        </p:spPr>
        <p:txBody>
          <a:bodyPr>
            <a:normAutofit/>
          </a:bodyPr>
          <a:lstStyle/>
          <a:p>
            <a:r>
              <a:rPr lang="en-US" b="1" dirty="0"/>
              <a:t>Holmes and </a:t>
            </a:r>
            <a:r>
              <a:rPr lang="en-US" b="1" dirty="0" err="1"/>
              <a:t>Rahe</a:t>
            </a:r>
            <a:r>
              <a:rPr lang="en-US" b="1" dirty="0"/>
              <a:t> stress scale</a:t>
            </a:r>
            <a:r>
              <a:rPr lang="sk-SK" b="1" dirty="0"/>
              <a:t> - </a:t>
            </a:r>
            <a:r>
              <a:rPr lang="sk-SK" b="1" dirty="0" err="1"/>
              <a:t>children</a:t>
            </a:r>
            <a:br>
              <a:rPr lang="en-US" b="1" dirty="0"/>
            </a:br>
            <a:endParaRPr lang="sk-SK" dirty="0"/>
          </a:p>
        </p:txBody>
      </p:sp>
      <p:pic>
        <p:nvPicPr>
          <p:cNvPr id="5" name="Zástupný symbol obsahu 4" descr="stress_scaleC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3748" y="150504"/>
            <a:ext cx="5458732" cy="6446848"/>
          </a:xfr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0378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Klinický pohľad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83294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sk-SK" sz="2800" b="1" dirty="0">
                <a:sym typeface="Symbol"/>
              </a:rPr>
              <a:t>dlhodobé trvanie</a:t>
            </a:r>
          </a:p>
          <a:p>
            <a:pPr lvl="1" eaLnBrk="1" hangingPunct="1"/>
            <a:r>
              <a:rPr lang="sk-SK" sz="2400" dirty="0">
                <a:sym typeface="Symbol"/>
              </a:rPr>
              <a:t>týždne až mesiace</a:t>
            </a:r>
          </a:p>
          <a:p>
            <a:pPr lvl="1" eaLnBrk="1" hangingPunct="1"/>
            <a:r>
              <a:rPr lang="sk-SK" sz="2400" dirty="0">
                <a:sym typeface="Symbol"/>
              </a:rPr>
              <a:t>vždy je vážnym problémom</a:t>
            </a:r>
          </a:p>
          <a:p>
            <a:pPr lvl="1" eaLnBrk="1" hangingPunct="1"/>
            <a:r>
              <a:rPr lang="sk-SK" sz="2400" dirty="0">
                <a:sym typeface="Symbol"/>
              </a:rPr>
              <a:t>ak sa nepodarí diagnostikovať príčinu = </a:t>
            </a:r>
            <a:r>
              <a:rPr lang="sk-SK" sz="2400" b="1" dirty="0">
                <a:sym typeface="Symbol"/>
              </a:rPr>
              <a:t>horúčka neznámeho pôvodu (FUO)</a:t>
            </a:r>
          </a:p>
          <a:p>
            <a:pPr lvl="2" eaLnBrk="1" hangingPunct="1"/>
            <a:r>
              <a:rPr lang="sk-SK" sz="2000" dirty="0">
                <a:sym typeface="Symbol"/>
              </a:rPr>
              <a:t>trvá najmenej dva týždne, dosahuje hodnotu nad 38,2°C, bez príčiny vysvetľujúcej vznik</a:t>
            </a:r>
          </a:p>
          <a:p>
            <a:pPr lvl="1" eaLnBrk="1" hangingPunct="1"/>
            <a:r>
              <a:rPr lang="sk-SK" sz="2400" dirty="0">
                <a:sym typeface="Symbol"/>
              </a:rPr>
              <a:t>pri niektorých </a:t>
            </a:r>
            <a:r>
              <a:rPr lang="sk-SK" sz="2400" dirty="0" err="1">
                <a:sym typeface="Symbol"/>
              </a:rPr>
              <a:t>subakútnych</a:t>
            </a:r>
            <a:r>
              <a:rPr lang="sk-SK" sz="2400" dirty="0">
                <a:sym typeface="Symbol"/>
              </a:rPr>
              <a:t> alebo chronických infekciách</a:t>
            </a:r>
          </a:p>
          <a:p>
            <a:pPr lvl="2" eaLnBrk="1" hangingPunct="1"/>
            <a:r>
              <a:rPr lang="sk-SK" sz="2000" dirty="0">
                <a:sym typeface="Symbol"/>
              </a:rPr>
              <a:t>skryté abscesy v dutine brušnej</a:t>
            </a:r>
          </a:p>
          <a:p>
            <a:pPr lvl="1" eaLnBrk="1" hangingPunct="1"/>
            <a:r>
              <a:rPr lang="sk-SK" sz="2400" dirty="0" err="1">
                <a:sym typeface="Symbol"/>
              </a:rPr>
              <a:t>renálne</a:t>
            </a:r>
            <a:r>
              <a:rPr lang="sk-SK" sz="2400" dirty="0">
                <a:sym typeface="Symbol"/>
              </a:rPr>
              <a:t> infekcie a </a:t>
            </a:r>
            <a:r>
              <a:rPr lang="sk-SK" sz="2400" dirty="0" err="1">
                <a:sym typeface="Symbol"/>
              </a:rPr>
              <a:t>intravaskulárne</a:t>
            </a:r>
            <a:r>
              <a:rPr lang="sk-SK" sz="2400" dirty="0">
                <a:sym typeface="Symbol"/>
              </a:rPr>
              <a:t> infekcie (</a:t>
            </a:r>
            <a:r>
              <a:rPr lang="sk-SK" sz="2400" dirty="0" err="1">
                <a:sym typeface="Symbol"/>
              </a:rPr>
              <a:t>pyelonefritída</a:t>
            </a:r>
            <a:r>
              <a:rPr lang="sk-SK" sz="2400" dirty="0">
                <a:sym typeface="Symbol"/>
              </a:rPr>
              <a:t>, baktériová </a:t>
            </a:r>
            <a:r>
              <a:rPr lang="sk-SK" sz="2400" dirty="0" err="1">
                <a:sym typeface="Symbol"/>
              </a:rPr>
              <a:t>endokarditída</a:t>
            </a:r>
            <a:r>
              <a:rPr lang="sk-SK" sz="2400" dirty="0">
                <a:sym typeface="Symbol"/>
              </a:rPr>
              <a:t>)</a:t>
            </a:r>
          </a:p>
          <a:p>
            <a:pPr lvl="1" eaLnBrk="1" hangingPunct="1"/>
            <a:r>
              <a:rPr lang="sk-SK" sz="2400" dirty="0" err="1">
                <a:sym typeface="Symbol"/>
              </a:rPr>
              <a:t>nežiadúce</a:t>
            </a:r>
            <a:r>
              <a:rPr lang="sk-SK" sz="2400" dirty="0">
                <a:sym typeface="Symbol"/>
              </a:rPr>
              <a:t> sú </a:t>
            </a:r>
            <a:r>
              <a:rPr lang="sk-SK" sz="2400" dirty="0" err="1">
                <a:sym typeface="Symbol"/>
              </a:rPr>
              <a:t>iatrogénne</a:t>
            </a:r>
            <a:r>
              <a:rPr lang="sk-SK" sz="2400" dirty="0">
                <a:sym typeface="Symbol"/>
              </a:rPr>
              <a:t> infekcie (pri </a:t>
            </a:r>
            <a:r>
              <a:rPr lang="sk-SK" sz="2400" dirty="0" err="1">
                <a:sym typeface="Symbol"/>
              </a:rPr>
              <a:t>katetrizácii</a:t>
            </a:r>
            <a:r>
              <a:rPr lang="sk-SK" sz="2400" dirty="0">
                <a:sym typeface="Symbol"/>
              </a:rPr>
              <a:t> alebo ošetrovaní fistúl)</a:t>
            </a:r>
          </a:p>
          <a:p>
            <a:pPr lvl="1" eaLnBrk="1" hangingPunct="1"/>
            <a:r>
              <a:rPr lang="sk-SK" sz="2400" dirty="0">
                <a:sym typeface="Symbol"/>
              </a:rPr>
              <a:t>hlboké mykózy a TBC, komplikácie AIDS a komplikácie pri </a:t>
            </a:r>
            <a:r>
              <a:rPr lang="sk-SK" sz="2400" dirty="0" err="1">
                <a:sym typeface="Symbol"/>
              </a:rPr>
              <a:t>imunosupresívnej</a:t>
            </a:r>
            <a:r>
              <a:rPr lang="sk-SK" sz="2400" dirty="0">
                <a:sym typeface="Symbol"/>
              </a:rPr>
              <a:t> liečbe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0378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Klinický pohľad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83294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sk-SK" sz="2800" dirty="0">
                <a:sym typeface="Symbol"/>
              </a:rPr>
              <a:t>vírusové, </a:t>
            </a:r>
            <a:r>
              <a:rPr lang="sk-SK" sz="2800" dirty="0" err="1">
                <a:sym typeface="Symbol"/>
              </a:rPr>
              <a:t>ricketsiové</a:t>
            </a:r>
            <a:r>
              <a:rPr lang="sk-SK" sz="2800" dirty="0">
                <a:sym typeface="Symbol"/>
              </a:rPr>
              <a:t> a </a:t>
            </a:r>
            <a:r>
              <a:rPr lang="sk-SK" sz="2800" dirty="0" err="1">
                <a:sym typeface="Symbol"/>
              </a:rPr>
              <a:t>chlamýdiové</a:t>
            </a:r>
            <a:r>
              <a:rPr lang="sk-SK" sz="2800" dirty="0">
                <a:sym typeface="Symbol"/>
              </a:rPr>
              <a:t> infekcie</a:t>
            </a:r>
          </a:p>
          <a:p>
            <a:pPr eaLnBrk="1" hangingPunct="1"/>
            <a:r>
              <a:rPr lang="sk-SK" sz="2800" dirty="0" err="1">
                <a:sym typeface="Symbol"/>
              </a:rPr>
              <a:t>neoplastické</a:t>
            </a:r>
            <a:r>
              <a:rPr lang="sk-SK" sz="2800" dirty="0">
                <a:sym typeface="Symbol"/>
              </a:rPr>
              <a:t> procesy</a:t>
            </a:r>
          </a:p>
          <a:p>
            <a:pPr lvl="1" eaLnBrk="1" hangingPunct="1"/>
            <a:r>
              <a:rPr lang="sk-SK" sz="2400" dirty="0">
                <a:sym typeface="Symbol"/>
              </a:rPr>
              <a:t>pri niektorých býva prítomná dlhodobá horúčka bez iných príznakov</a:t>
            </a:r>
          </a:p>
          <a:p>
            <a:pPr eaLnBrk="1" hangingPunct="1"/>
            <a:r>
              <a:rPr lang="sk-SK" sz="2800" dirty="0">
                <a:sym typeface="Symbol"/>
              </a:rPr>
              <a:t>choroby spojivového tkaniva</a:t>
            </a:r>
          </a:p>
          <a:p>
            <a:pPr lvl="1" eaLnBrk="1" hangingPunct="1"/>
            <a:r>
              <a:rPr lang="sk-SK" sz="2400" dirty="0" err="1">
                <a:sym typeface="Symbol"/>
              </a:rPr>
              <a:t>reumatoidná</a:t>
            </a:r>
            <a:r>
              <a:rPr lang="sk-SK" sz="2400" dirty="0">
                <a:sym typeface="Symbol"/>
              </a:rPr>
              <a:t> artritída, </a:t>
            </a:r>
            <a:r>
              <a:rPr lang="sk-SK" sz="2400" dirty="0" err="1">
                <a:sym typeface="Symbol"/>
              </a:rPr>
              <a:t>periarteritis</a:t>
            </a:r>
            <a:r>
              <a:rPr lang="sk-SK" sz="2400" dirty="0">
                <a:sym typeface="Symbol"/>
              </a:rPr>
              <a:t> </a:t>
            </a:r>
            <a:r>
              <a:rPr lang="sk-SK" sz="2400" dirty="0" err="1">
                <a:sym typeface="Symbol"/>
              </a:rPr>
              <a:t>nodosa</a:t>
            </a:r>
            <a:r>
              <a:rPr lang="sk-SK" sz="2400" dirty="0">
                <a:sym typeface="Symbol"/>
              </a:rPr>
              <a:t>, systémový </a:t>
            </a:r>
            <a:r>
              <a:rPr lang="sk-SK" sz="2400" dirty="0" err="1">
                <a:sym typeface="Symbol"/>
              </a:rPr>
              <a:t>lupus</a:t>
            </a:r>
            <a:r>
              <a:rPr lang="sk-SK" sz="2400" dirty="0">
                <a:sym typeface="Symbol"/>
              </a:rPr>
              <a:t> </a:t>
            </a:r>
            <a:r>
              <a:rPr lang="sk-SK" sz="2400" dirty="0" err="1">
                <a:sym typeface="Symbol"/>
              </a:rPr>
              <a:t>erythematosus</a:t>
            </a:r>
            <a:r>
              <a:rPr lang="sk-SK" sz="2400" dirty="0">
                <a:sym typeface="Symbol"/>
              </a:rPr>
              <a:t>, </a:t>
            </a:r>
            <a:r>
              <a:rPr lang="sk-SK" sz="2400" dirty="0" err="1">
                <a:sym typeface="Symbol"/>
              </a:rPr>
              <a:t>polymyalgia</a:t>
            </a:r>
            <a:r>
              <a:rPr lang="sk-SK" sz="2400" dirty="0">
                <a:sym typeface="Symbol"/>
              </a:rPr>
              <a:t> </a:t>
            </a:r>
            <a:r>
              <a:rPr lang="sk-SK" sz="2400" dirty="0" err="1">
                <a:sym typeface="Symbol"/>
              </a:rPr>
              <a:t>rheumatica</a:t>
            </a:r>
            <a:endParaRPr lang="sk-SK" sz="2400" dirty="0">
              <a:sym typeface="Symbol"/>
            </a:endParaRPr>
          </a:p>
          <a:p>
            <a:pPr eaLnBrk="1" hangingPunct="1"/>
            <a:r>
              <a:rPr lang="sk-SK" sz="2800" dirty="0">
                <a:sym typeface="Symbol"/>
              </a:rPr>
              <a:t>horúčka sa môže vyvíjať aj pri ochoreniach neinfekčného pôvodu</a:t>
            </a:r>
          </a:p>
          <a:p>
            <a:pPr lvl="1" eaLnBrk="1" hangingPunct="1"/>
            <a:r>
              <a:rPr lang="sk-SK" sz="2400" dirty="0">
                <a:sym typeface="Symbol"/>
              </a:rPr>
              <a:t>hematómy, </a:t>
            </a:r>
            <a:r>
              <a:rPr lang="sk-SK" sz="2400" dirty="0" err="1">
                <a:sym typeface="Symbol"/>
              </a:rPr>
              <a:t>hemolytické</a:t>
            </a:r>
            <a:r>
              <a:rPr lang="sk-SK" sz="2400" dirty="0">
                <a:sym typeface="Symbol"/>
              </a:rPr>
              <a:t> krízy, termoregulačné poruchy pri metabolických a endokrinných poruchách</a:t>
            </a:r>
          </a:p>
          <a:p>
            <a:pPr eaLnBrk="1" hangingPunct="1"/>
            <a:r>
              <a:rPr lang="sk-SK" sz="2800" b="1" dirty="0" err="1">
                <a:sym typeface="Symbol"/>
              </a:rPr>
              <a:t>psychogénna</a:t>
            </a:r>
            <a:r>
              <a:rPr lang="sk-SK" sz="2800" b="1" dirty="0">
                <a:sym typeface="Symbol"/>
              </a:rPr>
              <a:t> horúčka</a:t>
            </a:r>
          </a:p>
          <a:p>
            <a:pPr lvl="1" eaLnBrk="1" hangingPunct="1"/>
            <a:r>
              <a:rPr lang="sk-SK" sz="2400" dirty="0">
                <a:sym typeface="Symbol"/>
              </a:rPr>
              <a:t>u pacientov s </a:t>
            </a:r>
            <a:r>
              <a:rPr lang="sk-SK" sz="2400" dirty="0" err="1">
                <a:sym typeface="Symbol"/>
              </a:rPr>
              <a:t>psychopatológiou</a:t>
            </a:r>
            <a:r>
              <a:rPr lang="sk-SK" sz="2400" dirty="0">
                <a:sym typeface="Symbol"/>
              </a:rPr>
              <a:t> alebo </a:t>
            </a:r>
            <a:r>
              <a:rPr lang="sk-SK" sz="2400" dirty="0" err="1">
                <a:sym typeface="Symbol"/>
              </a:rPr>
              <a:t>farmakofágov</a:t>
            </a:r>
            <a:endParaRPr lang="sk-SK" sz="2400" dirty="0">
              <a:sym typeface="Symbo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0378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Klinický pohľad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832946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sk-SK" sz="2400" dirty="0">
                <a:sym typeface="Symbol"/>
              </a:rPr>
              <a:t>39-40°C, len mierne zvýšenie frekvencie srdca</a:t>
            </a:r>
          </a:p>
          <a:p>
            <a:pPr eaLnBrk="1" hangingPunct="1"/>
            <a:r>
              <a:rPr lang="sk-SK" sz="2800" b="1" dirty="0">
                <a:sym typeface="Symbol"/>
              </a:rPr>
              <a:t>habituálna </a:t>
            </a:r>
            <a:r>
              <a:rPr lang="sk-SK" sz="2800" b="1" dirty="0" err="1">
                <a:sym typeface="Symbol"/>
              </a:rPr>
              <a:t>hypertermia</a:t>
            </a:r>
            <a:endParaRPr lang="sk-SK" sz="2800" b="1" dirty="0">
              <a:sym typeface="Symbol"/>
            </a:endParaRPr>
          </a:p>
          <a:p>
            <a:pPr lvl="1" eaLnBrk="1" hangingPunct="1"/>
            <a:r>
              <a:rPr lang="sk-SK" sz="2400" dirty="0">
                <a:sym typeface="Symbol"/>
              </a:rPr>
              <a:t>37,2-38°C</a:t>
            </a:r>
          </a:p>
          <a:p>
            <a:pPr lvl="1" eaLnBrk="1" hangingPunct="1"/>
            <a:r>
              <a:rPr lang="sk-SK" sz="2400" dirty="0">
                <a:sym typeface="Symbol"/>
              </a:rPr>
              <a:t>najčastejšie u detí a mladých žien</a:t>
            </a:r>
          </a:p>
          <a:p>
            <a:pPr lvl="1" eaLnBrk="1" hangingPunct="1"/>
            <a:r>
              <a:rPr lang="sk-SK" sz="2400" dirty="0">
                <a:sym typeface="Symbol"/>
              </a:rPr>
              <a:t>spojené s </a:t>
            </a:r>
            <a:r>
              <a:rPr lang="sk-SK" sz="2400" dirty="0" err="1">
                <a:sym typeface="Symbol"/>
              </a:rPr>
              <a:t>psychoneurózou</a:t>
            </a:r>
            <a:r>
              <a:rPr lang="sk-SK" sz="2400" dirty="0">
                <a:sym typeface="Symbol"/>
              </a:rPr>
              <a:t>, asténiou, celkovou slabosťou, </a:t>
            </a:r>
            <a:r>
              <a:rPr lang="sk-SK" sz="2400" dirty="0" err="1">
                <a:sym typeface="Symbol"/>
              </a:rPr>
              <a:t>insomniou</a:t>
            </a:r>
            <a:endParaRPr lang="sk-SK" sz="2400" dirty="0">
              <a:sym typeface="Symbol"/>
            </a:endParaRPr>
          </a:p>
          <a:p>
            <a:pPr eaLnBrk="1" hangingPunct="1"/>
            <a:r>
              <a:rPr lang="sk-SK" sz="2800" b="1" dirty="0">
                <a:sym typeface="Symbol"/>
              </a:rPr>
              <a:t>medikamentózna horúčka</a:t>
            </a:r>
          </a:p>
          <a:p>
            <a:pPr lvl="1" eaLnBrk="1" hangingPunct="1"/>
            <a:r>
              <a:rPr lang="sk-SK" sz="2400" dirty="0">
                <a:sym typeface="Symbol"/>
              </a:rPr>
              <a:t>vážny problém</a:t>
            </a:r>
          </a:p>
          <a:p>
            <a:pPr lvl="1" eaLnBrk="1" hangingPunct="1"/>
            <a:r>
              <a:rPr lang="sk-SK" sz="2400" dirty="0" err="1">
                <a:sym typeface="Symbol"/>
              </a:rPr>
              <a:t>-laktámové</a:t>
            </a:r>
            <a:r>
              <a:rPr lang="sk-SK" sz="2400" dirty="0">
                <a:sym typeface="Symbol"/>
              </a:rPr>
              <a:t> ATB, penicilíny, </a:t>
            </a:r>
            <a:r>
              <a:rPr lang="sk-SK" sz="2400" dirty="0" err="1">
                <a:sym typeface="Symbol"/>
              </a:rPr>
              <a:t>sulfonamidy</a:t>
            </a:r>
            <a:r>
              <a:rPr lang="sk-SK" sz="2400" dirty="0">
                <a:sym typeface="Symbol"/>
              </a:rPr>
              <a:t>, </a:t>
            </a:r>
            <a:r>
              <a:rPr lang="sk-SK" sz="2400" dirty="0" err="1">
                <a:sym typeface="Symbol"/>
              </a:rPr>
              <a:t>nitrofurantoín</a:t>
            </a:r>
            <a:r>
              <a:rPr lang="sk-SK" sz="2400" dirty="0">
                <a:sym typeface="Symbol"/>
              </a:rPr>
              <a:t>, </a:t>
            </a:r>
            <a:r>
              <a:rPr lang="sk-SK" sz="2400" dirty="0" err="1">
                <a:sym typeface="Symbol"/>
              </a:rPr>
              <a:t>antiTBC</a:t>
            </a:r>
            <a:r>
              <a:rPr lang="sk-SK" sz="2400" dirty="0">
                <a:sym typeface="Symbol"/>
              </a:rPr>
              <a:t>, barbituráty, laxatíva</a:t>
            </a:r>
          </a:p>
          <a:p>
            <a:pPr lvl="1" eaLnBrk="1" hangingPunct="1"/>
            <a:r>
              <a:rPr lang="sk-SK" sz="2400" dirty="0">
                <a:sym typeface="Symbol"/>
              </a:rPr>
              <a:t>nemá charakteristické črty</a:t>
            </a:r>
          </a:p>
          <a:p>
            <a:pPr lvl="1" eaLnBrk="1" hangingPunct="1"/>
            <a:r>
              <a:rPr lang="sk-SK" sz="2400" dirty="0">
                <a:sym typeface="Symbol"/>
              </a:rPr>
              <a:t>objaví sa za 5-10 dní od začiatku užívania lieku</a:t>
            </a:r>
          </a:p>
          <a:p>
            <a:pPr lvl="2" eaLnBrk="1" hangingPunct="1"/>
            <a:r>
              <a:rPr lang="sk-SK" sz="2000" dirty="0">
                <a:sym typeface="Symbol"/>
              </a:rPr>
              <a:t>môže vzniknúť hneď po prvej dávke</a:t>
            </a:r>
          </a:p>
          <a:p>
            <a:pPr lvl="1" eaLnBrk="1" hangingPunct="1"/>
            <a:r>
              <a:rPr lang="sk-SK" sz="2400" dirty="0">
                <a:sym typeface="Symbol"/>
              </a:rPr>
              <a:t>pravdepodobný mechanizmus ako exogénny </a:t>
            </a:r>
            <a:r>
              <a:rPr lang="sk-SK" sz="2400" dirty="0" err="1">
                <a:sym typeface="Symbol"/>
              </a:rPr>
              <a:t>pyrogén</a:t>
            </a:r>
            <a:endParaRPr lang="sk-SK" sz="2400" dirty="0">
              <a:sym typeface="Symbo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b="1" dirty="0"/>
              <a:t>Horúčka (</a:t>
            </a:r>
            <a:r>
              <a:rPr lang="sk-SK" sz="4000" b="1" dirty="0" err="1"/>
              <a:t>febris</a:t>
            </a:r>
            <a:r>
              <a:rPr lang="sk-SK" sz="4000" b="1" dirty="0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6832"/>
            <a:ext cx="7772400" cy="4726856"/>
          </a:xfrm>
        </p:spPr>
        <p:txBody>
          <a:bodyPr/>
          <a:lstStyle/>
          <a:p>
            <a:pPr eaLnBrk="1" hangingPunct="1"/>
            <a:r>
              <a:rPr lang="sk-SK" sz="2800" b="1" dirty="0"/>
              <a:t>Delenie:</a:t>
            </a:r>
          </a:p>
          <a:p>
            <a:pPr lvl="1" eaLnBrk="1" hangingPunct="1"/>
            <a:r>
              <a:rPr lang="sk-SK" sz="2400" b="1" dirty="0"/>
              <a:t>podľa intenzity:</a:t>
            </a:r>
          </a:p>
          <a:p>
            <a:pPr lvl="2" eaLnBrk="1" hangingPunct="1"/>
            <a:r>
              <a:rPr lang="sk-SK" sz="2000" dirty="0" err="1"/>
              <a:t>subfebrilný</a:t>
            </a:r>
            <a:r>
              <a:rPr lang="sk-SK" sz="2000" dirty="0"/>
              <a:t> stav - + 0,5 </a:t>
            </a:r>
            <a:r>
              <a:rPr lang="sk-SK" sz="2000" dirty="0">
                <a:sym typeface="Symbol" pitchFamily="18" charset="2"/>
              </a:rPr>
              <a:t>C</a:t>
            </a:r>
            <a:endParaRPr lang="sk-SK" sz="2000" dirty="0"/>
          </a:p>
          <a:p>
            <a:pPr lvl="2" eaLnBrk="1" hangingPunct="1"/>
            <a:r>
              <a:rPr lang="sk-SK" sz="2000" dirty="0"/>
              <a:t>horúčka stredná - + cca 2 </a:t>
            </a:r>
            <a:r>
              <a:rPr lang="sk-SK" sz="2000" dirty="0">
                <a:sym typeface="Symbol" pitchFamily="18" charset="2"/>
              </a:rPr>
              <a:t>C</a:t>
            </a:r>
            <a:endParaRPr lang="sk-SK" sz="2000" dirty="0"/>
          </a:p>
          <a:p>
            <a:pPr lvl="2" eaLnBrk="1" hangingPunct="1"/>
            <a:r>
              <a:rPr lang="sk-SK" sz="2000" dirty="0"/>
              <a:t>horúčka vysoká - + cca 3 </a:t>
            </a:r>
            <a:r>
              <a:rPr lang="sk-SK" sz="2000" dirty="0">
                <a:sym typeface="Symbol" pitchFamily="18" charset="2"/>
              </a:rPr>
              <a:t>C</a:t>
            </a:r>
            <a:endParaRPr lang="sk-SK" sz="2000" dirty="0"/>
          </a:p>
          <a:p>
            <a:pPr lvl="2" eaLnBrk="1" hangingPunct="1"/>
            <a:r>
              <a:rPr lang="sk-SK" sz="2000" dirty="0"/>
              <a:t>horúčka veľmi vysoká – zvýšenie o viac ako 3 </a:t>
            </a:r>
            <a:r>
              <a:rPr lang="sk-SK" sz="2000" dirty="0">
                <a:sym typeface="Symbol" pitchFamily="18" charset="2"/>
              </a:rPr>
              <a:t>C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3456384"/>
          </a:xfrm>
        </p:spPr>
        <p:txBody>
          <a:bodyPr>
            <a:normAutofit/>
          </a:bodyPr>
          <a:lstStyle/>
          <a:p>
            <a:r>
              <a:rPr lang="en-US" b="1" dirty="0"/>
              <a:t>Holmes and </a:t>
            </a:r>
            <a:r>
              <a:rPr lang="en-US" b="1" dirty="0" err="1"/>
              <a:t>Rahe</a:t>
            </a:r>
            <a:r>
              <a:rPr lang="en-US" b="1" dirty="0"/>
              <a:t> stress scale</a:t>
            </a:r>
            <a:r>
              <a:rPr lang="sk-SK" b="1" dirty="0"/>
              <a:t> - </a:t>
            </a:r>
            <a:r>
              <a:rPr lang="sk-SK" b="1" dirty="0" err="1"/>
              <a:t>children</a:t>
            </a:r>
            <a:br>
              <a:rPr lang="en-US" b="1" dirty="0"/>
            </a:br>
            <a:endParaRPr lang="sk-SK" dirty="0"/>
          </a:p>
        </p:txBody>
      </p:sp>
      <p:pic>
        <p:nvPicPr>
          <p:cNvPr id="5" name="Zástupný symbol obsahu 4" descr="stress_scaleCH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6883" y="95389"/>
            <a:ext cx="5375597" cy="664597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3456384"/>
          </a:xfrm>
        </p:spPr>
        <p:txBody>
          <a:bodyPr>
            <a:normAutofit/>
          </a:bodyPr>
          <a:lstStyle/>
          <a:p>
            <a:r>
              <a:rPr lang="en-US" b="1" dirty="0"/>
              <a:t>Holmes and </a:t>
            </a:r>
            <a:r>
              <a:rPr lang="en-US" b="1" dirty="0" err="1"/>
              <a:t>Rahe</a:t>
            </a:r>
            <a:r>
              <a:rPr lang="en-US" b="1" dirty="0"/>
              <a:t> stress scale</a:t>
            </a:r>
            <a:r>
              <a:rPr lang="sk-SK" b="1" dirty="0"/>
              <a:t> - </a:t>
            </a:r>
            <a:r>
              <a:rPr lang="sk-SK" b="1" dirty="0" err="1"/>
              <a:t>children</a:t>
            </a:r>
            <a:br>
              <a:rPr lang="en-US" b="1" dirty="0"/>
            </a:br>
            <a:endParaRPr lang="sk-SK" dirty="0"/>
          </a:p>
        </p:txBody>
      </p:sp>
      <p:pic>
        <p:nvPicPr>
          <p:cNvPr id="5" name="Zástupný symbol obsahu 4" descr="stress_scaleCH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6883" y="95389"/>
            <a:ext cx="5375597" cy="6645979"/>
          </a:xfrm>
        </p:spPr>
      </p:pic>
      <p:sp>
        <p:nvSpPr>
          <p:cNvPr id="4" name="Ovál 3"/>
          <p:cNvSpPr/>
          <p:nvPr/>
        </p:nvSpPr>
        <p:spPr>
          <a:xfrm>
            <a:off x="3419872" y="1484784"/>
            <a:ext cx="1656184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3419872" y="3573016"/>
            <a:ext cx="2952328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3419872" y="4221088"/>
            <a:ext cx="2592288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3456384"/>
          </a:xfrm>
        </p:spPr>
        <p:txBody>
          <a:bodyPr>
            <a:normAutofit/>
          </a:bodyPr>
          <a:lstStyle/>
          <a:p>
            <a:r>
              <a:rPr lang="en-US" b="1" dirty="0"/>
              <a:t>Holmes and </a:t>
            </a:r>
            <a:r>
              <a:rPr lang="en-US" b="1" dirty="0" err="1"/>
              <a:t>Rahe</a:t>
            </a:r>
            <a:r>
              <a:rPr lang="en-US" b="1" dirty="0"/>
              <a:t> stress scale</a:t>
            </a:r>
            <a:r>
              <a:rPr lang="sk-SK" b="1" dirty="0"/>
              <a:t> - </a:t>
            </a:r>
            <a:r>
              <a:rPr lang="sk-SK" b="1" dirty="0" err="1"/>
              <a:t>children</a:t>
            </a:r>
            <a:br>
              <a:rPr lang="en-US" b="1" dirty="0"/>
            </a:br>
            <a:endParaRPr lang="sk-SK" dirty="0"/>
          </a:p>
        </p:txBody>
      </p:sp>
      <p:pic>
        <p:nvPicPr>
          <p:cNvPr id="5" name="Zástupný symbol obsahu 4" descr="stress_scaleCH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5562" y="3098800"/>
            <a:ext cx="5286375" cy="18478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1143000"/>
          </a:xfrm>
        </p:spPr>
        <p:txBody>
          <a:bodyPr>
            <a:noAutofit/>
          </a:bodyPr>
          <a:lstStyle/>
          <a:p>
            <a:r>
              <a:rPr lang="sk-SK" sz="4400" b="1" dirty="0"/>
              <a:t>Špecifické reakcie na niektoré </a:t>
            </a:r>
            <a:r>
              <a:rPr lang="sk-SK" sz="4400" b="1" dirty="0" err="1"/>
              <a:t>stresory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Predpoklad: VAS spôsobí uvoľnenie </a:t>
            </a:r>
            <a:r>
              <a:rPr lang="sk-SK" dirty="0" err="1"/>
              <a:t>noradrenalínu</a:t>
            </a:r>
            <a:r>
              <a:rPr lang="sk-SK" dirty="0"/>
              <a:t>, adrenalínu a ACTH</a:t>
            </a:r>
          </a:p>
          <a:p>
            <a:endParaRPr lang="sk-SK" dirty="0"/>
          </a:p>
          <a:p>
            <a:r>
              <a:rPr lang="sk-SK" dirty="0"/>
              <a:t>Bolesť – všetky tri hormóny</a:t>
            </a:r>
          </a:p>
          <a:p>
            <a:r>
              <a:rPr lang="sk-SK" dirty="0" err="1"/>
              <a:t>Hypoglykémia</a:t>
            </a:r>
            <a:r>
              <a:rPr lang="sk-SK" dirty="0"/>
              <a:t> – uvoľnenie len adrenalínu a ACTH</a:t>
            </a:r>
          </a:p>
          <a:p>
            <a:r>
              <a:rPr lang="sk-SK" dirty="0"/>
              <a:t>Stres pri </a:t>
            </a:r>
            <a:r>
              <a:rPr lang="sk-SK" dirty="0" err="1"/>
              <a:t>imobilizácii</a:t>
            </a:r>
            <a:r>
              <a:rPr lang="sk-SK" dirty="0"/>
              <a:t> – všetky tri hormóny</a:t>
            </a:r>
          </a:p>
          <a:p>
            <a:r>
              <a:rPr lang="sk-SK" dirty="0"/>
              <a:t>Zima – adrenalín</a:t>
            </a:r>
          </a:p>
          <a:p>
            <a:r>
              <a:rPr lang="sk-SK" dirty="0" err="1"/>
              <a:t>Hemoragie</a:t>
            </a:r>
            <a:r>
              <a:rPr lang="sk-SK" dirty="0"/>
              <a:t>, krvácanie – ACTH</a:t>
            </a:r>
          </a:p>
          <a:p>
            <a:r>
              <a:rPr lang="sk-SK" dirty="0"/>
              <a:t>????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Fóbia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2840" y="1935480"/>
            <a:ext cx="8229600" cy="4589864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úzkostná porucha</a:t>
            </a:r>
          </a:p>
          <a:p>
            <a:r>
              <a:rPr lang="sk-SK" dirty="0"/>
              <a:t>trvalý a nadmerný strach z objektu/osoby</a:t>
            </a:r>
          </a:p>
          <a:p>
            <a:pPr>
              <a:buNone/>
            </a:pPr>
            <a:r>
              <a:rPr lang="sk-SK" dirty="0"/>
              <a:t>	alebo situácie</a:t>
            </a:r>
          </a:p>
          <a:p>
            <a:pPr lvl="1"/>
            <a:r>
              <a:rPr lang="sk-SK" dirty="0"/>
              <a:t>prítomný dlhšie ako 6 mesiacov</a:t>
            </a:r>
          </a:p>
          <a:p>
            <a:r>
              <a:rPr lang="sk-SK" dirty="0"/>
              <a:t>spôsobuje významný </a:t>
            </a:r>
            <a:r>
              <a:rPr lang="sk-SK" dirty="0" err="1"/>
              <a:t>distres</a:t>
            </a:r>
            <a:r>
              <a:rPr lang="sk-SK" dirty="0"/>
              <a:t>, koncept FFF (</a:t>
            </a:r>
            <a:r>
              <a:rPr lang="sk-SK" dirty="0" err="1"/>
              <a:t>freeze-zmrznutie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panický atak</a:t>
            </a:r>
          </a:p>
          <a:p>
            <a:r>
              <a:rPr lang="sk-SK" b="1" dirty="0"/>
              <a:t>špecifické fóbie</a:t>
            </a:r>
          </a:p>
          <a:p>
            <a:pPr lvl="1"/>
            <a:r>
              <a:rPr lang="sk-SK" dirty="0"/>
              <a:t>najčastejšie strach z pavúkov, hadov a výšky</a:t>
            </a:r>
          </a:p>
          <a:p>
            <a:r>
              <a:rPr lang="sk-SK" b="1" dirty="0"/>
              <a:t>sociálne fóbie</a:t>
            </a:r>
          </a:p>
          <a:p>
            <a:pPr lvl="1"/>
            <a:r>
              <a:rPr lang="sk-SK" dirty="0"/>
              <a:t>strach zo sociálnej situácie</a:t>
            </a:r>
          </a:p>
          <a:p>
            <a:pPr lvl="2"/>
            <a:r>
              <a:rPr lang="sk-SK" dirty="0"/>
              <a:t>strach byť zahanbený alebo posudzovaný</a:t>
            </a:r>
          </a:p>
          <a:p>
            <a:r>
              <a:rPr lang="sk-SK" b="1" dirty="0" err="1"/>
              <a:t>agorafóbia</a:t>
            </a:r>
            <a:r>
              <a:rPr lang="sk-SK" dirty="0"/>
              <a:t> – strach z verejných priestranstiev</a:t>
            </a:r>
          </a:p>
          <a:p>
            <a:r>
              <a:rPr lang="sk-SK" dirty="0">
                <a:hlinkClick r:id="rId2"/>
              </a:rPr>
              <a:t>https://en.wikipedia.org/wiki/List_of_phobias</a:t>
            </a:r>
            <a:endParaRPr lang="sk-SK" dirty="0"/>
          </a:p>
          <a:p>
            <a:r>
              <a:rPr lang="sk-SK" dirty="0">
                <a:hlinkClick r:id="rId3"/>
              </a:rPr>
              <a:t>https://www.youtube.com/watch?v=Ne6dhJ1_cG8</a:t>
            </a:r>
            <a:endParaRPr lang="sk-SK" dirty="0"/>
          </a:p>
          <a:p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arachni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7020" y="-1"/>
            <a:ext cx="2356940" cy="3284985"/>
          </a:xfrm>
          <a:prstGeom prst="rect">
            <a:avLst/>
          </a:prstGeom>
        </p:spPr>
      </p:pic>
      <p:pic>
        <p:nvPicPr>
          <p:cNvPr id="5" name="Obrázok 4" descr="snak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529336"/>
            <a:ext cx="2388890" cy="33286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97FCF-6724-ECC9-9F5D-95607ADE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739"/>
            <a:ext cx="7283152" cy="1191037"/>
          </a:xfrm>
        </p:spPr>
        <p:txBody>
          <a:bodyPr>
            <a:noAutofit/>
          </a:bodyPr>
          <a:lstStyle/>
          <a:p>
            <a:r>
              <a:rPr lang="en-US" sz="4000" b="1" dirty="0"/>
              <a:t>Strach z </a:t>
            </a:r>
            <a:r>
              <a:rPr lang="en-US" sz="4000" b="1" dirty="0" err="1"/>
              <a:t>výšky</a:t>
            </a:r>
            <a:r>
              <a:rPr lang="en-US" sz="4000" b="1" dirty="0"/>
              <a:t> </a:t>
            </a:r>
            <a:r>
              <a:rPr lang="sk-SK" sz="4000" b="1" dirty="0"/>
              <a:t>(</a:t>
            </a:r>
            <a:r>
              <a:rPr lang="sk-SK" sz="4000" b="1" dirty="0" err="1"/>
              <a:t>Bachledova</a:t>
            </a:r>
            <a:r>
              <a:rPr lang="sk-SK" sz="4000" b="1" dirty="0"/>
              <a:t> </a:t>
            </a:r>
            <a:r>
              <a:rPr lang="en-US" sz="4000" b="1" dirty="0"/>
              <a:t>dolina</a:t>
            </a:r>
            <a:r>
              <a:rPr lang="sk-SK" sz="4000" b="1" dirty="0"/>
              <a:t>)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3B28255-E3FC-AAD4-CEB1-154FBC07C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28800"/>
            <a:ext cx="4201111" cy="3829584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82F7545-0054-411A-6842-9462949F3E3A}"/>
              </a:ext>
            </a:extLst>
          </p:cNvPr>
          <p:cNvSpPr txBox="1"/>
          <p:nvPr/>
        </p:nvSpPr>
        <p:spPr>
          <a:xfrm>
            <a:off x="323528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hlinkClick r:id="rId3"/>
              </a:rPr>
              <a:t>https://enjoytatras.com/activities/treetop-walk-bachledka/</a:t>
            </a:r>
            <a:endParaRPr lang="sk-SK" sz="1600" dirty="0"/>
          </a:p>
          <a:p>
            <a:r>
              <a:rPr lang="sk-SK" sz="1600" dirty="0"/>
              <a:t>32 m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76EC859-F0DB-21F5-358B-08AB853A52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8569" y="1772111"/>
            <a:ext cx="5760720" cy="4321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290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C654F-A9F3-5AD2-57A0-C0003352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56760"/>
          </a:xfrm>
        </p:spPr>
        <p:txBody>
          <a:bodyPr>
            <a:noAutofit/>
          </a:bodyPr>
          <a:lstStyle/>
          <a:p>
            <a:r>
              <a:rPr lang="en-US" sz="4000" b="1" dirty="0"/>
              <a:t>Strach z </a:t>
            </a:r>
            <a:r>
              <a:rPr lang="en-US" sz="4000" b="1" dirty="0" err="1"/>
              <a:t>výšky</a:t>
            </a:r>
            <a:r>
              <a:rPr lang="en-US" sz="4000" b="1" dirty="0"/>
              <a:t> </a:t>
            </a:r>
            <a:r>
              <a:rPr lang="sk-SK" sz="4000" b="1" dirty="0"/>
              <a:t>(</a:t>
            </a:r>
            <a:r>
              <a:rPr lang="sk-SK" sz="4000" b="1" dirty="0" err="1"/>
              <a:t>Bachledova</a:t>
            </a:r>
            <a:r>
              <a:rPr lang="sk-SK" sz="4000" b="1" dirty="0"/>
              <a:t> </a:t>
            </a:r>
            <a:r>
              <a:rPr lang="en-US" sz="4000" b="1" dirty="0"/>
              <a:t>dolina</a:t>
            </a:r>
            <a:r>
              <a:rPr lang="sk-SK" sz="4000" b="1" dirty="0"/>
              <a:t>)</a:t>
            </a:r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23900328-E151-83F6-C1A1-68B8B1D66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5450"/>
            <a:ext cx="4527177" cy="33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6FACBF6-B69A-A33C-5888-DFB1810A8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6561" y="1700183"/>
            <a:ext cx="5760720" cy="4321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46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Stres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Homeostáza</a:t>
            </a:r>
            <a:endParaRPr lang="sk-SK" dirty="0"/>
          </a:p>
          <a:p>
            <a:pPr lvl="1"/>
            <a:r>
              <a:rPr lang="sk-SK" dirty="0"/>
              <a:t>Negatívna spätná väzba</a:t>
            </a:r>
          </a:p>
          <a:p>
            <a:pPr lvl="1"/>
            <a:r>
              <a:rPr lang="sk-SK" dirty="0"/>
              <a:t>Pozitívna spätná väzba – pôrod</a:t>
            </a:r>
          </a:p>
          <a:p>
            <a:r>
              <a:rPr lang="sk-SK" dirty="0" err="1"/>
              <a:t>Allostáza</a:t>
            </a:r>
            <a:endParaRPr lang="sk-SK" dirty="0"/>
          </a:p>
          <a:p>
            <a:pPr lvl="1"/>
            <a:r>
              <a:rPr lang="sk-SK" dirty="0" err="1"/>
              <a:t>Eustres</a:t>
            </a:r>
            <a:endParaRPr lang="sk-SK" dirty="0"/>
          </a:p>
          <a:p>
            <a:pPr lvl="1"/>
            <a:r>
              <a:rPr lang="sk-SK" dirty="0" err="1"/>
              <a:t>Distres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sk-SK" b="1" dirty="0"/>
              <a:t>Fóbia</a:t>
            </a:r>
            <a:endParaRPr lang="sk-SK" dirty="0"/>
          </a:p>
        </p:txBody>
      </p:sp>
      <p:pic>
        <p:nvPicPr>
          <p:cNvPr id="4" name="Zástupný symbol obsahu 3" descr="social_phob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8730113" cy="4824536"/>
          </a:xfrm>
        </p:spPr>
      </p:pic>
      <p:sp>
        <p:nvSpPr>
          <p:cNvPr id="5" name="BlokTextu 4"/>
          <p:cNvSpPr txBox="1"/>
          <p:nvPr/>
        </p:nvSpPr>
        <p:spPr>
          <a:xfrm>
            <a:off x="827584" y="623731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https://www.youtube.com/watch?v=PCOg2G797ek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Fóbia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Zahrnuté štruktúry mozgu</a:t>
            </a:r>
          </a:p>
          <a:p>
            <a:pPr lvl="1"/>
            <a:r>
              <a:rPr lang="sk-SK" b="1" dirty="0" err="1"/>
              <a:t>cingulated</a:t>
            </a:r>
            <a:r>
              <a:rPr lang="sk-SK" b="1" dirty="0"/>
              <a:t> </a:t>
            </a:r>
            <a:r>
              <a:rPr lang="sk-SK" b="1" dirty="0" err="1"/>
              <a:t>gyrus</a:t>
            </a:r>
            <a:r>
              <a:rPr lang="sk-SK" b="1" dirty="0"/>
              <a:t>, </a:t>
            </a:r>
            <a:r>
              <a:rPr lang="sk-SK" b="1" dirty="0" err="1"/>
              <a:t>hipokampus</a:t>
            </a:r>
            <a:r>
              <a:rPr lang="sk-SK" b="1" dirty="0"/>
              <a:t>, corpus </a:t>
            </a:r>
            <a:r>
              <a:rPr lang="sk-SK" b="1" dirty="0" err="1"/>
              <a:t>callosum</a:t>
            </a:r>
            <a:endParaRPr lang="sk-SK" b="1" dirty="0"/>
          </a:p>
          <a:p>
            <a:pPr lvl="2"/>
            <a:r>
              <a:rPr lang="sk-SK" dirty="0"/>
              <a:t>spracovanie emócií</a:t>
            </a:r>
          </a:p>
          <a:p>
            <a:pPr lvl="1"/>
            <a:r>
              <a:rPr lang="sk-SK" b="1" dirty="0" err="1"/>
              <a:t>insula</a:t>
            </a:r>
            <a:endParaRPr lang="sk-SK" b="1" dirty="0"/>
          </a:p>
          <a:p>
            <a:pPr lvl="2"/>
            <a:r>
              <a:rPr lang="sk-SK" dirty="0"/>
              <a:t>spracovanie emócií</a:t>
            </a:r>
          </a:p>
          <a:p>
            <a:pPr lvl="2"/>
            <a:r>
              <a:rPr lang="sk-SK" dirty="0"/>
              <a:t>zachovanie autonómnych funkcií</a:t>
            </a:r>
          </a:p>
          <a:p>
            <a:pPr lvl="2"/>
            <a:r>
              <a:rPr lang="sk-SK" dirty="0"/>
              <a:t>korelácia medzi zvýšenou aktivitou a úzkosťou</a:t>
            </a:r>
          </a:p>
          <a:p>
            <a:pPr lvl="1"/>
            <a:r>
              <a:rPr lang="sk-SK" b="1" dirty="0" err="1"/>
              <a:t>amygdala</a:t>
            </a:r>
            <a:endParaRPr lang="sk-SK" b="1" dirty="0"/>
          </a:p>
          <a:p>
            <a:pPr lvl="1"/>
            <a:r>
              <a:rPr lang="sk-SK" b="1" dirty="0" err="1"/>
              <a:t>anterior</a:t>
            </a:r>
            <a:r>
              <a:rPr lang="sk-SK" b="1" dirty="0"/>
              <a:t> </a:t>
            </a:r>
            <a:r>
              <a:rPr lang="sk-SK" b="1" dirty="0" err="1"/>
              <a:t>cingulate</a:t>
            </a:r>
            <a:r>
              <a:rPr lang="sk-SK" b="1" dirty="0"/>
              <a:t> </a:t>
            </a:r>
            <a:r>
              <a:rPr lang="sk-SK" b="1" dirty="0" err="1"/>
              <a:t>cortex</a:t>
            </a:r>
            <a:r>
              <a:rPr lang="sk-SK" b="1" dirty="0"/>
              <a:t>, </a:t>
            </a:r>
            <a:r>
              <a:rPr lang="sk-SK" b="1" dirty="0" err="1"/>
              <a:t>medial</a:t>
            </a:r>
            <a:r>
              <a:rPr lang="sk-SK" b="1" dirty="0"/>
              <a:t> </a:t>
            </a:r>
            <a:r>
              <a:rPr lang="sk-SK" b="1" dirty="0" err="1"/>
              <a:t>prefrontal</a:t>
            </a:r>
            <a:r>
              <a:rPr lang="sk-SK" b="1" dirty="0"/>
              <a:t> </a:t>
            </a:r>
            <a:r>
              <a:rPr lang="sk-SK" b="1" dirty="0" err="1"/>
              <a:t>cortex</a:t>
            </a:r>
            <a:r>
              <a:rPr lang="sk-SK" b="1" dirty="0"/>
              <a:t>, </a:t>
            </a:r>
            <a:r>
              <a:rPr lang="sk-SK" b="1" dirty="0" err="1"/>
              <a:t>ventromedial</a:t>
            </a:r>
            <a:r>
              <a:rPr lang="sk-SK" b="1" dirty="0"/>
              <a:t> </a:t>
            </a:r>
            <a:r>
              <a:rPr lang="sk-SK" b="1" dirty="0" err="1"/>
              <a:t>prefrontal</a:t>
            </a:r>
            <a:r>
              <a:rPr lang="sk-SK" b="1" dirty="0"/>
              <a:t> </a:t>
            </a:r>
            <a:r>
              <a:rPr lang="sk-SK" b="1" dirty="0" err="1"/>
              <a:t>cortex</a:t>
            </a:r>
            <a:r>
              <a:rPr lang="sk-SK" b="1" dirty="0"/>
              <a:t>, </a:t>
            </a:r>
            <a:r>
              <a:rPr lang="sk-SK" b="1" dirty="0" err="1"/>
              <a:t>medial</a:t>
            </a:r>
            <a:r>
              <a:rPr lang="sk-SK" b="1" dirty="0"/>
              <a:t> </a:t>
            </a:r>
            <a:r>
              <a:rPr lang="sk-SK" b="1" dirty="0" err="1"/>
              <a:t>prefrontal</a:t>
            </a:r>
            <a:r>
              <a:rPr lang="sk-SK" b="1" dirty="0"/>
              <a:t> </a:t>
            </a:r>
            <a:r>
              <a:rPr lang="sk-SK" b="1" dirty="0" err="1"/>
              <a:t>cortex</a:t>
            </a:r>
            <a:endParaRPr lang="sk-SK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hobias - specific phobias, agoraphobia, &amp; social phobia - YouTube (48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66207" y="836712"/>
            <a:ext cx="7990235" cy="599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sk-SK" dirty="0">
                <a:hlinkClick r:id="rId2"/>
              </a:rPr>
              <a:t>https://www.youtube.com/watch?v=gtUOOR5rQYk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 descr="spi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4381500" cy="372427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5496" y="51571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https://www.bbc.com/news/health-38880104</a:t>
            </a:r>
          </a:p>
        </p:txBody>
      </p:sp>
      <p:pic>
        <p:nvPicPr>
          <p:cNvPr id="6" name="Obrázok 5" descr="spi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556792"/>
            <a:ext cx="3905250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sk-SK" b="1" dirty="0" err="1"/>
              <a:t>Extreme</a:t>
            </a:r>
            <a:r>
              <a:rPr lang="sk-SK" b="1" dirty="0"/>
              <a:t> </a:t>
            </a:r>
            <a:r>
              <a:rPr lang="sk-SK" b="1" dirty="0" err="1"/>
              <a:t>sports</a:t>
            </a:r>
            <a:endParaRPr lang="sk-SK" dirty="0"/>
          </a:p>
        </p:txBody>
      </p:sp>
      <p:pic>
        <p:nvPicPr>
          <p:cNvPr id="4" name="Zástupný symbol obsahu 3" descr="comfort_z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39472"/>
            <a:ext cx="5112567" cy="5085129"/>
          </a:xfrm>
        </p:spPr>
      </p:pic>
      <p:sp>
        <p:nvSpPr>
          <p:cNvPr id="5" name="BlokTextu 4"/>
          <p:cNvSpPr txBox="1"/>
          <p:nvPr/>
        </p:nvSpPr>
        <p:spPr>
          <a:xfrm>
            <a:off x="323528" y="2924944"/>
            <a:ext cx="1224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https://en.wikipedia.org/wiki/Comfort_zone#/media/File:Comfort_zone.jpg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Extrémne športy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navodzuje adrenalínový „</a:t>
            </a:r>
            <a:r>
              <a:rPr lang="sk-SK" dirty="0" err="1"/>
              <a:t>rush</a:t>
            </a:r>
            <a:r>
              <a:rPr lang="sk-SK" dirty="0"/>
              <a:t>“</a:t>
            </a:r>
          </a:p>
          <a:p>
            <a:r>
              <a:rPr lang="sk-SK" dirty="0"/>
              <a:t>nový pohľad: uvoľňuje </a:t>
            </a:r>
            <a:r>
              <a:rPr lang="sk-SK" dirty="0" err="1"/>
              <a:t>dopamín</a:t>
            </a:r>
            <a:r>
              <a:rPr lang="sk-SK" dirty="0"/>
              <a:t>, </a:t>
            </a:r>
            <a:r>
              <a:rPr lang="sk-SK" dirty="0" err="1"/>
              <a:t>endorfíny</a:t>
            </a:r>
            <a:r>
              <a:rPr lang="sk-SK" dirty="0"/>
              <a:t> a </a:t>
            </a:r>
            <a:r>
              <a:rPr lang="sk-SK" dirty="0" err="1"/>
              <a:t>serotonín</a:t>
            </a:r>
            <a:r>
              <a:rPr lang="sk-SK" dirty="0"/>
              <a:t> kvôli zvýšenej fyzickej záťaži</a:t>
            </a:r>
          </a:p>
          <a:p>
            <a:r>
              <a:rPr lang="sk-SK" dirty="0"/>
              <a:t>„naozajstná“ extrémna aktivita</a:t>
            </a:r>
          </a:p>
          <a:p>
            <a:pPr lvl="1"/>
            <a:r>
              <a:rPr lang="sk-SK" dirty="0"/>
              <a:t>pravdepodobný dôsledok nedôslednosti alebo chyby je smrť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dakar_ra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03714"/>
            <a:ext cx="4824536" cy="3454286"/>
          </a:xfrm>
          <a:prstGeom prst="rect">
            <a:avLst/>
          </a:prstGeom>
        </p:spPr>
      </p:pic>
      <p:pic>
        <p:nvPicPr>
          <p:cNvPr id="5" name="Obrázok 4" descr="air_rac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081" y="1376409"/>
            <a:ext cx="4448919" cy="24126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sk-SK" b="1" dirty="0" err="1"/>
              <a:t>Extreme</a:t>
            </a:r>
            <a:r>
              <a:rPr lang="sk-SK" b="1" dirty="0"/>
              <a:t> </a:t>
            </a:r>
            <a:r>
              <a:rPr lang="sk-SK" b="1" dirty="0" err="1"/>
              <a:t>sports</a:t>
            </a:r>
            <a:endParaRPr lang="sk-SK" dirty="0"/>
          </a:p>
        </p:txBody>
      </p:sp>
      <p:pic>
        <p:nvPicPr>
          <p:cNvPr id="4" name="Zástupný symbol obsahu 3" descr="offshoare_powerboa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4628029" cy="2262014"/>
          </a:xfrm>
        </p:spPr>
      </p:pic>
      <p:pic>
        <p:nvPicPr>
          <p:cNvPr id="7" name="Obrázok 6" descr="isle_of_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8071" y="3789040"/>
            <a:ext cx="5455929" cy="306896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395536" y="12687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offshore</a:t>
            </a:r>
            <a:r>
              <a:rPr lang="sk-SK" dirty="0"/>
              <a:t> </a:t>
            </a:r>
            <a:r>
              <a:rPr lang="sk-SK" dirty="0" err="1"/>
              <a:t>power</a:t>
            </a:r>
            <a:r>
              <a:rPr lang="sk-SK" dirty="0"/>
              <a:t> </a:t>
            </a:r>
            <a:r>
              <a:rPr lang="sk-SK" dirty="0" err="1"/>
              <a:t>boat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004048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air</a:t>
            </a:r>
            <a:r>
              <a:rPr lang="sk-SK" dirty="0"/>
              <a:t> </a:t>
            </a:r>
            <a:r>
              <a:rPr lang="sk-SK" dirty="0" err="1"/>
              <a:t>racing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95536" y="37170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rally</a:t>
            </a:r>
            <a:r>
              <a:rPr lang="sk-SK" dirty="0"/>
              <a:t> Dakar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3923928" y="39330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Isle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of</a:t>
            </a:r>
            <a:r>
              <a:rPr lang="sk-SK" dirty="0">
                <a:solidFill>
                  <a:schemeClr val="bg1"/>
                </a:solidFill>
              </a:rPr>
              <a:t> Man TT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923928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Manx</a:t>
            </a:r>
            <a:r>
              <a:rPr lang="sk-SK" dirty="0">
                <a:solidFill>
                  <a:schemeClr val="bg1"/>
                </a:solidFill>
              </a:rPr>
              <a:t> GP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ra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8006"/>
            <a:ext cx="4499992" cy="2999994"/>
          </a:xfrm>
          <a:prstGeom prst="rect">
            <a:avLst/>
          </a:prstGeom>
        </p:spPr>
      </p:pic>
      <p:pic>
        <p:nvPicPr>
          <p:cNvPr id="6" name="Obrázok 5" descr="ski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5131" y="936918"/>
            <a:ext cx="4568869" cy="30681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sk-SK" b="1" dirty="0" err="1"/>
              <a:t>Extreme</a:t>
            </a:r>
            <a:r>
              <a:rPr lang="sk-SK" b="1" dirty="0"/>
              <a:t> </a:t>
            </a:r>
            <a:r>
              <a:rPr lang="sk-SK" b="1" dirty="0" err="1"/>
              <a:t>sports</a:t>
            </a:r>
            <a:endParaRPr lang="sk-SK" dirty="0"/>
          </a:p>
        </p:txBody>
      </p:sp>
      <p:pic>
        <p:nvPicPr>
          <p:cNvPr id="4" name="Zástupný symbol obsahu 3" descr="F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" y="1297970"/>
            <a:ext cx="5292080" cy="2976795"/>
          </a:xfrm>
        </p:spPr>
      </p:pic>
      <p:pic>
        <p:nvPicPr>
          <p:cNvPr id="5" name="Obrázok 4" descr="gp_V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9424" y="4005064"/>
            <a:ext cx="5184576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canyo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3000932"/>
          </a:xfrm>
          <a:prstGeom prst="rect">
            <a:avLst/>
          </a:prstGeom>
        </p:spPr>
      </p:pic>
      <p:pic>
        <p:nvPicPr>
          <p:cNvPr id="6" name="Obrázok 5" descr="div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764262"/>
            <a:ext cx="4644007" cy="30937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sk-SK" b="1" dirty="0" err="1"/>
              <a:t>Extreme</a:t>
            </a:r>
            <a:r>
              <a:rPr lang="sk-SK" b="1" dirty="0"/>
              <a:t> </a:t>
            </a:r>
            <a:r>
              <a:rPr lang="sk-SK" b="1" dirty="0" err="1"/>
              <a:t>sports</a:t>
            </a:r>
            <a:endParaRPr lang="sk-SK" dirty="0"/>
          </a:p>
        </p:txBody>
      </p:sp>
      <p:pic>
        <p:nvPicPr>
          <p:cNvPr id="4" name="Zástupný symbol obsahu 3" descr="base_jumpin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4865040" cy="2880320"/>
          </a:xfrm>
        </p:spPr>
      </p:pic>
      <p:pic>
        <p:nvPicPr>
          <p:cNvPr id="7" name="Obrázok 6" descr="cave_div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81056"/>
            <a:ext cx="4499992" cy="417694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51520" y="32849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BASE </a:t>
            </a:r>
            <a:r>
              <a:rPr lang="sk-SK" dirty="0" err="1">
                <a:solidFill>
                  <a:schemeClr val="bg1"/>
                </a:solidFill>
              </a:rPr>
              <a:t>jumping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860032" y="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canyoning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915816" y="41490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diving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860032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cave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diving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free_ice_climb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2733"/>
            <a:ext cx="4481264" cy="30752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2704"/>
          </a:xfrm>
        </p:spPr>
        <p:txBody>
          <a:bodyPr/>
          <a:lstStyle/>
          <a:p>
            <a:r>
              <a:rPr lang="sk-SK" b="1" dirty="0" err="1"/>
              <a:t>Extreme</a:t>
            </a:r>
            <a:r>
              <a:rPr lang="sk-SK" b="1" dirty="0"/>
              <a:t> </a:t>
            </a:r>
            <a:r>
              <a:rPr lang="sk-SK" b="1" dirty="0" err="1"/>
              <a:t>sports</a:t>
            </a:r>
            <a:endParaRPr lang="sk-SK" dirty="0"/>
          </a:p>
        </p:txBody>
      </p:sp>
      <p:pic>
        <p:nvPicPr>
          <p:cNvPr id="4" name="Zástupný symbol obsahu 3" descr="cliff_div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658137" cy="3168352"/>
          </a:xfrm>
        </p:spPr>
      </p:pic>
      <p:pic>
        <p:nvPicPr>
          <p:cNvPr id="5" name="Obrázok 4" descr="deep_water_solo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6350" y="1466850"/>
            <a:ext cx="4057650" cy="5391150"/>
          </a:xfrm>
          <a:prstGeom prst="rect">
            <a:avLst/>
          </a:prstGeom>
        </p:spPr>
      </p:pic>
      <p:pic>
        <p:nvPicPr>
          <p:cNvPr id="6" name="Obrázok 5" descr="free_climbing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0"/>
            <a:ext cx="3437348" cy="257933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339752" y="13407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cliff</a:t>
            </a:r>
            <a:r>
              <a:rPr lang="sk-SK" dirty="0"/>
              <a:t> </a:t>
            </a:r>
            <a:r>
              <a:rPr lang="sk-SK" dirty="0" err="1"/>
              <a:t>diving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932040" y="19168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free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climbing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51520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free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ice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climbing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220072" y="61653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deep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water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soloing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CF24E-79DB-72FD-6863-06CFB824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US" sz="4800" b="1" dirty="0" err="1"/>
              <a:t>Stres</a:t>
            </a:r>
            <a:r>
              <a:rPr lang="sk-SK" sz="4800" b="1" dirty="0"/>
              <a:t>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A6E8A1-F510-0F14-4EA1-CB811DA0C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err="1"/>
              <a:t>Allostatic</a:t>
            </a:r>
            <a:r>
              <a:rPr lang="sk-SK" b="1" dirty="0"/>
              <a:t> </a:t>
            </a:r>
            <a:r>
              <a:rPr lang="sk-SK" b="1" dirty="0" err="1"/>
              <a:t>load</a:t>
            </a:r>
            <a:r>
              <a:rPr lang="en-US" b="1" dirty="0"/>
              <a:t> (</a:t>
            </a:r>
            <a:r>
              <a:rPr lang="en-US" b="1" dirty="0" err="1"/>
              <a:t>alostatická</a:t>
            </a:r>
            <a:r>
              <a:rPr lang="en-US" b="1" dirty="0"/>
              <a:t> </a:t>
            </a:r>
            <a:r>
              <a:rPr lang="en-US" b="1" dirty="0" err="1"/>
              <a:t>nálož</a:t>
            </a:r>
            <a:r>
              <a:rPr lang="en-US" b="1" dirty="0"/>
              <a:t>)</a:t>
            </a:r>
            <a:endParaRPr lang="sk-SK" b="1" dirty="0"/>
          </a:p>
          <a:p>
            <a:pPr lvl="1"/>
            <a:r>
              <a:rPr lang="sk-SK" b="1" dirty="0"/>
              <a:t>Typ 1</a:t>
            </a:r>
          </a:p>
          <a:p>
            <a:pPr lvl="2"/>
            <a:r>
              <a:rPr lang="en-US" dirty="0" err="1"/>
              <a:t>hlad</a:t>
            </a:r>
            <a:r>
              <a:rPr lang="en-US" dirty="0"/>
              <a:t>, </a:t>
            </a:r>
            <a:r>
              <a:rPr lang="en-US" dirty="0" err="1"/>
              <a:t>hibernácia</a:t>
            </a:r>
            <a:r>
              <a:rPr lang="en-US" dirty="0"/>
              <a:t>, </a:t>
            </a:r>
            <a:r>
              <a:rPr lang="en-US" dirty="0" err="1"/>
              <a:t>kritické</a:t>
            </a:r>
            <a:r>
              <a:rPr lang="en-US" dirty="0"/>
              <a:t> </a:t>
            </a:r>
            <a:r>
              <a:rPr lang="en-US" dirty="0" err="1"/>
              <a:t>ochorenie</a:t>
            </a:r>
            <a:endParaRPr lang="sk-SK" dirty="0"/>
          </a:p>
          <a:p>
            <a:pPr lvl="2"/>
            <a:r>
              <a:rPr lang="en-US" dirty="0" err="1"/>
              <a:t>zvýšenie</a:t>
            </a:r>
            <a:r>
              <a:rPr lang="en-US" dirty="0"/>
              <a:t> </a:t>
            </a:r>
            <a:r>
              <a:rPr lang="en-US" dirty="0" err="1"/>
              <a:t>kortizolu</a:t>
            </a:r>
            <a:r>
              <a:rPr lang="en-US" dirty="0"/>
              <a:t> a </a:t>
            </a:r>
            <a:r>
              <a:rPr lang="en-US" dirty="0" err="1"/>
              <a:t>katechoamínov</a:t>
            </a:r>
            <a:endParaRPr lang="sk-SK" dirty="0"/>
          </a:p>
          <a:p>
            <a:pPr lvl="2"/>
            <a:r>
              <a:rPr lang="en-US" dirty="0" err="1"/>
              <a:t>pokles</a:t>
            </a:r>
            <a:r>
              <a:rPr lang="sk-SK" dirty="0"/>
              <a:t> T3</a:t>
            </a:r>
          </a:p>
          <a:p>
            <a:pPr lvl="1"/>
            <a:r>
              <a:rPr lang="sk-SK" b="1" dirty="0"/>
              <a:t>Typ 2</a:t>
            </a:r>
          </a:p>
          <a:p>
            <a:pPr lvl="2"/>
            <a:r>
              <a:rPr lang="en-US" dirty="0" err="1"/>
              <a:t>dlhodobý</a:t>
            </a:r>
            <a:r>
              <a:rPr lang="en-US" dirty="0"/>
              <a:t> stress (dive </a:t>
            </a:r>
            <a:r>
              <a:rPr lang="en-US" dirty="0" err="1"/>
              <a:t>ziera</a:t>
            </a:r>
            <a:r>
              <a:rPr lang="en-US" dirty="0"/>
              <a:t> v </a:t>
            </a:r>
            <a:r>
              <a:rPr lang="en-US" dirty="0" err="1"/>
              <a:t>zajatí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zvýšenie</a:t>
            </a:r>
            <a:r>
              <a:rPr lang="en-US" dirty="0"/>
              <a:t> </a:t>
            </a:r>
            <a:r>
              <a:rPr lang="en-US" dirty="0" err="1"/>
              <a:t>kortizolu</a:t>
            </a:r>
            <a:r>
              <a:rPr lang="en-US" dirty="0"/>
              <a:t> a </a:t>
            </a:r>
            <a:r>
              <a:rPr lang="en-US" dirty="0" err="1"/>
              <a:t>katechoamínov</a:t>
            </a:r>
            <a:endParaRPr lang="sk-SK" dirty="0"/>
          </a:p>
          <a:p>
            <a:pPr lvl="2"/>
            <a:r>
              <a:rPr lang="en-US" dirty="0" err="1"/>
              <a:t>nárast</a:t>
            </a:r>
            <a:r>
              <a:rPr lang="en-US" dirty="0"/>
              <a:t> T3</a:t>
            </a:r>
          </a:p>
          <a:p>
            <a:pPr lvl="1"/>
            <a:r>
              <a:rPr lang="en-US" b="1" dirty="0" err="1"/>
              <a:t>Zmiešaný</a:t>
            </a:r>
            <a:endParaRPr lang="sk-SK" b="1" dirty="0"/>
          </a:p>
          <a:p>
            <a:pPr lvl="2"/>
            <a:r>
              <a:rPr lang="sk-SK" dirty="0" err="1"/>
              <a:t>Exhausting</a:t>
            </a:r>
            <a:r>
              <a:rPr lang="sk-SK" dirty="0"/>
              <a:t> </a:t>
            </a:r>
            <a:r>
              <a:rPr lang="sk-SK" dirty="0" err="1"/>
              <a:t>exercise</a:t>
            </a:r>
            <a:r>
              <a:rPr lang="sk-SK" dirty="0"/>
              <a:t>, </a:t>
            </a:r>
            <a:r>
              <a:rPr lang="sk-SK" dirty="0" err="1"/>
              <a:t>adaptation</a:t>
            </a:r>
            <a:r>
              <a:rPr lang="sk-SK" dirty="0"/>
              <a:t> to </a:t>
            </a:r>
            <a:r>
              <a:rPr lang="sk-SK" dirty="0" err="1"/>
              <a:t>antarctic</a:t>
            </a:r>
            <a:r>
              <a:rPr lang="sk-SK" dirty="0"/>
              <a:t> </a:t>
            </a:r>
            <a:r>
              <a:rPr lang="sk-SK" dirty="0" err="1"/>
              <a:t>conditions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253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2704"/>
          </a:xfrm>
        </p:spPr>
        <p:txBody>
          <a:bodyPr/>
          <a:lstStyle/>
          <a:p>
            <a:r>
              <a:rPr lang="sk-SK" b="1" dirty="0" err="1"/>
              <a:t>Extreme</a:t>
            </a:r>
            <a:r>
              <a:rPr lang="sk-SK" b="1" dirty="0"/>
              <a:t> </a:t>
            </a:r>
            <a:r>
              <a:rPr lang="sk-SK" b="1" dirty="0" err="1"/>
              <a:t>sports</a:t>
            </a:r>
            <a:endParaRPr lang="sk-SK" dirty="0"/>
          </a:p>
        </p:txBody>
      </p:sp>
      <p:pic>
        <p:nvPicPr>
          <p:cNvPr id="4" name="Zástupný symbol obsahu 3" descr="paragli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1487" y="-1"/>
            <a:ext cx="4232514" cy="2780929"/>
          </a:xfrm>
        </p:spPr>
      </p:pic>
      <p:pic>
        <p:nvPicPr>
          <p:cNvPr id="5" name="Obrázok 4" descr="parachu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5193378" cy="4406581"/>
          </a:xfrm>
          <a:prstGeom prst="rect">
            <a:avLst/>
          </a:prstGeom>
        </p:spPr>
      </p:pic>
      <p:pic>
        <p:nvPicPr>
          <p:cNvPr id="6" name="Obrázok 5" descr="parachute_inju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054" y="3262353"/>
            <a:ext cx="5053946" cy="355102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23528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parachuting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660232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paragliding</a:t>
            </a:r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8229600" cy="852704"/>
          </a:xfrm>
        </p:spPr>
        <p:txBody>
          <a:bodyPr/>
          <a:lstStyle/>
          <a:p>
            <a:r>
              <a:rPr lang="sk-SK" b="1" dirty="0" err="1">
                <a:solidFill>
                  <a:schemeClr val="bg1"/>
                </a:solidFill>
              </a:rPr>
              <a:t>Extreme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sports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8" name="Zástupný symbol obsahu 7" descr="parko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5004048" cy="4038355"/>
          </a:xfrm>
        </p:spPr>
      </p:pic>
      <p:pic>
        <p:nvPicPr>
          <p:cNvPr id="11" name="Obrázok 10" descr="wingsuit_fly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4032" y="3450927"/>
            <a:ext cx="5419968" cy="3407073"/>
          </a:xfrm>
          <a:prstGeom prst="rect">
            <a:avLst/>
          </a:prstGeom>
        </p:spPr>
      </p:pic>
      <p:pic>
        <p:nvPicPr>
          <p:cNvPr id="10" name="Obrázok 9" descr="water_ski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7165" y="0"/>
            <a:ext cx="4686834" cy="3501008"/>
          </a:xfrm>
          <a:prstGeom prst="rect">
            <a:avLst/>
          </a:prstGeom>
        </p:spPr>
      </p:pic>
      <p:pic>
        <p:nvPicPr>
          <p:cNvPr id="12" name="Obrázok 11" descr="hang_glid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74874"/>
            <a:ext cx="3779912" cy="3083126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251520" y="292494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parkour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4716016" y="27089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water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skiing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932040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wingsuit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flying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251520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hang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gliding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sk-SK" b="1" dirty="0" err="1"/>
              <a:t>Extreme</a:t>
            </a:r>
            <a:r>
              <a:rPr lang="sk-SK" b="1" dirty="0"/>
              <a:t> </a:t>
            </a:r>
            <a:r>
              <a:rPr lang="sk-SK" b="1" dirty="0" err="1"/>
              <a:t>sports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https://www.youtube.com/watch?v=AGWiZLy0YuI</a:t>
            </a:r>
            <a:endParaRPr lang="sk-SK" dirty="0"/>
          </a:p>
          <a:p>
            <a:r>
              <a:rPr lang="sk-SK" dirty="0">
                <a:hlinkClick r:id="rId3"/>
              </a:rPr>
              <a:t>https://www.youtube.com/watch?v=WhBecm7C1Dk</a:t>
            </a:r>
            <a:endParaRPr lang="sk-SK" dirty="0"/>
          </a:p>
          <a:p>
            <a:r>
              <a:rPr lang="sk-SK" dirty="0">
                <a:hlinkClick r:id="rId4"/>
              </a:rPr>
              <a:t>https://www.youtube.com/watch?v=-C_jPcUkVrM</a:t>
            </a:r>
            <a:endParaRPr lang="sk-SK" dirty="0"/>
          </a:p>
          <a:p>
            <a:r>
              <a:rPr lang="sk-SK" dirty="0">
                <a:hlinkClick r:id="rId5"/>
              </a:rPr>
              <a:t>https://www.youtube.com/watch?v=4kgJqVbQJSw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k-SK" sz="3600" b="1"/>
              <a:t>Stres</a:t>
            </a:r>
          </a:p>
        </p:txBody>
      </p:sp>
      <p:pic>
        <p:nvPicPr>
          <p:cNvPr id="5123" name="Picture 3" descr="C:\Users\jaruska\Documents\patfyz\obrazky\stres\stress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95438"/>
            <a:ext cx="6899275" cy="447675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/>
              <a:t>Stres</a:t>
            </a:r>
            <a:endParaRPr lang="sk-SK" sz="3600" b="1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0625"/>
          </a:xfrm>
        </p:spPr>
        <p:txBody>
          <a:bodyPr/>
          <a:lstStyle/>
          <a:p>
            <a:r>
              <a:rPr lang="sk-SK" sz="2800" b="1" dirty="0"/>
              <a:t>1936 </a:t>
            </a:r>
            <a:r>
              <a:rPr lang="sk-SK" sz="2800" b="1" dirty="0" err="1"/>
              <a:t>Selye</a:t>
            </a:r>
            <a:r>
              <a:rPr lang="sk-SK" sz="2800" b="1" dirty="0"/>
              <a:t> </a:t>
            </a:r>
            <a:r>
              <a:rPr lang="sk-SK" sz="2800" dirty="0"/>
              <a:t>– koncept VAS</a:t>
            </a:r>
          </a:p>
          <a:p>
            <a:r>
              <a:rPr lang="sk-SK" sz="2800" u="sng" dirty="0"/>
              <a:t>Sledoval tri druhy zmien</a:t>
            </a:r>
            <a:r>
              <a:rPr lang="sk-SK" sz="2800" dirty="0"/>
              <a:t>:</a:t>
            </a:r>
          </a:p>
          <a:p>
            <a:pPr lvl="1"/>
            <a:r>
              <a:rPr lang="sk-SK" sz="2400" dirty="0"/>
              <a:t>1. makroskopické zväčšenie nadobličiek</a:t>
            </a:r>
          </a:p>
          <a:p>
            <a:pPr lvl="1"/>
            <a:r>
              <a:rPr lang="sk-SK" sz="2400" dirty="0"/>
              <a:t>2. akútne zmenšenie týmusu a lymfatických uzlín</a:t>
            </a:r>
          </a:p>
          <a:p>
            <a:pPr lvl="1"/>
            <a:r>
              <a:rPr lang="sk-SK" sz="2400" dirty="0"/>
              <a:t>3. krvácajúce žalúdočné a </a:t>
            </a:r>
            <a:r>
              <a:rPr lang="sk-SK" sz="2400" dirty="0" err="1"/>
              <a:t>duodenálne</a:t>
            </a:r>
            <a:r>
              <a:rPr lang="sk-SK" sz="2400" dirty="0"/>
              <a:t> vredy</a:t>
            </a:r>
          </a:p>
          <a:p>
            <a:r>
              <a:rPr lang="sk-SK" sz="2800" u="sng" dirty="0"/>
              <a:t>3 štádiá VAS</a:t>
            </a:r>
            <a:r>
              <a:rPr lang="sk-SK" sz="2800" dirty="0"/>
              <a:t>:</a:t>
            </a:r>
          </a:p>
          <a:p>
            <a:pPr lvl="1"/>
            <a:r>
              <a:rPr lang="sk-SK" sz="2400" b="1" dirty="0"/>
              <a:t>1. </a:t>
            </a:r>
            <a:r>
              <a:rPr lang="sk-SK" sz="2400" b="1" dirty="0" err="1"/>
              <a:t>alarmové</a:t>
            </a:r>
            <a:r>
              <a:rPr lang="sk-SK" sz="2400" b="1" dirty="0"/>
              <a:t> (poplachová reakcia) štádium</a:t>
            </a:r>
          </a:p>
          <a:p>
            <a:pPr lvl="1"/>
            <a:r>
              <a:rPr lang="sk-SK" sz="2400" b="1" dirty="0"/>
              <a:t>2. štádium rezistencie</a:t>
            </a:r>
          </a:p>
          <a:p>
            <a:pPr lvl="1"/>
            <a:r>
              <a:rPr lang="sk-SK" sz="2400" b="1" dirty="0"/>
              <a:t>3. štádium vyčerpania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Regulačné mechanizmy (stresové osy)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62"/>
          </a:xfrm>
        </p:spPr>
        <p:txBody>
          <a:bodyPr/>
          <a:lstStyle/>
          <a:p>
            <a:r>
              <a:rPr lang="sk-SK" sz="2800" dirty="0"/>
              <a:t>poplachová reakcia je začatá aktiváciou</a:t>
            </a:r>
          </a:p>
          <a:p>
            <a:pPr lvl="1"/>
            <a:r>
              <a:rPr lang="sk-SK" dirty="0"/>
              <a:t>mozgovej kôry</a:t>
            </a:r>
          </a:p>
          <a:p>
            <a:pPr lvl="1"/>
            <a:r>
              <a:rPr lang="sk-SK" dirty="0"/>
              <a:t>hypotalamu</a:t>
            </a:r>
          </a:p>
          <a:p>
            <a:pPr lvl="1"/>
            <a:r>
              <a:rPr lang="sk-SK" dirty="0" err="1"/>
              <a:t>sympatiku</a:t>
            </a:r>
            <a:r>
              <a:rPr lang="sk-SK" dirty="0"/>
              <a:t> a vyplavením </a:t>
            </a:r>
            <a:r>
              <a:rPr lang="sk-SK" dirty="0" err="1"/>
              <a:t>katecholamínov</a:t>
            </a:r>
            <a:r>
              <a:rPr lang="sk-SK" dirty="0"/>
              <a:t> z nadobličiek</a:t>
            </a:r>
          </a:p>
          <a:p>
            <a:r>
              <a:rPr lang="sk-SK" sz="2800" dirty="0"/>
              <a:t>ústrednú úlohu má </a:t>
            </a:r>
            <a:r>
              <a:rPr lang="sk-SK" sz="2800" b="1" dirty="0"/>
              <a:t>hypotalamus</a:t>
            </a:r>
          </a:p>
          <a:p>
            <a:pPr lvl="1"/>
            <a:r>
              <a:rPr lang="sk-SK" dirty="0"/>
              <a:t>ako odpoveď na stresový podnet z periférie alebo CNS stúpa koncentrácia </a:t>
            </a:r>
            <a:r>
              <a:rPr lang="sk-SK" dirty="0" err="1"/>
              <a:t>andrenalínu</a:t>
            </a:r>
            <a:r>
              <a:rPr lang="sk-SK" dirty="0"/>
              <a:t> a klesá koncentrácia </a:t>
            </a:r>
            <a:r>
              <a:rPr lang="sk-SK" dirty="0" err="1"/>
              <a:t>noradrenalínu</a:t>
            </a:r>
            <a:endParaRPr lang="sk-SK" sz="2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sk-SK" b="1" dirty="0"/>
              <a:t>Zapojené časti mozgu</a:t>
            </a:r>
          </a:p>
        </p:txBody>
      </p:sp>
      <p:pic>
        <p:nvPicPr>
          <p:cNvPr id="4" name="Zástupný symbol obsahu 3" descr="Rotating_brain_color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1248" y="1844824"/>
            <a:ext cx="3600400" cy="3600400"/>
          </a:xfrm>
        </p:spPr>
      </p:pic>
      <p:sp>
        <p:nvSpPr>
          <p:cNvPr id="5" name="BlokTextu 4"/>
          <p:cNvSpPr txBox="1"/>
          <p:nvPr/>
        </p:nvSpPr>
        <p:spPr>
          <a:xfrm>
            <a:off x="4788024" y="2348880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Mozog:</a:t>
            </a:r>
            <a:br>
              <a:rPr lang="sk-SK" dirty="0"/>
            </a:br>
            <a:r>
              <a:rPr lang="sk-SK" dirty="0" err="1">
                <a:solidFill>
                  <a:srgbClr val="FF0000"/>
                </a:solidFill>
              </a:rPr>
              <a:t>hypothalamus</a:t>
            </a:r>
            <a:r>
              <a:rPr lang="sk-SK" dirty="0"/>
              <a:t> </a:t>
            </a:r>
            <a:br>
              <a:rPr lang="sk-SK" dirty="0"/>
            </a:br>
            <a:r>
              <a:rPr lang="sk-SK" dirty="0" err="1">
                <a:solidFill>
                  <a:srgbClr val="00FF00"/>
                </a:solidFill>
              </a:rPr>
              <a:t>amygdala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 err="1">
                <a:solidFill>
                  <a:srgbClr val="0066FF"/>
                </a:solidFill>
              </a:rPr>
              <a:t>hippocampus</a:t>
            </a:r>
            <a:r>
              <a:rPr lang="sk-SK" dirty="0">
                <a:solidFill>
                  <a:srgbClr val="0066FF"/>
                </a:solidFill>
              </a:rPr>
              <a:t>/</a:t>
            </a:r>
            <a:r>
              <a:rPr lang="sk-SK" dirty="0" err="1">
                <a:solidFill>
                  <a:srgbClr val="0066FF"/>
                </a:solidFill>
              </a:rPr>
              <a:t>fornix</a:t>
            </a:r>
            <a:r>
              <a:rPr lang="sk-SK" dirty="0">
                <a:solidFill>
                  <a:schemeClr val="tx2"/>
                </a:solidFill>
              </a:rPr>
              <a:t> </a:t>
            </a:r>
            <a:r>
              <a:rPr lang="sk-SK" dirty="0"/>
              <a:t>  </a:t>
            </a:r>
            <a:br>
              <a:rPr lang="sk-SK" dirty="0"/>
            </a:br>
            <a:r>
              <a:rPr lang="sk-SK" dirty="0" err="1"/>
              <a:t>pons</a:t>
            </a:r>
            <a:r>
              <a:rPr lang="sk-SK" dirty="0"/>
              <a:t> </a:t>
            </a:r>
            <a:r>
              <a:rPr lang="sk-SK" dirty="0">
                <a:solidFill>
                  <a:srgbClr val="FFFF00"/>
                </a:solidFill>
              </a:rPr>
              <a:t>žltá</a:t>
            </a:r>
          </a:p>
          <a:p>
            <a:r>
              <a:rPr lang="sk-SK" dirty="0" err="1">
                <a:solidFill>
                  <a:srgbClr val="FF00FF"/>
                </a:solidFill>
              </a:rPr>
              <a:t>pituitary</a:t>
            </a:r>
            <a:r>
              <a:rPr lang="sk-SK" dirty="0">
                <a:solidFill>
                  <a:srgbClr val="FF00FF"/>
                </a:solidFill>
              </a:rPr>
              <a:t> </a:t>
            </a:r>
            <a:r>
              <a:rPr lang="sk-SK" dirty="0" err="1">
                <a:solidFill>
                  <a:srgbClr val="FF00FF"/>
                </a:solidFill>
              </a:rPr>
              <a:t>gland</a:t>
            </a:r>
            <a:endParaRPr lang="sk-SK" dirty="0">
              <a:solidFill>
                <a:srgbClr val="FF00FF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Regulačné mechanizmy (stresové osy)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/>
          </a:bodyPr>
          <a:lstStyle/>
          <a:p>
            <a:r>
              <a:rPr lang="sk-SK" sz="2800" b="1" dirty="0" err="1"/>
              <a:t>Sympatoadrenálna</a:t>
            </a:r>
            <a:r>
              <a:rPr lang="sk-SK" sz="2800" b="1" dirty="0"/>
              <a:t> os</a:t>
            </a:r>
          </a:p>
          <a:p>
            <a:pPr lvl="1"/>
            <a:r>
              <a:rPr lang="sk-SK" dirty="0"/>
              <a:t>časť impulzov z hypotalamu smeruje do:</a:t>
            </a:r>
          </a:p>
          <a:p>
            <a:pPr lvl="2"/>
            <a:r>
              <a:rPr lang="sk-SK" dirty="0"/>
              <a:t>predĺženej miechy</a:t>
            </a:r>
          </a:p>
          <a:p>
            <a:pPr lvl="2"/>
            <a:r>
              <a:rPr lang="sk-SK" dirty="0"/>
              <a:t>miechy</a:t>
            </a:r>
          </a:p>
          <a:p>
            <a:pPr lvl="2"/>
            <a:r>
              <a:rPr lang="sk-SK" dirty="0"/>
              <a:t>ďalej na perifériu</a:t>
            </a:r>
          </a:p>
          <a:p>
            <a:pPr lvl="1"/>
            <a:r>
              <a:rPr lang="sk-SK" dirty="0" err="1"/>
              <a:t>acetylcholín</a:t>
            </a:r>
            <a:r>
              <a:rPr lang="sk-SK" dirty="0"/>
              <a:t> (z </a:t>
            </a:r>
            <a:r>
              <a:rPr lang="sk-SK" dirty="0" err="1"/>
              <a:t>pregangliových</a:t>
            </a:r>
            <a:r>
              <a:rPr lang="sk-SK" dirty="0"/>
              <a:t> vláken </a:t>
            </a:r>
            <a:r>
              <a:rPr lang="sk-SK" dirty="0" err="1"/>
              <a:t>sympatiku</a:t>
            </a:r>
            <a:r>
              <a:rPr lang="sk-SK" dirty="0"/>
              <a:t>) stimuluje tvorbu a vyplavovanie </a:t>
            </a:r>
            <a:r>
              <a:rPr lang="sk-SK" dirty="0" err="1"/>
              <a:t>katecholamínov</a:t>
            </a:r>
            <a:endParaRPr lang="sk-SK" dirty="0"/>
          </a:p>
          <a:p>
            <a:pPr lvl="1"/>
            <a:r>
              <a:rPr lang="sk-SK" dirty="0"/>
              <a:t>cieľové tkanivo ovplyvňujú:</a:t>
            </a:r>
          </a:p>
          <a:p>
            <a:pPr lvl="2"/>
            <a:r>
              <a:rPr lang="sk-SK" dirty="0" err="1"/>
              <a:t>neurokrinnou</a:t>
            </a:r>
            <a:r>
              <a:rPr lang="sk-SK" dirty="0"/>
              <a:t> cestou (vláknami vegetatívneho nervstva)</a:t>
            </a:r>
          </a:p>
          <a:p>
            <a:pPr lvl="2"/>
            <a:r>
              <a:rPr lang="sk-SK" dirty="0"/>
              <a:t>endokrinnou cestou (</a:t>
            </a:r>
            <a:r>
              <a:rPr lang="sk-SK" dirty="0" err="1"/>
              <a:t>katecholamíny</a:t>
            </a:r>
            <a:r>
              <a:rPr lang="sk-SK" dirty="0"/>
              <a:t> uvoľnené z nadobličiek a sympatických ganglií)</a:t>
            </a:r>
          </a:p>
          <a:p>
            <a:pPr lvl="1"/>
            <a:r>
              <a:rPr lang="sk-SK" dirty="0"/>
              <a:t>pôsobenie </a:t>
            </a:r>
            <a:r>
              <a:rPr lang="sk-SK" dirty="0" err="1"/>
              <a:t>katecholamínov</a:t>
            </a:r>
            <a:r>
              <a:rPr lang="sk-SK" dirty="0"/>
              <a:t> závisí na väzbe na cieľové receptory na bunečnej membráne</a:t>
            </a:r>
          </a:p>
          <a:p>
            <a:pPr lvl="2"/>
            <a:r>
              <a:rPr lang="sk-SK" dirty="0" err="1">
                <a:sym typeface="Symbol"/>
              </a:rPr>
              <a:t>-adrenergné</a:t>
            </a:r>
            <a:r>
              <a:rPr lang="sk-SK" dirty="0">
                <a:sym typeface="Symbol"/>
              </a:rPr>
              <a:t>, </a:t>
            </a:r>
            <a:r>
              <a:rPr lang="sk-SK" dirty="0" err="1">
                <a:sym typeface="Symbol"/>
              </a:rPr>
              <a:t>-adrenergné</a:t>
            </a:r>
            <a:r>
              <a:rPr lang="sk-SK" dirty="0">
                <a:sym typeface="Symbol"/>
              </a:rPr>
              <a:t>, </a:t>
            </a:r>
            <a:r>
              <a:rPr lang="sk-SK" dirty="0" err="1">
                <a:sym typeface="Symbol"/>
              </a:rPr>
              <a:t>dopanergné</a:t>
            </a:r>
            <a:r>
              <a:rPr lang="sk-SK" dirty="0">
                <a:sym typeface="Symbol"/>
              </a:rPr>
              <a:t> (líšia sa aktiváciou intracelulárnych procesov a výsledným efektom)</a:t>
            </a:r>
            <a:endParaRPr lang="sk-S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k-SK" sz="3600" b="1" dirty="0"/>
              <a:t>Niektoré účinky </a:t>
            </a:r>
            <a:r>
              <a:rPr lang="sk-SK" sz="3600" b="1" dirty="0" err="1"/>
              <a:t>katecholamínov</a:t>
            </a:r>
            <a:endParaRPr lang="sk-SK" sz="3600" b="1" dirty="0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800" b="1" dirty="0"/>
          </a:p>
          <a:p>
            <a:endParaRPr lang="sk-SK" sz="28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642910" y="1428736"/>
          <a:ext cx="7643865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tkanivo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účinok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/>
                        <a:t>myokard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ym typeface="Symbol"/>
                        </a:rPr>
                        <a:t>1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ym typeface="Symbol"/>
                        </a:rPr>
                        <a:t> </a:t>
                      </a:r>
                      <a:r>
                        <a:rPr lang="sk-SK" dirty="0" err="1">
                          <a:sym typeface="Symbol"/>
                        </a:rPr>
                        <a:t>kontraktilita</a:t>
                      </a:r>
                      <a:r>
                        <a:rPr lang="sk-SK" dirty="0">
                          <a:sym typeface="Symbol"/>
                        </a:rPr>
                        <a:t> a frekvencia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sk-SK"/>
                        <a:t>cievy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ym typeface="Symbol"/>
                        </a:rPr>
                        <a:t>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vazokonstrikcia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ym typeface="Symbol"/>
                        </a:rPr>
                        <a:t>2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vazodilatácia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obličky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ym typeface="Symbol"/>
                        </a:rPr>
                        <a:t>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>
                          <a:sym typeface="Symbol"/>
                        </a:rPr>
                        <a:t> </a:t>
                      </a:r>
                      <a:r>
                        <a:rPr lang="sk-SK" dirty="0" err="1">
                          <a:sym typeface="Symbol"/>
                        </a:rPr>
                        <a:t>renínová</a:t>
                      </a:r>
                      <a:r>
                        <a:rPr lang="sk-SK" dirty="0">
                          <a:sym typeface="Symbol"/>
                        </a:rPr>
                        <a:t> aktivita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črevo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>
                          <a:sym typeface="Symbol"/>
                        </a:rPr>
                        <a:t>, 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>
                          <a:sym typeface="Symbol"/>
                        </a:rPr>
                        <a:t>  </a:t>
                      </a:r>
                      <a:r>
                        <a:rPr lang="sk-SK" dirty="0" err="1">
                          <a:sym typeface="Symbol"/>
                        </a:rPr>
                        <a:t>motilita</a:t>
                      </a:r>
                      <a:r>
                        <a:rPr lang="sk-SK" dirty="0">
                          <a:sym typeface="Symbol"/>
                        </a:rPr>
                        <a:t>,  tonus </a:t>
                      </a:r>
                      <a:r>
                        <a:rPr lang="sk-SK" dirty="0" err="1">
                          <a:sym typeface="Symbol"/>
                        </a:rPr>
                        <a:t>sfinkterov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sk-SK" dirty="0"/>
                        <a:t>pankreas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>
                          <a:sym typeface="Symbol"/>
                        </a:rPr>
                        <a:t>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ym typeface="Symbol"/>
                        </a:rPr>
                        <a:t> uvoľňovania inzulínu a </a:t>
                      </a:r>
                      <a:r>
                        <a:rPr lang="sk-SK" dirty="0" err="1">
                          <a:sym typeface="Symbol"/>
                        </a:rPr>
                        <a:t>glukagonu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ym typeface="Symbol"/>
                        </a:rPr>
                        <a:t>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>
                          <a:sym typeface="Symbol"/>
                        </a:rPr>
                        <a:t> uvoľňovania inzulínu a </a:t>
                      </a:r>
                      <a:r>
                        <a:rPr lang="sk-SK" dirty="0" err="1">
                          <a:sym typeface="Symbol"/>
                        </a:rPr>
                        <a:t>glukagonu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pečeň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>
                          <a:sym typeface="Symbol"/>
                        </a:rPr>
                        <a:t>, 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>
                          <a:sym typeface="Symbol"/>
                        </a:rPr>
                        <a:t> </a:t>
                      </a:r>
                      <a:r>
                        <a:rPr lang="sk-SK" dirty="0" err="1">
                          <a:sym typeface="Symbol"/>
                        </a:rPr>
                        <a:t>glykogenolýza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tukové tkanivo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ym typeface="Symbol"/>
                        </a:rPr>
                        <a:t>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>
                          <a:sym typeface="Symbol"/>
                        </a:rPr>
                        <a:t> </a:t>
                      </a:r>
                      <a:r>
                        <a:rPr lang="sk-SK" dirty="0" err="1">
                          <a:sym typeface="Symbol"/>
                        </a:rPr>
                        <a:t>lipolýza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koža (</a:t>
                      </a:r>
                      <a:r>
                        <a:rPr lang="sk-SK" dirty="0" err="1"/>
                        <a:t>apokrinné</a:t>
                      </a:r>
                      <a:r>
                        <a:rPr lang="sk-SK" dirty="0"/>
                        <a:t> žľazy)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>
                          <a:sym typeface="Symbol"/>
                        </a:rPr>
                        <a:t>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>
                          <a:sym typeface="Symbol"/>
                        </a:rPr>
                        <a:t> potenie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bronchioly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ym typeface="Symbol"/>
                        </a:rPr>
                        <a:t>2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dilatácia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väčšina tkanív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ym typeface="Symbol"/>
                        </a:rPr>
                        <a:t>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>
                          <a:sym typeface="Symbol"/>
                        </a:rPr>
                        <a:t> </a:t>
                      </a:r>
                      <a:r>
                        <a:rPr lang="sk-SK" dirty="0" err="1">
                          <a:sym typeface="Symbol"/>
                        </a:rPr>
                        <a:t>kalorigenéza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Metabolické a kardiovaskulárne zmeny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r>
              <a:rPr lang="sk-SK" sz="2800" b="1" dirty="0"/>
              <a:t>Úloha </a:t>
            </a:r>
            <a:r>
              <a:rPr lang="sk-SK" sz="2800" b="1" dirty="0" err="1"/>
              <a:t>katecholamínov</a:t>
            </a:r>
            <a:endParaRPr lang="sk-SK" sz="2800" b="1" dirty="0"/>
          </a:p>
          <a:p>
            <a:pPr lvl="1"/>
            <a:r>
              <a:rPr lang="sk-SK" dirty="0">
                <a:sym typeface="Symbol"/>
              </a:rPr>
              <a:t>pri strese sú rýchlo mobilizované s bezprostredným účinkom</a:t>
            </a:r>
          </a:p>
          <a:p>
            <a:pPr lvl="1"/>
            <a:r>
              <a:rPr lang="sk-SK" dirty="0">
                <a:sym typeface="Symbol"/>
              </a:rPr>
              <a:t>sú rozhodujúcimi </a:t>
            </a:r>
            <a:r>
              <a:rPr lang="sk-SK" dirty="0" err="1">
                <a:sym typeface="Symbol"/>
              </a:rPr>
              <a:t>pôsobkami</a:t>
            </a:r>
            <a:r>
              <a:rPr lang="sk-SK" dirty="0">
                <a:sym typeface="Symbol"/>
              </a:rPr>
              <a:t> v úvodnej fáze stresu (</a:t>
            </a:r>
            <a:r>
              <a:rPr lang="sk-SK" dirty="0" err="1">
                <a:sym typeface="Symbol"/>
              </a:rPr>
              <a:t>alarmové</a:t>
            </a:r>
            <a:r>
              <a:rPr lang="sk-SK" dirty="0">
                <a:sym typeface="Symbol"/>
              </a:rPr>
              <a:t> štádium)</a:t>
            </a:r>
          </a:p>
          <a:p>
            <a:pPr lvl="1"/>
            <a:r>
              <a:rPr lang="sk-SK" b="1" dirty="0">
                <a:sym typeface="Symbol"/>
              </a:rPr>
              <a:t>účinky na KVS:</a:t>
            </a:r>
          </a:p>
          <a:p>
            <a:pPr lvl="2"/>
            <a:r>
              <a:rPr lang="sk-SK" dirty="0">
                <a:sym typeface="Symbol"/>
              </a:rPr>
              <a:t>zvýšenie srdečného výdaja, TK a </a:t>
            </a:r>
            <a:r>
              <a:rPr lang="sk-SK" dirty="0" err="1">
                <a:sym typeface="Symbol"/>
              </a:rPr>
              <a:t>redistribúcia</a:t>
            </a:r>
            <a:r>
              <a:rPr lang="sk-SK" dirty="0">
                <a:sym typeface="Symbol"/>
              </a:rPr>
              <a:t> krvi (</a:t>
            </a:r>
            <a:r>
              <a:rPr lang="sk-SK" dirty="0" err="1">
                <a:sym typeface="Symbol"/>
              </a:rPr>
              <a:t>chronotropný</a:t>
            </a:r>
            <a:r>
              <a:rPr lang="sk-SK" dirty="0">
                <a:sym typeface="Symbol"/>
              </a:rPr>
              <a:t> a </a:t>
            </a:r>
            <a:r>
              <a:rPr lang="sk-SK" dirty="0" err="1">
                <a:sym typeface="Symbol"/>
              </a:rPr>
              <a:t>inotropný</a:t>
            </a:r>
            <a:r>
              <a:rPr lang="sk-SK" dirty="0">
                <a:sym typeface="Symbol"/>
              </a:rPr>
              <a:t> účinok)</a:t>
            </a:r>
          </a:p>
          <a:p>
            <a:pPr lvl="2"/>
            <a:r>
              <a:rPr lang="sk-SK" dirty="0" err="1">
                <a:sym typeface="Symbol"/>
              </a:rPr>
              <a:t>vazodilatácia</a:t>
            </a:r>
            <a:r>
              <a:rPr lang="sk-SK" dirty="0">
                <a:sym typeface="Symbol"/>
              </a:rPr>
              <a:t> v koronárnom riečisku, v mozgu, svalovine, koži a v </a:t>
            </a:r>
            <a:r>
              <a:rPr lang="sk-SK" dirty="0" err="1">
                <a:sym typeface="Symbol"/>
              </a:rPr>
              <a:t>splanchnickej</a:t>
            </a:r>
            <a:r>
              <a:rPr lang="sk-SK" dirty="0">
                <a:sym typeface="Symbol"/>
              </a:rPr>
              <a:t> oblasti</a:t>
            </a:r>
          </a:p>
          <a:p>
            <a:pPr lvl="2"/>
            <a:r>
              <a:rPr lang="sk-SK" dirty="0">
                <a:sym typeface="Symbol"/>
              </a:rPr>
              <a:t>zvyšuje sa zrážanlivosť krvi</a:t>
            </a:r>
          </a:p>
          <a:p>
            <a:pPr lvl="1"/>
            <a:r>
              <a:rPr lang="sk-SK" dirty="0">
                <a:sym typeface="Symbol"/>
              </a:rPr>
              <a:t>stimulácia pečene ku </a:t>
            </a:r>
            <a:r>
              <a:rPr lang="sk-SK" dirty="0" err="1">
                <a:sym typeface="Symbol"/>
              </a:rPr>
              <a:t>glykogenolýze</a:t>
            </a:r>
            <a:r>
              <a:rPr lang="sk-SK" dirty="0">
                <a:sym typeface="Symbol"/>
              </a:rPr>
              <a:t> (dostatok glukózy v prvých fázach)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46A26-F84B-3929-513A-357D08E9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A17278E-69D9-ED43-E87A-9F040EFDD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793347"/>
            <a:ext cx="6565553" cy="553125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0F3F4E13-E3B7-272D-D03D-314F579024CE}"/>
              </a:ext>
            </a:extLst>
          </p:cNvPr>
          <p:cNvSpPr txBox="1"/>
          <p:nvPr/>
        </p:nvSpPr>
        <p:spPr>
          <a:xfrm>
            <a:off x="7524328" y="2348880"/>
            <a:ext cx="936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https://en.wikipedia.org/wiki/Allostatic_load</a:t>
            </a:r>
          </a:p>
        </p:txBody>
      </p:sp>
    </p:spTree>
    <p:extLst>
      <p:ext uri="{BB962C8B-B14F-4D97-AF65-F5344CB8AC3E}">
        <p14:creationId xmlns:p14="http://schemas.microsoft.com/office/powerpoint/2010/main" val="440881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Metabolické a kardiovaskulárne zmeny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r>
              <a:rPr lang="sk-SK" sz="2800" b="1" dirty="0"/>
              <a:t>Úloha </a:t>
            </a:r>
            <a:r>
              <a:rPr lang="sk-SK" sz="2800" b="1" dirty="0" err="1"/>
              <a:t>katecholamínov</a:t>
            </a:r>
            <a:endParaRPr lang="sk-SK" sz="2800" b="1" dirty="0"/>
          </a:p>
          <a:p>
            <a:pPr lvl="1"/>
            <a:r>
              <a:rPr lang="sk-SK" b="1" dirty="0"/>
              <a:t>ďalšie efekty </a:t>
            </a:r>
            <a:r>
              <a:rPr lang="sk-SK" b="1" dirty="0" err="1"/>
              <a:t>katecholamínov</a:t>
            </a:r>
            <a:r>
              <a:rPr lang="sk-SK" b="1" dirty="0"/>
              <a:t>:</a:t>
            </a:r>
          </a:p>
          <a:p>
            <a:pPr lvl="2"/>
            <a:r>
              <a:rPr lang="sk-SK" dirty="0"/>
              <a:t>zvýšenie </a:t>
            </a:r>
            <a:r>
              <a:rPr lang="sk-SK" dirty="0" err="1"/>
              <a:t>resorpcie</a:t>
            </a:r>
            <a:r>
              <a:rPr lang="sk-SK" dirty="0"/>
              <a:t> glukózy z čreva</a:t>
            </a:r>
          </a:p>
          <a:p>
            <a:pPr lvl="2"/>
            <a:r>
              <a:rPr lang="sk-SK" dirty="0"/>
              <a:t>inhibícia sekrécie inzulínu</a:t>
            </a:r>
          </a:p>
          <a:p>
            <a:pPr lvl="2"/>
            <a:r>
              <a:rPr lang="sk-SK" dirty="0"/>
              <a:t>stimulácia </a:t>
            </a:r>
            <a:r>
              <a:rPr lang="sk-SK" dirty="0" err="1"/>
              <a:t>lipolýzy</a:t>
            </a:r>
            <a:r>
              <a:rPr lang="sk-SK" dirty="0"/>
              <a:t> a uvoľnenie mastných kyselín z tukového tkaniva</a:t>
            </a:r>
          </a:p>
          <a:p>
            <a:pPr lvl="1"/>
            <a:r>
              <a:rPr lang="sk-SK" dirty="0"/>
              <a:t>pre optimálny účinok </a:t>
            </a:r>
            <a:r>
              <a:rPr lang="sk-SK" dirty="0" err="1"/>
              <a:t>karecholamínov</a:t>
            </a:r>
            <a:r>
              <a:rPr lang="sk-SK" dirty="0"/>
              <a:t> je potrebná aj prítomnosť </a:t>
            </a:r>
            <a:r>
              <a:rPr lang="sk-SK" dirty="0" err="1"/>
              <a:t>kortikoidov</a:t>
            </a:r>
            <a:r>
              <a:rPr lang="sk-SK" dirty="0"/>
              <a:t> a </a:t>
            </a:r>
            <a:r>
              <a:rPr lang="sk-SK" dirty="0" err="1"/>
              <a:t>tyroxínu</a:t>
            </a:r>
            <a:r>
              <a:rPr lang="sk-SK" dirty="0"/>
              <a:t> </a:t>
            </a:r>
            <a:r>
              <a:rPr lang="sk-SK" dirty="0">
                <a:sym typeface="Symbol"/>
              </a:rPr>
              <a:t> komplexnosť </a:t>
            </a:r>
            <a:r>
              <a:rPr lang="sk-SK" dirty="0" err="1">
                <a:sym typeface="Symbol"/>
              </a:rPr>
              <a:t>neurohumorálnych</a:t>
            </a:r>
            <a:r>
              <a:rPr lang="sk-SK" dirty="0">
                <a:sym typeface="Symbol"/>
              </a:rPr>
              <a:t> dejov</a:t>
            </a:r>
          </a:p>
          <a:p>
            <a:pPr lvl="1"/>
            <a:r>
              <a:rPr lang="sk-SK" dirty="0">
                <a:sym typeface="Symbol"/>
              </a:rPr>
              <a:t>regulácia účinku </a:t>
            </a:r>
            <a:r>
              <a:rPr lang="sk-SK" dirty="0" err="1">
                <a:sym typeface="Symbol"/>
              </a:rPr>
              <a:t>katecholamínov</a:t>
            </a:r>
            <a:r>
              <a:rPr lang="sk-SK" dirty="0">
                <a:sym typeface="Symbol"/>
              </a:rPr>
              <a:t> na </a:t>
            </a:r>
            <a:r>
              <a:rPr lang="sk-SK" dirty="0" err="1">
                <a:sym typeface="Symbol"/>
              </a:rPr>
              <a:t>receptorovej</a:t>
            </a:r>
            <a:r>
              <a:rPr lang="sk-SK" dirty="0">
                <a:sym typeface="Symbol"/>
              </a:rPr>
              <a:t> a </a:t>
            </a:r>
            <a:r>
              <a:rPr lang="sk-SK" dirty="0" err="1">
                <a:sym typeface="Symbol"/>
              </a:rPr>
              <a:t>postreceptorovej</a:t>
            </a:r>
            <a:r>
              <a:rPr lang="sk-SK" dirty="0">
                <a:sym typeface="Symbol"/>
              </a:rPr>
              <a:t> úrovni má pri strese malý význam (význam hlavne v </a:t>
            </a:r>
            <a:r>
              <a:rPr lang="sk-SK" dirty="0" err="1">
                <a:sym typeface="Symbol"/>
              </a:rPr>
              <a:t>kľudovom</a:t>
            </a:r>
            <a:r>
              <a:rPr lang="sk-SK" dirty="0">
                <a:sym typeface="Symbol"/>
              </a:rPr>
              <a:t> štádiu)</a:t>
            </a:r>
            <a:endParaRPr lang="sk-SK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FFB37-260D-5E9F-C0B2-9A880DCC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0F7E753-A0E3-9F05-98D3-94333C553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63506"/>
            <a:ext cx="5744377" cy="3219899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0588368-5A54-9885-122D-20F86E5A2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097" y="3446016"/>
            <a:ext cx="5753903" cy="324847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DDEFEB6D-E7FC-85EB-05E3-DC70ACBA7406}"/>
              </a:ext>
            </a:extLst>
          </p:cNvPr>
          <p:cNvSpPr txBox="1"/>
          <p:nvPr/>
        </p:nvSpPr>
        <p:spPr>
          <a:xfrm>
            <a:off x="323528" y="414908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https://www.reddit.com/r/Damnthatsinteresting/comments/habta4/cat_eyes_dilation_before_striking/</a:t>
            </a:r>
          </a:p>
        </p:txBody>
      </p:sp>
    </p:spTree>
    <p:extLst>
      <p:ext uri="{BB962C8B-B14F-4D97-AF65-F5344CB8AC3E}">
        <p14:creationId xmlns:p14="http://schemas.microsoft.com/office/powerpoint/2010/main" val="420782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Regulačné mechanizmy (stresové osy)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r>
              <a:rPr lang="sk-SK" sz="2800" b="1" dirty="0"/>
              <a:t>Os </a:t>
            </a:r>
            <a:r>
              <a:rPr lang="sk-SK" sz="2800" b="1" dirty="0" err="1"/>
              <a:t>hypotalamus-hypofýza-nadobličky</a:t>
            </a:r>
            <a:endParaRPr lang="sk-SK" sz="2800" b="1" dirty="0"/>
          </a:p>
          <a:p>
            <a:pPr lvl="1"/>
            <a:r>
              <a:rPr lang="sk-SK" dirty="0"/>
              <a:t>adrenalín je uvoľňovaný na </a:t>
            </a:r>
            <a:r>
              <a:rPr lang="sk-SK" dirty="0" err="1"/>
              <a:t>synapsách</a:t>
            </a:r>
            <a:r>
              <a:rPr lang="sk-SK" dirty="0"/>
              <a:t> v </a:t>
            </a:r>
            <a:r>
              <a:rPr lang="sk-SK" dirty="0" err="1"/>
              <a:t>mediobazálnej</a:t>
            </a:r>
            <a:r>
              <a:rPr lang="sk-SK" dirty="0"/>
              <a:t> oblasti hypotalamu</a:t>
            </a:r>
          </a:p>
          <a:p>
            <a:pPr lvl="1"/>
            <a:r>
              <a:rPr lang="sk-SK" dirty="0"/>
              <a:t>tiež sa tu nachádzajú neuróny tvoriace </a:t>
            </a:r>
            <a:r>
              <a:rPr lang="sk-SK" dirty="0" err="1"/>
              <a:t>kortikoliberín</a:t>
            </a:r>
            <a:r>
              <a:rPr lang="sk-SK" dirty="0"/>
              <a:t> (CRH)</a:t>
            </a:r>
          </a:p>
          <a:p>
            <a:pPr lvl="1"/>
            <a:r>
              <a:rPr lang="sk-SK" b="1" dirty="0"/>
              <a:t>adrenalín je:</a:t>
            </a:r>
          </a:p>
          <a:p>
            <a:pPr lvl="2"/>
            <a:r>
              <a:rPr lang="sk-SK" dirty="0"/>
              <a:t>hlavným stimulátorom tvorby CRH</a:t>
            </a:r>
          </a:p>
          <a:p>
            <a:pPr lvl="2"/>
            <a:r>
              <a:rPr lang="sk-SK" dirty="0"/>
              <a:t>nevyhnutným medzičlánkom medzi stresovým podnetom a </a:t>
            </a:r>
            <a:r>
              <a:rPr lang="sk-SK" dirty="0" err="1"/>
              <a:t>neurohumorálnou</a:t>
            </a:r>
            <a:r>
              <a:rPr lang="sk-SK" dirty="0"/>
              <a:t> odpoveďou organizmu</a:t>
            </a:r>
          </a:p>
          <a:p>
            <a:pPr lvl="1"/>
            <a:r>
              <a:rPr lang="sk-SK" dirty="0"/>
              <a:t>na centrálnej úrovni sa dotýkajú obe hlavné </a:t>
            </a:r>
            <a:r>
              <a:rPr lang="sk-SK" dirty="0" err="1"/>
              <a:t>neurohumorálne</a:t>
            </a:r>
            <a:r>
              <a:rPr lang="sk-SK" dirty="0"/>
              <a:t> stresové osi</a:t>
            </a:r>
          </a:p>
          <a:p>
            <a:pPr lvl="1"/>
            <a:r>
              <a:rPr lang="sk-SK" dirty="0"/>
              <a:t>CRH stimuluje v </a:t>
            </a:r>
            <a:r>
              <a:rPr lang="sk-SK" dirty="0" err="1"/>
              <a:t>adenohypofýze</a:t>
            </a:r>
            <a:r>
              <a:rPr lang="sk-SK" dirty="0"/>
              <a:t> tvorbu ACTH, </a:t>
            </a:r>
            <a:r>
              <a:rPr lang="sk-SK" dirty="0" err="1"/>
              <a:t>endorfínov</a:t>
            </a:r>
            <a:r>
              <a:rPr lang="sk-SK" dirty="0"/>
              <a:t> a ďalších štiepnych produktov </a:t>
            </a:r>
            <a:r>
              <a:rPr lang="sk-SK" b="1" dirty="0" err="1"/>
              <a:t>proopiomelanokortínu</a:t>
            </a:r>
            <a:endParaRPr lang="sk-SK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Regulačné mechanizmy (stresové osy)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 lvl="1"/>
            <a:r>
              <a:rPr lang="sk-SK" dirty="0"/>
              <a:t>ACTH</a:t>
            </a:r>
            <a:r>
              <a:rPr lang="sk-SK" b="1" dirty="0"/>
              <a:t> </a:t>
            </a:r>
            <a:r>
              <a:rPr lang="sk-SK" dirty="0"/>
              <a:t>stimuluje </a:t>
            </a:r>
            <a:r>
              <a:rPr lang="sk-SK" b="1" dirty="0"/>
              <a:t>kôru nadobličiek</a:t>
            </a:r>
          </a:p>
          <a:p>
            <a:pPr lvl="2"/>
            <a:r>
              <a:rPr lang="sk-SK" dirty="0"/>
              <a:t>v </a:t>
            </a:r>
            <a:r>
              <a:rPr lang="sk-SK" dirty="0" err="1"/>
              <a:t>zona</a:t>
            </a:r>
            <a:r>
              <a:rPr lang="sk-SK" dirty="0"/>
              <a:t> </a:t>
            </a:r>
            <a:r>
              <a:rPr lang="sk-SK" dirty="0" err="1"/>
              <a:t>fascicularis</a:t>
            </a:r>
            <a:r>
              <a:rPr lang="sk-SK" dirty="0"/>
              <a:t> dochádza k vyplaveniu </a:t>
            </a:r>
            <a:r>
              <a:rPr lang="sk-SK" b="1" dirty="0" err="1"/>
              <a:t>glukokortikoidov</a:t>
            </a:r>
            <a:endParaRPr lang="sk-SK" b="1" dirty="0"/>
          </a:p>
          <a:p>
            <a:pPr lvl="1"/>
            <a:r>
              <a:rPr lang="sk-SK" dirty="0"/>
              <a:t>táto os je tak silným podnetom, že </a:t>
            </a:r>
            <a:r>
              <a:rPr lang="sk-SK" b="1" dirty="0"/>
              <a:t>potlačí negatívnu spätnú väzbu </a:t>
            </a:r>
            <a:r>
              <a:rPr lang="sk-SK" b="1" dirty="0" err="1"/>
              <a:t>kortikoidov</a:t>
            </a:r>
            <a:r>
              <a:rPr lang="sk-SK" dirty="0"/>
              <a:t> na produkciu nadradených </a:t>
            </a:r>
            <a:r>
              <a:rPr lang="sk-SK" dirty="0" err="1"/>
              <a:t>pôsobkov</a:t>
            </a:r>
            <a:r>
              <a:rPr lang="sk-SK" dirty="0"/>
              <a:t> (ACTH, CRH)</a:t>
            </a:r>
          </a:p>
          <a:p>
            <a:pPr lvl="1"/>
            <a:r>
              <a:rPr lang="sk-SK" dirty="0"/>
              <a:t>ACTH pri strese stimuluje aj tvorbu </a:t>
            </a:r>
            <a:r>
              <a:rPr lang="sk-SK" dirty="0" err="1"/>
              <a:t>mineralokortikoidov</a:t>
            </a:r>
            <a:r>
              <a:rPr lang="sk-SK" dirty="0"/>
              <a:t> (na rozdiel od </a:t>
            </a:r>
            <a:r>
              <a:rPr lang="sk-SK" dirty="0" err="1"/>
              <a:t>kľudového</a:t>
            </a:r>
            <a:r>
              <a:rPr lang="sk-SK" dirty="0"/>
              <a:t> obdobia, kde prevláda regulácia systémom </a:t>
            </a:r>
            <a:r>
              <a:rPr lang="sk-SK" dirty="0" err="1"/>
              <a:t>renín-angiotenzín</a:t>
            </a:r>
            <a:r>
              <a:rPr lang="sk-SK" dirty="0"/>
              <a:t>)</a:t>
            </a:r>
          </a:p>
          <a:p>
            <a:pPr lvl="1"/>
            <a:r>
              <a:rPr lang="sk-SK" b="1" dirty="0"/>
              <a:t>ďalšie zmeny v hormonálnej produkcii</a:t>
            </a:r>
            <a:r>
              <a:rPr lang="sk-SK" dirty="0"/>
              <a:t>:</a:t>
            </a:r>
          </a:p>
          <a:p>
            <a:pPr lvl="2"/>
            <a:r>
              <a:rPr lang="sk-SK" dirty="0"/>
              <a:t>aktivácia </a:t>
            </a:r>
            <a:r>
              <a:rPr lang="sk-SK" dirty="0" err="1"/>
              <a:t>preoptickej</a:t>
            </a:r>
            <a:r>
              <a:rPr lang="sk-SK" dirty="0"/>
              <a:t> oblasti </a:t>
            </a:r>
            <a:r>
              <a:rPr lang="sk-SK" dirty="0">
                <a:sym typeface="Symbol"/>
              </a:rPr>
              <a:t> </a:t>
            </a:r>
            <a:r>
              <a:rPr lang="sk-SK" b="1" dirty="0">
                <a:sym typeface="Symbol"/>
              </a:rPr>
              <a:t> vyplavovanie </a:t>
            </a:r>
            <a:r>
              <a:rPr lang="sk-SK" b="1" dirty="0" err="1">
                <a:sym typeface="Symbol"/>
              </a:rPr>
              <a:t>vazopresínu</a:t>
            </a:r>
            <a:r>
              <a:rPr lang="sk-SK" b="1" dirty="0">
                <a:sym typeface="Symbol"/>
              </a:rPr>
              <a:t> </a:t>
            </a:r>
            <a:r>
              <a:rPr lang="sk-SK" dirty="0">
                <a:sym typeface="Symbol"/>
              </a:rPr>
              <a:t>(pôsobí synergicky s CRH ako </a:t>
            </a:r>
            <a:r>
              <a:rPr lang="sk-SK" dirty="0" err="1">
                <a:sym typeface="Symbol"/>
              </a:rPr>
              <a:t>kostimulátor</a:t>
            </a:r>
            <a:r>
              <a:rPr lang="sk-SK" dirty="0">
                <a:sym typeface="Symbol"/>
              </a:rPr>
              <a:t> tvorby ACTH)</a:t>
            </a:r>
          </a:p>
          <a:p>
            <a:pPr lvl="2"/>
            <a:r>
              <a:rPr lang="sk-SK" b="1" dirty="0">
                <a:sym typeface="Symbol"/>
              </a:rPr>
              <a:t> TRH </a:t>
            </a:r>
            <a:r>
              <a:rPr lang="sk-SK" dirty="0">
                <a:sym typeface="Symbol"/>
              </a:rPr>
              <a:t>(závislý na </a:t>
            </a:r>
            <a:r>
              <a:rPr lang="sk-SK" dirty="0" err="1">
                <a:sym typeface="Symbol"/>
              </a:rPr>
              <a:t>noradrenalíne</a:t>
            </a:r>
            <a:r>
              <a:rPr lang="sk-SK" dirty="0">
                <a:sym typeface="Symbol"/>
              </a:rPr>
              <a:t>)  útlm celej osi </a:t>
            </a:r>
            <a:r>
              <a:rPr lang="sk-SK" dirty="0" err="1">
                <a:sym typeface="Symbol"/>
              </a:rPr>
              <a:t>TRH-TSH-hormóny</a:t>
            </a:r>
            <a:r>
              <a:rPr lang="sk-SK" dirty="0">
                <a:sym typeface="Symbol"/>
              </a:rPr>
              <a:t> štítnej žľazy</a:t>
            </a:r>
          </a:p>
          <a:p>
            <a:pPr lvl="2"/>
            <a:r>
              <a:rPr lang="sk-SK" b="1" dirty="0">
                <a:sym typeface="Symbol"/>
              </a:rPr>
              <a:t>stúpa tvorba STH</a:t>
            </a:r>
          </a:p>
          <a:p>
            <a:endParaRPr lang="sk-SK" sz="2800" dirty="0">
              <a:sym typeface="Symbol"/>
            </a:endParaRPr>
          </a:p>
          <a:p>
            <a:endParaRPr lang="sk-SK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Metabolické a kardiovaskulárne zmeny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 lnSpcReduction="10000"/>
          </a:bodyPr>
          <a:lstStyle/>
          <a:p>
            <a:r>
              <a:rPr lang="sk-SK" sz="2800" b="1" dirty="0"/>
              <a:t>Úloha </a:t>
            </a:r>
            <a:r>
              <a:rPr lang="sk-SK" sz="2800" b="1" dirty="0" err="1"/>
              <a:t>glukokortikoidov</a:t>
            </a:r>
            <a:endParaRPr lang="sk-SK" sz="2800" b="1" dirty="0"/>
          </a:p>
          <a:p>
            <a:pPr lvl="1"/>
            <a:r>
              <a:rPr lang="sk-SK" dirty="0"/>
              <a:t>dominujú v druhej fáza (fáza rezistencie)</a:t>
            </a:r>
          </a:p>
          <a:p>
            <a:pPr lvl="1"/>
            <a:r>
              <a:rPr lang="sk-SK" dirty="0"/>
              <a:t>účinky sú mnohostranné</a:t>
            </a:r>
          </a:p>
          <a:p>
            <a:pPr lvl="1"/>
            <a:r>
              <a:rPr lang="sk-SK" b="1" dirty="0"/>
              <a:t>metabolické účinky:</a:t>
            </a:r>
          </a:p>
          <a:p>
            <a:pPr lvl="2"/>
            <a:r>
              <a:rPr lang="sk-SK" dirty="0" err="1"/>
              <a:t>glukoneogenéza</a:t>
            </a:r>
            <a:endParaRPr lang="sk-SK" dirty="0"/>
          </a:p>
          <a:p>
            <a:pPr lvl="2"/>
            <a:r>
              <a:rPr lang="sk-SK" dirty="0" err="1"/>
              <a:t>antianabolický</a:t>
            </a:r>
            <a:endParaRPr lang="sk-SK" dirty="0"/>
          </a:p>
          <a:p>
            <a:pPr lvl="2"/>
            <a:r>
              <a:rPr lang="sk-SK" dirty="0"/>
              <a:t>priamy </a:t>
            </a:r>
            <a:r>
              <a:rPr lang="sk-SK" dirty="0" err="1"/>
              <a:t>katabolický</a:t>
            </a:r>
            <a:endParaRPr lang="sk-SK" dirty="0"/>
          </a:p>
          <a:p>
            <a:pPr lvl="2"/>
            <a:r>
              <a:rPr lang="sk-SK" b="1" dirty="0"/>
              <a:t>negatívna dusíková bilancia </a:t>
            </a:r>
            <a:r>
              <a:rPr lang="sk-SK" dirty="0"/>
              <a:t>– zvýšenie AMK </a:t>
            </a:r>
            <a:r>
              <a:rPr lang="sk-SK" dirty="0" err="1"/>
              <a:t>poolu</a:t>
            </a:r>
            <a:r>
              <a:rPr lang="sk-SK" dirty="0"/>
              <a:t> (</a:t>
            </a:r>
            <a:r>
              <a:rPr lang="sk-SK" dirty="0" err="1"/>
              <a:t>potencionálny</a:t>
            </a:r>
            <a:r>
              <a:rPr lang="sk-SK" dirty="0"/>
              <a:t> substrát pre </a:t>
            </a:r>
            <a:r>
              <a:rPr lang="sk-SK" dirty="0" err="1"/>
              <a:t>glukoneogenézu</a:t>
            </a:r>
            <a:r>
              <a:rPr lang="sk-SK" dirty="0"/>
              <a:t> a reparačné procesy)</a:t>
            </a:r>
          </a:p>
          <a:p>
            <a:pPr lvl="2"/>
            <a:r>
              <a:rPr lang="sk-SK" dirty="0"/>
              <a:t>mierne zvýšenie glykémie </a:t>
            </a:r>
            <a:r>
              <a:rPr lang="sk-SK" dirty="0">
                <a:sym typeface="Symbol"/>
              </a:rPr>
              <a:t>  hladiny inzulínu  optimálne zásobenie buniek glukózou</a:t>
            </a:r>
          </a:p>
          <a:p>
            <a:pPr lvl="1"/>
            <a:r>
              <a:rPr lang="sk-SK" b="1" dirty="0"/>
              <a:t>zásah do krvotvorby:</a:t>
            </a:r>
          </a:p>
          <a:p>
            <a:pPr lvl="2"/>
            <a:r>
              <a:rPr lang="sk-SK" dirty="0" err="1"/>
              <a:t>neutrofília</a:t>
            </a:r>
            <a:r>
              <a:rPr lang="sk-SK" dirty="0"/>
              <a:t> – stimulovaná </a:t>
            </a:r>
            <a:r>
              <a:rPr lang="sk-SK" dirty="0" err="1"/>
              <a:t>marginujúcich</a:t>
            </a:r>
            <a:r>
              <a:rPr lang="sk-SK" dirty="0"/>
              <a:t> elementov do obehu a priamou stimuláciou kostnej drene</a:t>
            </a:r>
          </a:p>
          <a:p>
            <a:pPr lvl="2"/>
            <a:r>
              <a:rPr lang="sk-SK" dirty="0"/>
              <a:t>vymiznutie </a:t>
            </a:r>
            <a:r>
              <a:rPr lang="sk-SK" dirty="0" err="1"/>
              <a:t>eozinofilov</a:t>
            </a:r>
            <a:r>
              <a:rPr lang="sk-SK" dirty="0"/>
              <a:t> z cirkulácie</a:t>
            </a:r>
          </a:p>
          <a:p>
            <a:pPr lvl="2"/>
            <a:r>
              <a:rPr lang="sk-SK" dirty="0"/>
              <a:t>pokles </a:t>
            </a:r>
            <a:r>
              <a:rPr lang="sk-SK" dirty="0" err="1"/>
              <a:t>lymfocytov</a:t>
            </a:r>
            <a:r>
              <a:rPr lang="sk-SK" dirty="0"/>
              <a:t> – stimulujú </a:t>
            </a:r>
            <a:r>
              <a:rPr lang="sk-SK" dirty="0" err="1"/>
              <a:t>apoptózu</a:t>
            </a:r>
            <a:r>
              <a:rPr lang="sk-SK" dirty="0"/>
              <a:t> </a:t>
            </a:r>
            <a:r>
              <a:rPr lang="sk-SK" dirty="0" err="1"/>
              <a:t>Ly</a:t>
            </a:r>
            <a:r>
              <a:rPr lang="sk-SK" dirty="0"/>
              <a:t> a znižujú ich </a:t>
            </a:r>
            <a:r>
              <a:rPr lang="sk-SK" dirty="0" err="1"/>
              <a:t>proliferáciu</a:t>
            </a:r>
            <a:endParaRPr lang="sk-SK" dirty="0"/>
          </a:p>
          <a:p>
            <a:pPr lvl="2"/>
            <a:r>
              <a:rPr lang="sk-SK" dirty="0">
                <a:sym typeface="Symbol"/>
              </a:rPr>
              <a:t> počtu </a:t>
            </a:r>
            <a:r>
              <a:rPr lang="sk-SK" dirty="0" err="1">
                <a:sym typeface="Symbol"/>
              </a:rPr>
              <a:t>trombocytov</a:t>
            </a:r>
            <a:endParaRPr lang="sk-SK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Metabolické a kardiovaskulárne zmeny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/>
          </a:bodyPr>
          <a:lstStyle/>
          <a:p>
            <a:r>
              <a:rPr lang="sk-SK" sz="2800" b="1" dirty="0"/>
              <a:t>Úloha </a:t>
            </a:r>
            <a:r>
              <a:rPr lang="sk-SK" sz="2800" b="1" dirty="0" err="1"/>
              <a:t>glukokortikoidov</a:t>
            </a:r>
            <a:endParaRPr lang="sk-SK" sz="2800" b="1" dirty="0"/>
          </a:p>
          <a:p>
            <a:pPr lvl="1"/>
            <a:r>
              <a:rPr lang="sk-SK" b="1" dirty="0"/>
              <a:t>protizápalové účinky</a:t>
            </a:r>
          </a:p>
          <a:p>
            <a:pPr lvl="2"/>
            <a:r>
              <a:rPr lang="sk-SK" dirty="0"/>
              <a:t>inhibícia hlavných </a:t>
            </a:r>
            <a:r>
              <a:rPr lang="sk-SK" dirty="0" err="1"/>
              <a:t>prozápalových</a:t>
            </a:r>
            <a:r>
              <a:rPr lang="sk-SK" dirty="0"/>
              <a:t> </a:t>
            </a:r>
            <a:r>
              <a:rPr lang="sk-SK" dirty="0" err="1"/>
              <a:t>cytokínov</a:t>
            </a:r>
            <a:r>
              <a:rPr lang="sk-SK" dirty="0"/>
              <a:t> (TNF</a:t>
            </a:r>
            <a:r>
              <a:rPr lang="sk-SK" baseline="-25000" dirty="0">
                <a:sym typeface="Symbol"/>
              </a:rPr>
              <a:t></a:t>
            </a:r>
            <a:r>
              <a:rPr lang="sk-SK" dirty="0">
                <a:sym typeface="Symbol"/>
              </a:rPr>
              <a:t>, </a:t>
            </a:r>
            <a:r>
              <a:rPr lang="sk-SK" dirty="0" err="1">
                <a:sym typeface="Symbol"/>
              </a:rPr>
              <a:t>interleukíny</a:t>
            </a:r>
            <a:r>
              <a:rPr lang="sk-SK" dirty="0">
                <a:sym typeface="Symbol"/>
              </a:rPr>
              <a:t> 1 a 6)</a:t>
            </a:r>
          </a:p>
          <a:p>
            <a:pPr lvl="2"/>
            <a:r>
              <a:rPr lang="sk-SK" dirty="0">
                <a:sym typeface="Symbol"/>
              </a:rPr>
              <a:t>antagonistický efekt niektorých ich účinkov (obmedzenie dilatácie a </a:t>
            </a:r>
            <a:r>
              <a:rPr lang="sk-SK" dirty="0" err="1">
                <a:sym typeface="Symbol"/>
              </a:rPr>
              <a:t>permeability</a:t>
            </a:r>
            <a:r>
              <a:rPr lang="sk-SK" dirty="0">
                <a:sym typeface="Symbol"/>
              </a:rPr>
              <a:t> kapilár pri zápale)</a:t>
            </a:r>
          </a:p>
          <a:p>
            <a:pPr lvl="2"/>
            <a:r>
              <a:rPr lang="sk-SK" dirty="0"/>
              <a:t>synergické pôsobenie s </a:t>
            </a:r>
            <a:r>
              <a:rPr lang="sk-SK" dirty="0" err="1"/>
              <a:t>prozápalovými</a:t>
            </a:r>
            <a:r>
              <a:rPr lang="sk-SK" dirty="0"/>
              <a:t> </a:t>
            </a:r>
            <a:r>
              <a:rPr lang="sk-SK" dirty="0" err="1"/>
              <a:t>cytokínmi</a:t>
            </a:r>
            <a:r>
              <a:rPr lang="sk-SK" dirty="0"/>
              <a:t> v indukcii </a:t>
            </a:r>
            <a:r>
              <a:rPr lang="sk-SK" dirty="0" err="1"/>
              <a:t>proteosyntézy</a:t>
            </a:r>
            <a:r>
              <a:rPr lang="sk-SK" dirty="0"/>
              <a:t> akútnej fázy v pečeni</a:t>
            </a:r>
          </a:p>
          <a:p>
            <a:pPr lvl="2"/>
            <a:r>
              <a:rPr lang="sk-SK" dirty="0"/>
              <a:t>sú hlavnou protiváhou </a:t>
            </a:r>
            <a:r>
              <a:rPr lang="sk-SK" dirty="0" err="1"/>
              <a:t>aktivátorov</a:t>
            </a:r>
            <a:r>
              <a:rPr lang="sk-SK" dirty="0"/>
              <a:t> systémovej zápalovej reakcie a modulačným prvkom zápalu</a:t>
            </a:r>
          </a:p>
          <a:p>
            <a:pPr lvl="2"/>
            <a:r>
              <a:rPr lang="sk-SK" dirty="0"/>
              <a:t>zabraňujú, aby zápalová reakcia presiahla rámec obrannej reakcie a viedla k sebapoškodeniu organizmu (t. j. </a:t>
            </a:r>
            <a:r>
              <a:rPr lang="sk-SK" dirty="0" err="1"/>
              <a:t>septickotoxickému</a:t>
            </a:r>
            <a:r>
              <a:rPr lang="sk-SK" dirty="0"/>
              <a:t> šoku)</a:t>
            </a:r>
          </a:p>
          <a:p>
            <a:pPr lvl="1"/>
            <a:r>
              <a:rPr lang="sk-SK" b="1" dirty="0" err="1"/>
              <a:t>retencia</a:t>
            </a:r>
            <a:r>
              <a:rPr lang="sk-SK" b="1" dirty="0"/>
              <a:t> tekutín, zvýšenie KT</a:t>
            </a:r>
          </a:p>
          <a:p>
            <a:pPr lvl="2"/>
            <a:r>
              <a:rPr lang="sk-SK" dirty="0" err="1"/>
              <a:t>synergizmus</a:t>
            </a:r>
            <a:r>
              <a:rPr lang="sk-SK" dirty="0"/>
              <a:t> s </a:t>
            </a:r>
            <a:r>
              <a:rPr lang="sk-SK" dirty="0" err="1"/>
              <a:t>mineralokortikoidmi</a:t>
            </a:r>
            <a:endParaRPr lang="sk-SK" dirty="0"/>
          </a:p>
          <a:p>
            <a:pPr lvl="2"/>
            <a:r>
              <a:rPr lang="sk-SK" dirty="0"/>
              <a:t>príprava organizmu na </a:t>
            </a:r>
            <a:r>
              <a:rPr lang="sk-SK" dirty="0">
                <a:sym typeface="Symbol"/>
              </a:rPr>
              <a:t> </a:t>
            </a:r>
            <a:r>
              <a:rPr lang="sk-SK" dirty="0" err="1">
                <a:sym typeface="Symbol"/>
              </a:rPr>
              <a:t>perfúziu</a:t>
            </a:r>
            <a:r>
              <a:rPr lang="sk-SK" dirty="0">
                <a:sym typeface="Symbol"/>
              </a:rPr>
              <a:t> a stratu krvi</a:t>
            </a:r>
            <a:endParaRPr lang="sk-SK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k-SK" sz="3600" b="1" dirty="0" err="1"/>
              <a:t>Alarmové</a:t>
            </a:r>
            <a:r>
              <a:rPr lang="sk-SK" sz="3600" b="1" dirty="0"/>
              <a:t> štádium</a:t>
            </a:r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>
            <a:normAutofit lnSpcReduction="10000"/>
          </a:bodyPr>
          <a:lstStyle/>
          <a:p>
            <a:r>
              <a:rPr lang="sk-SK" sz="2800"/>
              <a:t>celková odolnosť prechodne znížená</a:t>
            </a:r>
          </a:p>
          <a:p>
            <a:r>
              <a:rPr lang="sk-SK" sz="2800"/>
              <a:t>mobilizácia energetických rezerv</a:t>
            </a:r>
          </a:p>
          <a:p>
            <a:r>
              <a:rPr lang="sk-SK" sz="2800"/>
              <a:t>špecifický efekt (registrácia stresu)</a:t>
            </a:r>
          </a:p>
          <a:p>
            <a:r>
              <a:rPr lang="sk-SK" sz="2800"/>
              <a:t>aktivizácia somatomotorických, visceromotorických a hormonálnych reflexov</a:t>
            </a:r>
          </a:p>
          <a:p>
            <a:r>
              <a:rPr lang="sk-SK" sz="2800"/>
              <a:t>somatomotorické reflexy</a:t>
            </a:r>
          </a:p>
          <a:p>
            <a:r>
              <a:rPr lang="sk-SK" sz="2800"/>
              <a:t>zmena svalového tonusu – mobilizácia lokomočného aparátu</a:t>
            </a:r>
          </a:p>
          <a:p>
            <a:r>
              <a:rPr lang="sk-SK" sz="2800"/>
              <a:t>koncepcia útok alebo útek</a:t>
            </a:r>
          </a:p>
          <a:p>
            <a:r>
              <a:rPr lang="sk-SK" sz="2800"/>
              <a:t>energia z aktuálnej glykémie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sk-SK" sz="5400" b="1" dirty="0" err="1"/>
              <a:t>Alarmové</a:t>
            </a:r>
            <a:r>
              <a:rPr lang="sk-SK" sz="5400" b="1" dirty="0"/>
              <a:t> štádium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sk-SK" b="1" dirty="0"/>
              <a:t>dve fázy:</a:t>
            </a:r>
          </a:p>
          <a:p>
            <a:pPr lvl="1"/>
            <a:r>
              <a:rPr lang="sk-SK" b="1" dirty="0"/>
              <a:t>Fáza šoku</a:t>
            </a:r>
          </a:p>
          <a:p>
            <a:pPr lvl="2"/>
            <a:r>
              <a:rPr lang="sk-SK" dirty="0"/>
              <a:t>počas tejto fázy je zaregistrovaný </a:t>
            </a:r>
            <a:r>
              <a:rPr lang="sk-SK" dirty="0" err="1"/>
              <a:t>stresor</a:t>
            </a:r>
            <a:endParaRPr lang="sk-SK" dirty="0"/>
          </a:p>
          <a:p>
            <a:pPr lvl="2"/>
            <a:r>
              <a:rPr lang="sk-SK" dirty="0" err="1"/>
              <a:t>hypovolémia</a:t>
            </a:r>
            <a:r>
              <a:rPr lang="sk-SK" dirty="0"/>
              <a:t>, </a:t>
            </a:r>
            <a:r>
              <a:rPr lang="sk-SK" dirty="0" err="1"/>
              <a:t>hypoosmolarita</a:t>
            </a:r>
            <a:r>
              <a:rPr lang="sk-SK" dirty="0"/>
              <a:t>, </a:t>
            </a:r>
            <a:r>
              <a:rPr lang="sk-SK" dirty="0" err="1"/>
              <a:t>hyponatrémia</a:t>
            </a:r>
            <a:r>
              <a:rPr lang="sk-SK" dirty="0"/>
              <a:t>, </a:t>
            </a:r>
            <a:r>
              <a:rPr lang="sk-SK" dirty="0" err="1"/>
              <a:t>hypochlorémia</a:t>
            </a:r>
            <a:r>
              <a:rPr lang="sk-SK" dirty="0"/>
              <a:t>, </a:t>
            </a:r>
            <a:r>
              <a:rPr lang="sk-SK" dirty="0" err="1"/>
              <a:t>hypoglykémia</a:t>
            </a:r>
            <a:endParaRPr lang="sk-SK" dirty="0"/>
          </a:p>
          <a:p>
            <a:pPr lvl="2"/>
            <a:r>
              <a:rPr lang="sk-SK" dirty="0"/>
              <a:t>môže imitovať </a:t>
            </a:r>
            <a:r>
              <a:rPr lang="sk-SK" dirty="0" err="1"/>
              <a:t>Adisonovu</a:t>
            </a:r>
            <a:r>
              <a:rPr lang="sk-SK" dirty="0"/>
              <a:t> chorobu</a:t>
            </a:r>
          </a:p>
          <a:p>
            <a:pPr lvl="2"/>
            <a:r>
              <a:rPr lang="sk-SK" dirty="0"/>
              <a:t>môže náhle prejsť do niektorého šoku (cirkulačný, </a:t>
            </a:r>
            <a:r>
              <a:rPr lang="sk-SK" dirty="0" err="1"/>
              <a:t>hypovolemický</a:t>
            </a:r>
            <a:r>
              <a:rPr lang="sk-SK" dirty="0"/>
              <a:t>)</a:t>
            </a:r>
          </a:p>
          <a:p>
            <a:pPr lvl="1"/>
            <a:r>
              <a:rPr lang="sk-SK" b="1" dirty="0" err="1"/>
              <a:t>Antišoková</a:t>
            </a:r>
            <a:r>
              <a:rPr lang="sk-SK" b="1" dirty="0"/>
              <a:t> fáza</a:t>
            </a:r>
          </a:p>
          <a:p>
            <a:pPr lvl="2"/>
            <a:r>
              <a:rPr lang="sk-SK" dirty="0"/>
              <a:t>organizmus začína odpovedať</a:t>
            </a:r>
          </a:p>
          <a:p>
            <a:pPr lvl="2"/>
            <a:r>
              <a:rPr lang="sk-SK" dirty="0" err="1"/>
              <a:t>locus</a:t>
            </a:r>
            <a:r>
              <a:rPr lang="sk-SK" dirty="0"/>
              <a:t> </a:t>
            </a:r>
            <a:r>
              <a:rPr lang="sk-SK" dirty="0" err="1"/>
              <a:t>coeruleus</a:t>
            </a:r>
            <a:r>
              <a:rPr lang="sk-SK" dirty="0"/>
              <a:t> a sympatický nervový systém začínajú produkovať </a:t>
            </a:r>
            <a:r>
              <a:rPr lang="sk-SK" dirty="0" err="1"/>
              <a:t>katecholamíny</a:t>
            </a:r>
            <a:endParaRPr lang="sk-SK" dirty="0"/>
          </a:p>
          <a:p>
            <a:pPr lvl="3"/>
            <a:r>
              <a:rPr lang="sk-SK" dirty="0"/>
              <a:t>zvýšenie svalového tonusu</a:t>
            </a:r>
          </a:p>
          <a:p>
            <a:pPr lvl="3"/>
            <a:r>
              <a:rPr lang="sk-SK" dirty="0"/>
              <a:t>zvýšenie krvného tlaku </a:t>
            </a:r>
            <a:r>
              <a:rPr lang="sk-SK" dirty="0" err="1"/>
              <a:t>peroférnou</a:t>
            </a:r>
            <a:r>
              <a:rPr lang="sk-SK" dirty="0"/>
              <a:t> </a:t>
            </a:r>
            <a:r>
              <a:rPr lang="sk-SK" dirty="0" err="1"/>
              <a:t>vazokonstrikciou</a:t>
            </a:r>
            <a:r>
              <a:rPr lang="sk-SK" dirty="0"/>
              <a:t> a </a:t>
            </a:r>
            <a:r>
              <a:rPr lang="sk-SK" dirty="0" err="1"/>
              <a:t>tachykardia</a:t>
            </a:r>
            <a:endParaRPr lang="sk-SK" dirty="0"/>
          </a:p>
          <a:p>
            <a:pPr lvl="2"/>
            <a:r>
              <a:rPr lang="sk-SK" dirty="0"/>
              <a:t>aktivácia osi HPA</a:t>
            </a:r>
          </a:p>
          <a:p>
            <a:pPr lvl="3"/>
            <a:r>
              <a:rPr lang="sk-SK" dirty="0"/>
              <a:t>produkcia </a:t>
            </a:r>
            <a:r>
              <a:rPr lang="sk-SK" dirty="0" err="1"/>
              <a:t>kortizolu</a:t>
            </a:r>
            <a:endParaRPr lang="sk-SK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k-SK" sz="3600" b="1"/>
              <a:t>Alarmové štádium</a:t>
            </a:r>
          </a:p>
        </p:txBody>
      </p:sp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857750"/>
          </a:xfrm>
        </p:spPr>
        <p:txBody>
          <a:bodyPr>
            <a:normAutofit lnSpcReduction="10000"/>
          </a:bodyPr>
          <a:lstStyle/>
          <a:p>
            <a:r>
              <a:rPr lang="sk-SK" sz="2800"/>
              <a:t>visceromotorické reflexy</a:t>
            </a:r>
          </a:p>
          <a:p>
            <a:pPr lvl="1"/>
            <a:r>
              <a:rPr lang="sk-SK" sz="2400"/>
              <a:t>zmena tonusu hladkých svalov, hlavne v cievnej stene</a:t>
            </a:r>
          </a:p>
          <a:p>
            <a:pPr lvl="1"/>
            <a:r>
              <a:rPr lang="sk-SK" sz="2400"/>
              <a:t>dôsledky:</a:t>
            </a:r>
          </a:p>
          <a:p>
            <a:pPr lvl="2"/>
            <a:r>
              <a:rPr lang="sk-SK" sz="2000"/>
              <a:t>zvýšenie KT</a:t>
            </a:r>
          </a:p>
          <a:p>
            <a:pPr lvl="2"/>
            <a:r>
              <a:rPr lang="sk-SK" sz="2000"/>
              <a:t>zrýchlenie srdcovej činnosti</a:t>
            </a:r>
          </a:p>
          <a:p>
            <a:pPr lvl="2"/>
            <a:r>
              <a:rPr lang="sk-SK" sz="2000"/>
              <a:t>zvýšenie minútového objemu</a:t>
            </a:r>
          </a:p>
          <a:p>
            <a:pPr lvl="2"/>
            <a:r>
              <a:rPr lang="sk-SK" sz="2000"/>
              <a:t>redistribúcia krvi</a:t>
            </a:r>
          </a:p>
          <a:p>
            <a:pPr lvl="1"/>
            <a:r>
              <a:rPr lang="sk-SK" sz="2400"/>
              <a:t>životne dôležité orgány (srdce, mozog, svaly)– vazodilatácia</a:t>
            </a:r>
          </a:p>
          <a:p>
            <a:pPr lvl="1"/>
            <a:r>
              <a:rPr lang="sk-SK" sz="2400"/>
              <a:t>ostatné (koža, obličky) - vazokonstrikcia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sk-SK" sz="3600" b="1" dirty="0" err="1"/>
              <a:t>Alarmové</a:t>
            </a:r>
            <a:r>
              <a:rPr lang="sk-SK" sz="3600" b="1" dirty="0"/>
              <a:t> štádium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lnSpcReduction="10000"/>
          </a:bodyPr>
          <a:lstStyle/>
          <a:p>
            <a:r>
              <a:rPr lang="sk-SK" sz="2800" b="1" dirty="0"/>
              <a:t>hypotalamus </a:t>
            </a:r>
            <a:r>
              <a:rPr lang="sk-SK" sz="2800" dirty="0"/>
              <a:t>– centrálna úloha pri </a:t>
            </a:r>
            <a:r>
              <a:rPr lang="sk-SK" sz="2800" dirty="0" err="1"/>
              <a:t>neuroendokrinných</a:t>
            </a:r>
            <a:r>
              <a:rPr lang="sk-SK" sz="2800" dirty="0"/>
              <a:t> zmenách</a:t>
            </a:r>
          </a:p>
          <a:p>
            <a:r>
              <a:rPr lang="sk-SK" sz="2800" dirty="0"/>
              <a:t>aktivácia oboch </a:t>
            </a:r>
            <a:r>
              <a:rPr lang="sk-SK" sz="2800" dirty="0" err="1"/>
              <a:t>neuroendokrinných</a:t>
            </a:r>
            <a:r>
              <a:rPr lang="sk-SK" sz="2800" dirty="0"/>
              <a:t> stresových systémov</a:t>
            </a:r>
          </a:p>
          <a:p>
            <a:r>
              <a:rPr lang="sk-SK" sz="2800" b="1" dirty="0"/>
              <a:t>os </a:t>
            </a:r>
            <a:r>
              <a:rPr lang="sk-SK" sz="2800" b="1" dirty="0" err="1"/>
              <a:t>sympatikoadrenálneho</a:t>
            </a:r>
            <a:r>
              <a:rPr lang="sk-SK" sz="2800" b="1" dirty="0"/>
              <a:t> systému (SAS)</a:t>
            </a:r>
          </a:p>
          <a:p>
            <a:pPr lvl="1"/>
            <a:r>
              <a:rPr lang="sk-SK" sz="2400" dirty="0"/>
              <a:t>aktivovaná ako fylogeneticky prvá</a:t>
            </a:r>
          </a:p>
          <a:p>
            <a:pPr lvl="1"/>
            <a:r>
              <a:rPr lang="sk-SK" sz="2400" dirty="0"/>
              <a:t>vyplavenie </a:t>
            </a:r>
            <a:r>
              <a:rPr lang="sk-SK" sz="2400" dirty="0" err="1"/>
              <a:t>katecholamínov</a:t>
            </a:r>
            <a:r>
              <a:rPr lang="sk-SK" sz="2400" dirty="0"/>
              <a:t> z drene nadobličiek (adrenalín, </a:t>
            </a:r>
            <a:r>
              <a:rPr lang="sk-SK" sz="2400" dirty="0" err="1"/>
              <a:t>noradrenalín</a:t>
            </a:r>
            <a:r>
              <a:rPr lang="sk-SK" sz="2400" dirty="0"/>
              <a:t>)</a:t>
            </a:r>
          </a:p>
          <a:p>
            <a:pPr lvl="1"/>
            <a:r>
              <a:rPr lang="sk-SK" sz="2400" dirty="0"/>
              <a:t>rýchly účinok a pomáhajú prekonať akútne ohrozenie</a:t>
            </a:r>
          </a:p>
          <a:p>
            <a:pPr lvl="1"/>
            <a:r>
              <a:rPr lang="sk-SK" i="1" dirty="0"/>
              <a:t>adrenalín</a:t>
            </a:r>
            <a:r>
              <a:rPr lang="sk-SK" dirty="0"/>
              <a:t> – hlavne metabolické účinky</a:t>
            </a:r>
            <a:endParaRPr lang="en-US" dirty="0"/>
          </a:p>
          <a:p>
            <a:pPr lvl="2"/>
            <a:r>
              <a:rPr lang="sk-SK" sz="2100" dirty="0"/>
              <a:t>s</a:t>
            </a:r>
            <a:r>
              <a:rPr lang="en-US" sz="2100" dirty="0" err="1"/>
              <a:t>timul</a:t>
            </a:r>
            <a:r>
              <a:rPr lang="sk-SK" sz="2100" dirty="0"/>
              <a:t>á</a:t>
            </a:r>
            <a:r>
              <a:rPr lang="en-US" sz="2100" dirty="0" err="1"/>
              <a:t>cia</a:t>
            </a:r>
            <a:r>
              <a:rPr lang="en-US" sz="2100" dirty="0"/>
              <a:t> </a:t>
            </a:r>
            <a:r>
              <a:rPr lang="en-US" sz="2100" dirty="0">
                <a:sym typeface="Symbol"/>
              </a:rPr>
              <a:t></a:t>
            </a:r>
            <a:r>
              <a:rPr lang="sk-SK" sz="2100" dirty="0">
                <a:sym typeface="Symbol"/>
              </a:rPr>
              <a:t> </a:t>
            </a:r>
            <a:r>
              <a:rPr lang="sk-SK" sz="2100" dirty="0" err="1">
                <a:sym typeface="Symbol"/>
              </a:rPr>
              <a:t>adrenergných</a:t>
            </a:r>
            <a:r>
              <a:rPr lang="sk-SK" sz="2100" dirty="0">
                <a:sym typeface="Symbol"/>
              </a:rPr>
              <a:t> receptorov aktivuje </a:t>
            </a:r>
            <a:r>
              <a:rPr lang="sk-SK" sz="2100" dirty="0" err="1">
                <a:sym typeface="Symbol"/>
              </a:rPr>
              <a:t>fosforylázu</a:t>
            </a:r>
            <a:r>
              <a:rPr lang="sk-SK" sz="2100" dirty="0">
                <a:sym typeface="Symbol"/>
              </a:rPr>
              <a:t>   pečeňovej </a:t>
            </a:r>
            <a:r>
              <a:rPr lang="sk-SK" sz="2100" dirty="0" err="1">
                <a:sym typeface="Symbol"/>
              </a:rPr>
              <a:t>glykolýzy</a:t>
            </a:r>
            <a:endParaRPr lang="sk-SK" sz="2100" dirty="0">
              <a:sym typeface="Symbol"/>
            </a:endParaRPr>
          </a:p>
          <a:p>
            <a:pPr lvl="1"/>
            <a:r>
              <a:rPr lang="sk-SK" i="1" dirty="0" err="1"/>
              <a:t>noradrenalín</a:t>
            </a:r>
            <a:r>
              <a:rPr lang="sk-SK" dirty="0"/>
              <a:t> – zvyšuje periférny cievny tonus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/>
              <a:t>Stres</a:t>
            </a:r>
            <a:endParaRPr lang="sk-SK" sz="3600" b="1"/>
          </a:p>
        </p:txBody>
      </p:sp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9250"/>
          </a:xfrm>
        </p:spPr>
        <p:txBody>
          <a:bodyPr>
            <a:normAutofit fontScale="92500" lnSpcReduction="20000"/>
          </a:bodyPr>
          <a:lstStyle/>
          <a:p>
            <a:r>
              <a:rPr lang="sk-SK" sz="2800"/>
              <a:t>každý organizmus je otvoreným systémom</a:t>
            </a:r>
          </a:p>
          <a:p>
            <a:r>
              <a:rPr lang="sk-SK" sz="2800"/>
              <a:t>neustále je vystavený rôznym faktorom prostredia – podnetom</a:t>
            </a:r>
          </a:p>
          <a:p>
            <a:r>
              <a:rPr lang="sk-SK" sz="2800"/>
              <a:t>kvalitatívna alebo kvantitatívna zmena podnetu </a:t>
            </a:r>
            <a:r>
              <a:rPr lang="sk-SK" sz="2800">
                <a:sym typeface="Symbol" pitchFamily="18" charset="2"/>
              </a:rPr>
              <a:t> patologický podnet (majú snahu narušiť homeostázu)</a:t>
            </a:r>
            <a:endParaRPr lang="sk-SK" sz="2800"/>
          </a:p>
          <a:p>
            <a:r>
              <a:rPr lang="sk-SK" sz="2800"/>
              <a:t>každý faktor pôsobí špecificky </a:t>
            </a:r>
            <a:r>
              <a:rPr lang="sk-SK" sz="2800">
                <a:sym typeface="Symbol" pitchFamily="18" charset="2"/>
              </a:rPr>
              <a:t> vyvolá špecifickú odpoveď</a:t>
            </a:r>
          </a:p>
          <a:p>
            <a:r>
              <a:rPr lang="sk-SK" sz="2800">
                <a:sym typeface="Symbol" pitchFamily="18" charset="2"/>
              </a:rPr>
              <a:t>malé porezanie  krvácanie</a:t>
            </a:r>
          </a:p>
          <a:p>
            <a:r>
              <a:rPr lang="sk-SK" sz="2800"/>
              <a:t>podnet veľkej intenzity vyvolá aj nešpecifickú odpoveď organizmu</a:t>
            </a:r>
          </a:p>
          <a:p>
            <a:r>
              <a:rPr lang="sk-SK" sz="2800"/>
              <a:t>veľké poranenie </a:t>
            </a:r>
            <a:r>
              <a:rPr lang="sk-SK" sz="2800">
                <a:sym typeface="Symbol" pitchFamily="18" charset="2"/>
              </a:rPr>
              <a:t> krvácanie + nešpecifická reakcia</a:t>
            </a:r>
            <a:endParaRPr lang="sk-SK" sz="2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sk-SK" sz="3600" b="1" dirty="0" err="1"/>
              <a:t>Alarmové</a:t>
            </a:r>
            <a:r>
              <a:rPr lang="sk-SK" sz="3600" b="1" dirty="0"/>
              <a:t> štádium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sk-SK" sz="2800" b="1" dirty="0"/>
              <a:t>os hypotalamus – hypofýza – nadobličky</a:t>
            </a:r>
          </a:p>
          <a:p>
            <a:pPr lvl="1"/>
            <a:r>
              <a:rPr lang="sk-SK" sz="2400" dirty="0"/>
              <a:t>zvýšená koncentrácia adrenalínu podporí tvorbu </a:t>
            </a:r>
            <a:r>
              <a:rPr lang="sk-SK" sz="2400" dirty="0" err="1"/>
              <a:t>kortikoliberínu</a:t>
            </a:r>
            <a:r>
              <a:rPr lang="sk-SK" sz="2400" dirty="0"/>
              <a:t> (CRH)</a:t>
            </a:r>
          </a:p>
          <a:p>
            <a:pPr lvl="1"/>
            <a:r>
              <a:rPr lang="sk-SK" sz="2400" dirty="0"/>
              <a:t>CRH stimuluje tvorbu produktov </a:t>
            </a:r>
            <a:r>
              <a:rPr lang="sk-SK" sz="2400" dirty="0" err="1"/>
              <a:t>proopiomelano-kortínu</a:t>
            </a:r>
            <a:r>
              <a:rPr lang="sk-SK" sz="2400" dirty="0"/>
              <a:t> – ACTH a </a:t>
            </a:r>
            <a:r>
              <a:rPr lang="sk-SK" sz="2400" dirty="0" err="1"/>
              <a:t>endorfínov</a:t>
            </a:r>
            <a:endParaRPr lang="sk-SK" sz="2400" dirty="0"/>
          </a:p>
          <a:p>
            <a:pPr lvl="1"/>
            <a:r>
              <a:rPr lang="sk-SK" sz="2400" dirty="0"/>
              <a:t>ACTH spustí produkciu </a:t>
            </a:r>
            <a:r>
              <a:rPr lang="sk-SK" sz="2400" dirty="0" err="1"/>
              <a:t>glukokortikoidov</a:t>
            </a:r>
            <a:endParaRPr lang="sk-SK" sz="2400" dirty="0"/>
          </a:p>
          <a:p>
            <a:pPr lvl="1"/>
            <a:r>
              <a:rPr lang="sk-SK" sz="2400" dirty="0"/>
              <a:t>ACTH stimuluje aj vyplavovanie </a:t>
            </a:r>
            <a:r>
              <a:rPr lang="sk-SK" sz="2400" dirty="0" err="1"/>
              <a:t>mineralokortikoidov</a:t>
            </a:r>
            <a:endParaRPr lang="sk-SK" sz="2400" dirty="0"/>
          </a:p>
          <a:p>
            <a:pPr lvl="1"/>
            <a:r>
              <a:rPr lang="sk-SK" sz="2400" dirty="0"/>
              <a:t>spätnou </a:t>
            </a:r>
            <a:r>
              <a:rPr lang="sk-SK" sz="2400" dirty="0" err="1"/>
              <a:t>resorpciou</a:t>
            </a:r>
            <a:r>
              <a:rPr lang="sk-SK" sz="2400" dirty="0"/>
              <a:t> sodíka zadržiava vodu </a:t>
            </a:r>
            <a:r>
              <a:rPr lang="sk-SK" sz="2400" dirty="0">
                <a:sym typeface="Symbol"/>
              </a:rPr>
              <a:t> udržiavanie TK</a:t>
            </a:r>
          </a:p>
          <a:p>
            <a:pPr lvl="1"/>
            <a:r>
              <a:rPr lang="sk-SK" sz="2400" dirty="0"/>
              <a:t>k zachovaniu </a:t>
            </a:r>
            <a:r>
              <a:rPr lang="sk-SK" sz="2400" dirty="0" err="1"/>
              <a:t>izovolémie</a:t>
            </a:r>
            <a:r>
              <a:rPr lang="sk-SK" sz="2400" dirty="0"/>
              <a:t> prispieva aj </a:t>
            </a:r>
            <a:r>
              <a:rPr lang="sk-SK" sz="2400" dirty="0" err="1"/>
              <a:t>vazopresín</a:t>
            </a:r>
            <a:endParaRPr lang="sk-SK" sz="2400" dirty="0"/>
          </a:p>
          <a:p>
            <a:pPr lvl="1"/>
            <a:r>
              <a:rPr lang="sk-SK" sz="2400" dirty="0"/>
              <a:t>hlavná úloha </a:t>
            </a:r>
            <a:r>
              <a:rPr lang="sk-SK" sz="2400" dirty="0" err="1"/>
              <a:t>glukokortikoidov</a:t>
            </a:r>
            <a:r>
              <a:rPr lang="sk-SK" sz="2400" dirty="0"/>
              <a:t> – riadenie </a:t>
            </a:r>
            <a:r>
              <a:rPr lang="sk-SK" sz="2400" dirty="0" err="1"/>
              <a:t>glukoneogenézy</a:t>
            </a:r>
            <a:endParaRPr lang="sk-SK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sk-SK" sz="3600" b="1" dirty="0"/>
              <a:t>Stres</a:t>
            </a:r>
          </a:p>
        </p:txBody>
      </p:sp>
      <p:pic>
        <p:nvPicPr>
          <p:cNvPr id="21506" name="Picture 2" descr="C:\Users\jaruska\Documents\patfyz\obrazky\stres\stre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857232"/>
            <a:ext cx="5159062" cy="5788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sk-SK" sz="3600" b="1" dirty="0"/>
              <a:t>Stres</a:t>
            </a:r>
          </a:p>
        </p:txBody>
      </p:sp>
      <p:pic>
        <p:nvPicPr>
          <p:cNvPr id="22530" name="Picture 2" descr="C:\Users\jaruska\Documents\patfyz\obrazky\stres\stres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146" y="1142984"/>
            <a:ext cx="6934226" cy="5170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sk-SK" sz="3600" b="1" dirty="0"/>
              <a:t>Štádium rezistencie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/>
              <a:t>pôsobenie </a:t>
            </a:r>
            <a:r>
              <a:rPr lang="sk-SK" sz="2800" dirty="0" err="1"/>
              <a:t>glukokortikoidov</a:t>
            </a:r>
            <a:r>
              <a:rPr lang="sk-SK" sz="2800" dirty="0"/>
              <a:t> začína v </a:t>
            </a:r>
            <a:r>
              <a:rPr lang="sk-SK" sz="2800" dirty="0" err="1"/>
              <a:t>alarmovom</a:t>
            </a:r>
            <a:r>
              <a:rPr lang="sk-SK" sz="2800" dirty="0"/>
              <a:t> štádiu, dominujú v druhej fáze</a:t>
            </a:r>
          </a:p>
          <a:p>
            <a:r>
              <a:rPr lang="sk-SK" sz="2800" dirty="0"/>
              <a:t>celková odolnosť organizmu je zvýšená</a:t>
            </a:r>
          </a:p>
          <a:p>
            <a:r>
              <a:rPr lang="sk-SK" sz="2800" dirty="0"/>
              <a:t>vytvorí sa, ak </a:t>
            </a:r>
            <a:r>
              <a:rPr lang="sk-SK" sz="2800" dirty="0" err="1"/>
              <a:t>stresor</a:t>
            </a:r>
            <a:r>
              <a:rPr lang="sk-SK" sz="2800" dirty="0"/>
              <a:t> nepôsobil dlho, prípadne </a:t>
            </a:r>
            <a:r>
              <a:rPr lang="sk-SK" sz="2800" dirty="0" err="1"/>
              <a:t>frakcionovane</a:t>
            </a:r>
            <a:r>
              <a:rPr lang="sk-SK" sz="2800" dirty="0"/>
              <a:t> alebo opakovane a nebol prisilný</a:t>
            </a:r>
          </a:p>
          <a:p>
            <a:r>
              <a:rPr lang="sk-SK" sz="2800" dirty="0"/>
              <a:t>v tomto štádiu pôsobenie </a:t>
            </a:r>
            <a:r>
              <a:rPr lang="sk-SK" sz="2800" dirty="0" err="1"/>
              <a:t>patol</a:t>
            </a:r>
            <a:r>
              <a:rPr lang="sk-SK" sz="2800" dirty="0"/>
              <a:t>. procesu ustupuje a vzniká plná kompenzácia a adaptácia</a:t>
            </a:r>
          </a:p>
          <a:p>
            <a:r>
              <a:rPr lang="sk-SK" sz="2800" dirty="0"/>
              <a:t>tento jav je základom tréningu (</a:t>
            </a:r>
            <a:r>
              <a:rPr lang="sk-SK" sz="2800" dirty="0" err="1"/>
              <a:t>eustres</a:t>
            </a:r>
            <a:r>
              <a:rPr lang="sk-SK" sz="2800" dirty="0"/>
              <a:t>)</a:t>
            </a:r>
          </a:p>
          <a:p>
            <a:r>
              <a:rPr lang="sk-SK" sz="2800" dirty="0"/>
              <a:t>pri dlhodobom pôsobení alebo opakovanom intenzívnom pôsobení dochádza k vyčerpaniu kompenzačných a adaptačných mechanizmov dochádza k štádiu vyčerpania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sk-SK" sz="3600" b="1" dirty="0"/>
              <a:t>Stres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92500" lnSpcReduction="20000"/>
          </a:bodyPr>
          <a:lstStyle/>
          <a:p>
            <a:r>
              <a:rPr lang="sk-SK" sz="2800" b="1" dirty="0"/>
              <a:t>štádium vyčerpania </a:t>
            </a:r>
            <a:r>
              <a:rPr lang="sk-SK" sz="2800" dirty="0"/>
              <a:t>- celková odolnosť organizmu klesá a organizmus zaniká, vyčerpanie rezerv, kumulácia </a:t>
            </a:r>
            <a:r>
              <a:rPr lang="sk-SK" sz="2800" dirty="0" err="1"/>
              <a:t>proteokatabolických</a:t>
            </a:r>
            <a:r>
              <a:rPr lang="sk-SK" sz="2800" dirty="0"/>
              <a:t> produktov</a:t>
            </a:r>
          </a:p>
          <a:p>
            <a:r>
              <a:rPr lang="sk-SK" sz="2800" dirty="0"/>
              <a:t>ak organizmus </a:t>
            </a:r>
            <a:r>
              <a:rPr lang="sk-SK" sz="2800" b="1" dirty="0"/>
              <a:t>nezvládne stresovú situáciu </a:t>
            </a:r>
            <a:r>
              <a:rPr lang="sk-SK" sz="2800" dirty="0"/>
              <a:t>počas poplachovej fázy, nedôjde k rozvinutiu štádia rezistencie, môže nastať </a:t>
            </a:r>
            <a:r>
              <a:rPr lang="sk-SK" sz="2800" b="1" dirty="0"/>
              <a:t>exitus</a:t>
            </a:r>
          </a:p>
          <a:p>
            <a:r>
              <a:rPr lang="sk-SK" sz="2800" dirty="0"/>
              <a:t>optimálny stres je zvládnutý už počas poplachovej fázy</a:t>
            </a:r>
          </a:p>
          <a:p>
            <a:r>
              <a:rPr lang="sk-SK" sz="2800" dirty="0"/>
              <a:t>v minulosti veľký význam pre prežitie, ale</a:t>
            </a:r>
          </a:p>
          <a:p>
            <a:r>
              <a:rPr lang="sk-SK" sz="2800" dirty="0"/>
              <a:t>v súčasnosti sa tento mechanizmus spúšťa pri </a:t>
            </a:r>
            <a:r>
              <a:rPr lang="sk-SK" sz="2800" b="1" dirty="0"/>
              <a:t>mentálnom strese</a:t>
            </a:r>
          </a:p>
          <a:p>
            <a:r>
              <a:rPr lang="sk-SK" sz="2800" dirty="0"/>
              <a:t>zmobilizované </a:t>
            </a:r>
            <a:r>
              <a:rPr lang="sk-SK" sz="2800" b="1" dirty="0"/>
              <a:t>zdroje nemôžu byť využité </a:t>
            </a:r>
            <a:r>
              <a:rPr lang="sk-SK" sz="2800" dirty="0">
                <a:sym typeface="Symbol"/>
              </a:rPr>
              <a:t> </a:t>
            </a:r>
            <a:r>
              <a:rPr lang="sk-SK" sz="2800" b="1" dirty="0">
                <a:sym typeface="Symbol"/>
              </a:rPr>
              <a:t>psychosomatické ochorenie </a:t>
            </a:r>
            <a:r>
              <a:rPr lang="sk-SK" sz="2800" dirty="0">
                <a:sym typeface="Symbol"/>
              </a:rPr>
              <a:t>(ateroskleróza, ICHS...)</a:t>
            </a:r>
            <a:endParaRPr lang="sk-SK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Biologický účel stresu a adaptačného syndrómu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r>
              <a:rPr lang="sk-SK" sz="2800" dirty="0"/>
              <a:t>na adaptačný syndróm sa dá pozerať ako na fyziologickú reakciu s možnými patologickými dôsledkami</a:t>
            </a:r>
          </a:p>
          <a:p>
            <a:r>
              <a:rPr lang="sk-SK" sz="2800" dirty="0"/>
              <a:t>v prvých fázach znamená rýchle preladenie organizmu na zmenené podmienky (systémové preladenie)</a:t>
            </a:r>
          </a:p>
          <a:p>
            <a:r>
              <a:rPr lang="sk-SK" sz="2800" b="1" dirty="0"/>
              <a:t>sled reakcií na úrovni</a:t>
            </a:r>
          </a:p>
          <a:p>
            <a:pPr lvl="1"/>
            <a:r>
              <a:rPr lang="sk-SK" dirty="0"/>
              <a:t>metabolickej</a:t>
            </a:r>
          </a:p>
          <a:p>
            <a:pPr lvl="1"/>
            <a:r>
              <a:rPr lang="sk-SK" dirty="0"/>
              <a:t>kardiovaskulárnej</a:t>
            </a:r>
          </a:p>
          <a:p>
            <a:pPr lvl="1"/>
            <a:r>
              <a:rPr lang="sk-SK" dirty="0"/>
              <a:t>imunitnej</a:t>
            </a:r>
          </a:p>
          <a:p>
            <a:pPr lvl="1"/>
            <a:r>
              <a:rPr lang="sk-SK" dirty="0"/>
              <a:t>neurologickej</a:t>
            </a:r>
          </a:p>
          <a:p>
            <a:pPr lvl="1"/>
            <a:r>
              <a:rPr lang="sk-SK" dirty="0"/>
              <a:t>psychickej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Biologický účel stresu a adaptačného syndrómu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r>
              <a:rPr lang="sk-SK" sz="2800" b="1" dirty="0"/>
              <a:t>toto preladenie má</a:t>
            </a:r>
            <a:r>
              <a:rPr lang="sk-SK" sz="2800" dirty="0"/>
              <a:t>:</a:t>
            </a:r>
          </a:p>
          <a:p>
            <a:pPr lvl="1"/>
            <a:r>
              <a:rPr lang="sk-SK" dirty="0"/>
              <a:t>zvýšiť nešpecifickú rezistenciu (zvýhodniť jedinca voči okoliu) (zľaknutie – boj - útek)</a:t>
            </a:r>
          </a:p>
          <a:p>
            <a:pPr lvl="1"/>
            <a:r>
              <a:rPr lang="sk-SK" dirty="0"/>
              <a:t>pripraviť organizmus na náročné situácie</a:t>
            </a:r>
          </a:p>
          <a:p>
            <a:pPr lvl="2"/>
            <a:r>
              <a:rPr lang="sk-SK" dirty="0"/>
              <a:t>skutočné</a:t>
            </a:r>
          </a:p>
          <a:p>
            <a:pPr lvl="2"/>
            <a:r>
              <a:rPr lang="sk-SK" dirty="0" err="1"/>
              <a:t>potencionálne</a:t>
            </a:r>
            <a:endParaRPr lang="sk-SK" dirty="0"/>
          </a:p>
          <a:p>
            <a:pPr lvl="1"/>
            <a:r>
              <a:rPr lang="sk-SK" dirty="0"/>
              <a:t>ktorým môže byť vystavený</a:t>
            </a:r>
          </a:p>
          <a:p>
            <a:pPr lvl="2"/>
            <a:r>
              <a:rPr lang="sk-SK" dirty="0"/>
              <a:t>útek – zvýšenie srdcového výdaja, zvýšená energetická ponuka</a:t>
            </a:r>
          </a:p>
          <a:p>
            <a:pPr lvl="2"/>
            <a:r>
              <a:rPr lang="sk-SK" dirty="0"/>
              <a:t>strata krvi - </a:t>
            </a:r>
            <a:r>
              <a:rPr lang="sk-SK" dirty="0">
                <a:sym typeface="Symbol"/>
              </a:rPr>
              <a:t> KT, </a:t>
            </a:r>
            <a:r>
              <a:rPr lang="sk-SK" dirty="0" err="1">
                <a:sym typeface="Symbol"/>
              </a:rPr>
              <a:t>hyperkoagulácia</a:t>
            </a:r>
            <a:endParaRPr lang="sk-SK" dirty="0">
              <a:sym typeface="Symbol"/>
            </a:endParaRPr>
          </a:p>
          <a:p>
            <a:pPr lvl="2"/>
            <a:r>
              <a:rPr lang="sk-SK" dirty="0">
                <a:sym typeface="Symbol"/>
              </a:rPr>
              <a:t>bolesť – </a:t>
            </a:r>
            <a:r>
              <a:rPr lang="sk-SK" dirty="0" err="1">
                <a:sym typeface="Symbol"/>
              </a:rPr>
              <a:t>endorfíny</a:t>
            </a:r>
            <a:r>
              <a:rPr lang="sk-SK" dirty="0">
                <a:sym typeface="Symbol"/>
              </a:rPr>
              <a:t> – </a:t>
            </a:r>
            <a:r>
              <a:rPr lang="sk-SK" dirty="0" err="1">
                <a:sym typeface="Symbol"/>
              </a:rPr>
              <a:t>poststresová</a:t>
            </a:r>
            <a:r>
              <a:rPr lang="sk-SK" dirty="0">
                <a:sym typeface="Symbol"/>
              </a:rPr>
              <a:t> eufória</a:t>
            </a:r>
          </a:p>
          <a:p>
            <a:pPr lvl="2"/>
            <a:r>
              <a:rPr lang="sk-SK" dirty="0">
                <a:sym typeface="Symbol"/>
              </a:rPr>
              <a:t>infekcia – modulácia zápalu </a:t>
            </a:r>
            <a:r>
              <a:rPr lang="sk-SK" dirty="0" err="1">
                <a:sym typeface="Symbol"/>
              </a:rPr>
              <a:t>kortikoidmi</a:t>
            </a:r>
            <a:endParaRPr lang="sk-SK" dirty="0">
              <a:sym typeface="Symbol"/>
            </a:endParaRPr>
          </a:p>
          <a:p>
            <a:pPr lvl="2"/>
            <a:r>
              <a:rPr lang="sk-SK" dirty="0">
                <a:sym typeface="Symbol"/>
              </a:rPr>
              <a:t>nutnosť reparácie poškodených tkanív (AMK pohotovosť)</a:t>
            </a:r>
            <a:endParaRPr lang="sk-SK" dirty="0"/>
          </a:p>
          <a:p>
            <a:endParaRPr lang="sk-SK" sz="2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Biologický účel stresu a adaptačného syndrómu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/>
              <a:t>stres teda prináša organizmu krátkodobú výhodu</a:t>
            </a:r>
          </a:p>
          <a:p>
            <a:r>
              <a:rPr lang="sk-SK" sz="2800" dirty="0"/>
              <a:t>pri </a:t>
            </a:r>
            <a:r>
              <a:rPr lang="sk-SK" sz="2800" dirty="0" err="1"/>
              <a:t>protrahovanom</a:t>
            </a:r>
            <a:r>
              <a:rPr lang="sk-SK" sz="2800" dirty="0"/>
              <a:t> priebehu sa táto výhoda stráca a je nahradená vyčerpaním</a:t>
            </a:r>
          </a:p>
          <a:p>
            <a:r>
              <a:rPr lang="sk-SK" sz="2800" dirty="0" err="1"/>
              <a:t>glukokortikoidy</a:t>
            </a:r>
            <a:r>
              <a:rPr lang="sk-SK" sz="2800" dirty="0"/>
              <a:t> sú ako stresové </a:t>
            </a:r>
            <a:r>
              <a:rPr lang="sk-SK" sz="2800" dirty="0" err="1"/>
              <a:t>pôsobky</a:t>
            </a:r>
            <a:r>
              <a:rPr lang="sk-SK" sz="2800" dirty="0"/>
              <a:t> pre život esenciálne</a:t>
            </a:r>
          </a:p>
          <a:p>
            <a:pPr lvl="1"/>
            <a:r>
              <a:rPr lang="sk-SK" dirty="0"/>
              <a:t>sú dôležitejšie ako </a:t>
            </a:r>
            <a:r>
              <a:rPr lang="sk-SK" dirty="0" err="1"/>
              <a:t>katecholamíny</a:t>
            </a:r>
            <a:endParaRPr lang="sk-SK" dirty="0"/>
          </a:p>
          <a:p>
            <a:r>
              <a:rPr lang="sk-SK" sz="2800" dirty="0"/>
              <a:t>poškodenie nadobličiek alebo celej osi hypotalamus – hypofýza - nadobličky zbavuje organizmus odolávať záťažovým činiteľom akejkoľvek povahy</a:t>
            </a:r>
          </a:p>
          <a:p>
            <a:r>
              <a:rPr lang="sk-SK" sz="2800" dirty="0" err="1"/>
              <a:t>hypokortizolizmus</a:t>
            </a:r>
            <a:r>
              <a:rPr lang="sk-SK" sz="2800" dirty="0"/>
              <a:t> je nutné substituovať farmakologicky dodávaním </a:t>
            </a:r>
            <a:r>
              <a:rPr lang="sk-SK" sz="2800" dirty="0" err="1"/>
              <a:t>glukokortikoidov</a:t>
            </a:r>
            <a:endParaRPr lang="sk-SK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11D53-7503-AE9E-51D1-EE977CD2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476672"/>
            <a:ext cx="6589199" cy="1008112"/>
          </a:xfrm>
        </p:spPr>
        <p:txBody>
          <a:bodyPr>
            <a:normAutofit/>
          </a:bodyPr>
          <a:lstStyle/>
          <a:p>
            <a:r>
              <a:rPr lang="sk-SK" b="1" dirty="0"/>
              <a:t>Typy stresu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BD3603-3FAD-ECA0-DE86-342E229E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844824"/>
            <a:ext cx="6591985" cy="4896544"/>
          </a:xfrm>
        </p:spPr>
        <p:txBody>
          <a:bodyPr/>
          <a:lstStyle/>
          <a:p>
            <a:r>
              <a:rPr lang="sk-SK" b="1" dirty="0"/>
              <a:t>akútny stres</a:t>
            </a:r>
          </a:p>
          <a:p>
            <a:pPr lvl="1"/>
            <a:r>
              <a:rPr lang="sk-SK" dirty="0"/>
              <a:t>nastáva rýchlo, je krátky a občasný</a:t>
            </a:r>
          </a:p>
          <a:p>
            <a:pPr lvl="1"/>
            <a:r>
              <a:rPr lang="sk-SK" dirty="0"/>
              <a:t>jazda na horskej dráhe</a:t>
            </a:r>
          </a:p>
          <a:p>
            <a:pPr lvl="1"/>
            <a:r>
              <a:rPr lang="sk-SK" dirty="0"/>
              <a:t>autonehoda</a:t>
            </a:r>
          </a:p>
          <a:p>
            <a:pPr lvl="1"/>
            <a:r>
              <a:rPr lang="sk-SK" dirty="0"/>
              <a:t>život ohrozujúca situácia</a:t>
            </a:r>
          </a:p>
          <a:p>
            <a:r>
              <a:rPr lang="sk-SK" b="1" dirty="0"/>
              <a:t>epizodický akútny stres</a:t>
            </a:r>
          </a:p>
          <a:p>
            <a:pPr lvl="1"/>
            <a:r>
              <a:rPr lang="sk-SK" dirty="0"/>
              <a:t>akútny stres objavujúci sa na pravidelnej báze</a:t>
            </a:r>
          </a:p>
          <a:p>
            <a:pPr lvl="1"/>
            <a:r>
              <a:rPr lang="sk-SK" dirty="0"/>
              <a:t>niektoré profesie – lekári, záchranári, leteckí dispečeri</a:t>
            </a:r>
          </a:p>
          <a:p>
            <a:r>
              <a:rPr lang="sk-SK" b="1" dirty="0"/>
              <a:t>chronický stres</a:t>
            </a:r>
          </a:p>
          <a:p>
            <a:pPr lvl="1"/>
            <a:r>
              <a:rPr lang="sk-SK" dirty="0"/>
              <a:t>dlhodobý stres trvajúci týždne až mesiace</a:t>
            </a:r>
          </a:p>
          <a:p>
            <a:pPr lvl="1"/>
            <a:r>
              <a:rPr lang="sk-SK" dirty="0"/>
              <a:t>finančné problémy</a:t>
            </a:r>
          </a:p>
          <a:p>
            <a:pPr lvl="1"/>
            <a:r>
              <a:rPr lang="sk-SK" dirty="0"/>
              <a:t>problémy v manželstve...</a:t>
            </a:r>
          </a:p>
        </p:txBody>
      </p:sp>
    </p:spTree>
    <p:extLst>
      <p:ext uri="{BB962C8B-B14F-4D97-AF65-F5344CB8AC3E}">
        <p14:creationId xmlns:p14="http://schemas.microsoft.com/office/powerpoint/2010/main" val="8231440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sk-SK" b="1" dirty="0"/>
              <a:t>Chronický stres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sk-SK" dirty="0"/>
              <a:t>dlhodobé pôsobenie stresu (rozvod, nezamestnanosť...)</a:t>
            </a:r>
          </a:p>
          <a:p>
            <a:r>
              <a:rPr lang="sk-SK" b="1" dirty="0"/>
              <a:t>účinok:</a:t>
            </a:r>
          </a:p>
          <a:p>
            <a:pPr lvl="1"/>
            <a:r>
              <a:rPr lang="sk-SK" dirty="0"/>
              <a:t>znížená imunita (viac špecifická)</a:t>
            </a:r>
          </a:p>
          <a:p>
            <a:pPr lvl="1"/>
            <a:r>
              <a:rPr lang="sk-SK" dirty="0"/>
              <a:t>hypertenzia</a:t>
            </a:r>
          </a:p>
          <a:p>
            <a:pPr lvl="1"/>
            <a:r>
              <a:rPr lang="sk-SK" dirty="0"/>
              <a:t>depresia</a:t>
            </a:r>
          </a:p>
          <a:p>
            <a:pPr lvl="1"/>
            <a:r>
              <a:rPr lang="sk-SK" dirty="0"/>
              <a:t>metabolické poruchy</a:t>
            </a:r>
          </a:p>
          <a:p>
            <a:pPr lvl="1"/>
            <a:r>
              <a:rPr lang="sk-SK" dirty="0"/>
              <a:t>predĺžené hojenie rán</a:t>
            </a:r>
          </a:p>
          <a:p>
            <a:pPr lvl="1"/>
            <a:r>
              <a:rPr lang="sk-SK" dirty="0"/>
              <a:t>zlepšenie ukladania „</a:t>
            </a:r>
            <a:r>
              <a:rPr lang="sk-SK" dirty="0" err="1"/>
              <a:t>flashbulb</a:t>
            </a:r>
            <a:r>
              <a:rPr lang="sk-SK" dirty="0"/>
              <a:t>“ spomienok a zhoršenie dlhodobej pamäte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/>
              <a:t>Stres</a:t>
            </a:r>
            <a:endParaRPr lang="sk-SK" sz="3600" b="1"/>
          </a:p>
        </p:txBody>
      </p:sp>
      <p:sp>
        <p:nvSpPr>
          <p:cNvPr id="4099" name="Zástupný symbol obsah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85000" lnSpcReduction="20000"/>
          </a:bodyPr>
          <a:lstStyle/>
          <a:p>
            <a:r>
              <a:rPr lang="sk-SK" sz="3000" dirty="0"/>
              <a:t>stres je nešpecifická stereotypná obranná odpoveď organizmu</a:t>
            </a:r>
          </a:p>
          <a:p>
            <a:r>
              <a:rPr lang="sk-SK" sz="3000" dirty="0"/>
              <a:t>vyvolávajúci faktor = </a:t>
            </a:r>
            <a:r>
              <a:rPr lang="sk-SK" sz="3000" b="1" dirty="0" err="1"/>
              <a:t>stresor</a:t>
            </a:r>
            <a:endParaRPr lang="sk-SK" sz="3000" b="1" dirty="0"/>
          </a:p>
          <a:p>
            <a:pPr lvl="1"/>
            <a:r>
              <a:rPr lang="sk-SK" sz="2600" dirty="0"/>
              <a:t>akákoľvek organizmu nepriaznivá zmena vnútorných alebo vonkajších podmienok</a:t>
            </a:r>
          </a:p>
          <a:p>
            <a:pPr lvl="1"/>
            <a:r>
              <a:rPr lang="sk-SK" sz="2600" dirty="0"/>
              <a:t>povahy fyzikálnej, chemickej, biologickej alebo psychickej</a:t>
            </a:r>
          </a:p>
          <a:p>
            <a:r>
              <a:rPr lang="sk-SK" sz="3000" dirty="0"/>
              <a:t>stereotypná = prebieha vždy rovnako</a:t>
            </a:r>
          </a:p>
          <a:p>
            <a:r>
              <a:rPr lang="sk-SK" sz="3000" dirty="0"/>
              <a:t>zapájajú sa všetky </a:t>
            </a:r>
            <a:r>
              <a:rPr lang="sk-SK" sz="3000" dirty="0" err="1"/>
              <a:t>homeostatické</a:t>
            </a:r>
            <a:r>
              <a:rPr lang="sk-SK" sz="3000" dirty="0"/>
              <a:t> systémy – endokrinný, nervový, imunitný</a:t>
            </a:r>
          </a:p>
          <a:p>
            <a:r>
              <a:rPr lang="sk-SK" sz="3000" dirty="0"/>
              <a:t>cieľ: čeliť nepriaznivým faktorom a vytvoriť určitú úroveň odolnosti</a:t>
            </a:r>
          </a:p>
          <a:p>
            <a:r>
              <a:rPr lang="sk-SK" sz="3000" dirty="0"/>
              <a:t>všeobecný adaptačný syndróm</a:t>
            </a:r>
            <a:r>
              <a:rPr lang="en-US" sz="3000" dirty="0"/>
              <a:t> </a:t>
            </a:r>
            <a:r>
              <a:rPr lang="sk-SK" sz="3000" dirty="0"/>
              <a:t>– základom je uniformná </a:t>
            </a:r>
            <a:r>
              <a:rPr lang="sk-SK" sz="3000" dirty="0" err="1"/>
              <a:t>neurohumorálna</a:t>
            </a:r>
            <a:r>
              <a:rPr lang="sk-SK" sz="3000" dirty="0"/>
              <a:t> odpoveď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sk-SK" sz="3600" b="1" dirty="0" err="1"/>
              <a:t>Psychoemotívny</a:t>
            </a:r>
            <a:r>
              <a:rPr lang="sk-SK" sz="3600" b="1" dirty="0"/>
              <a:t> stres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500726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/>
              <a:t>stresová os môže byť aktivovaná emočnými podnetmi</a:t>
            </a:r>
          </a:p>
          <a:p>
            <a:r>
              <a:rPr lang="sk-SK" sz="2800" dirty="0"/>
              <a:t>v modulácii stresovej odpovede na centrálnej úrovni majú dôležitú úlohu väzby</a:t>
            </a:r>
          </a:p>
          <a:p>
            <a:pPr lvl="1"/>
            <a:r>
              <a:rPr lang="sk-SK" dirty="0" err="1"/>
              <a:t>paleokortikálne</a:t>
            </a:r>
            <a:r>
              <a:rPr lang="sk-SK" dirty="0"/>
              <a:t> oblasti (</a:t>
            </a:r>
            <a:r>
              <a:rPr lang="sk-SK" dirty="0" err="1"/>
              <a:t>limbický</a:t>
            </a:r>
            <a:r>
              <a:rPr lang="sk-SK" dirty="0"/>
              <a:t> systém)</a:t>
            </a:r>
          </a:p>
          <a:p>
            <a:pPr lvl="1"/>
            <a:r>
              <a:rPr lang="sk-SK" dirty="0" err="1"/>
              <a:t>neokortikálne</a:t>
            </a:r>
            <a:r>
              <a:rPr lang="sk-SK" dirty="0"/>
              <a:t> oblasti</a:t>
            </a:r>
          </a:p>
          <a:p>
            <a:r>
              <a:rPr lang="sk-SK" sz="2800" dirty="0" err="1"/>
              <a:t>psychoemotívna</a:t>
            </a:r>
            <a:r>
              <a:rPr lang="sk-SK" sz="2800" dirty="0"/>
              <a:t> stresová reakcia rovnako ako iné </a:t>
            </a:r>
            <a:r>
              <a:rPr lang="sk-SK" sz="2800" dirty="0" err="1"/>
              <a:t>stresory</a:t>
            </a:r>
            <a:r>
              <a:rPr lang="sk-SK" sz="2800" dirty="0"/>
              <a:t> aktivujú</a:t>
            </a:r>
          </a:p>
          <a:p>
            <a:pPr lvl="1"/>
            <a:r>
              <a:rPr lang="sk-SK" dirty="0" err="1"/>
              <a:t>sympatoadrenálnu</a:t>
            </a:r>
            <a:r>
              <a:rPr lang="sk-SK" dirty="0"/>
              <a:t> os</a:t>
            </a:r>
          </a:p>
          <a:p>
            <a:pPr lvl="1"/>
            <a:r>
              <a:rPr lang="sk-SK" dirty="0"/>
              <a:t>os hypotalamus – hypofýza – nadobličky</a:t>
            </a:r>
          </a:p>
          <a:p>
            <a:r>
              <a:rPr lang="sk-SK" sz="2800" dirty="0"/>
              <a:t>môže sa manifestovať: stuhnutím, poruchou reči, poruchou jemnej motoriky</a:t>
            </a:r>
          </a:p>
          <a:p>
            <a:r>
              <a:rPr lang="sk-SK" sz="2800" dirty="0" err="1"/>
              <a:t>protrahovaný</a:t>
            </a:r>
            <a:r>
              <a:rPr lang="sk-SK" sz="2800" dirty="0"/>
              <a:t> je rizikovým faktorom pre niektoré somatické ochorenia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sk-SK" sz="3600" b="1" dirty="0"/>
              <a:t>Patologické dôsledky stresu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predpoklad</a:t>
            </a:r>
          </a:p>
          <a:p>
            <a:r>
              <a:rPr lang="sk-SK" sz="2800" dirty="0" err="1"/>
              <a:t>sympatoadrenálna</a:t>
            </a:r>
            <a:r>
              <a:rPr lang="sk-SK" sz="2800" dirty="0"/>
              <a:t> os a os hypotalamus – hypofýza – nadobličky je spojovacím článkom medzi stresom a niektorými somatickými ochoreniami</a:t>
            </a:r>
          </a:p>
          <a:p>
            <a:r>
              <a:rPr lang="sk-SK" sz="2800" dirty="0"/>
              <a:t>chýba dôkaz</a:t>
            </a:r>
          </a:p>
          <a:p>
            <a:r>
              <a:rPr lang="sk-SK" sz="2800" b="1" dirty="0"/>
              <a:t>Dôsledky:</a:t>
            </a:r>
          </a:p>
          <a:p>
            <a:pPr lvl="1"/>
            <a:r>
              <a:rPr lang="sk-SK" dirty="0"/>
              <a:t>poškodenie </a:t>
            </a:r>
            <a:r>
              <a:rPr lang="sk-SK" dirty="0" err="1"/>
              <a:t>arteriálneho</a:t>
            </a:r>
            <a:r>
              <a:rPr lang="sk-SK" dirty="0"/>
              <a:t> </a:t>
            </a:r>
            <a:r>
              <a:rPr lang="sk-SK" dirty="0" err="1"/>
              <a:t>endotelu</a:t>
            </a:r>
            <a:r>
              <a:rPr lang="sk-SK" dirty="0"/>
              <a:t> </a:t>
            </a:r>
            <a:r>
              <a:rPr lang="sk-SK" dirty="0">
                <a:sym typeface="Symbol"/>
              </a:rPr>
              <a:t> </a:t>
            </a:r>
            <a:r>
              <a:rPr lang="sk-SK" b="1" dirty="0">
                <a:sym typeface="Symbol"/>
              </a:rPr>
              <a:t>ateroskleróza</a:t>
            </a:r>
            <a:r>
              <a:rPr lang="sk-SK" dirty="0">
                <a:sym typeface="Symbol"/>
              </a:rPr>
              <a:t> (darí sa blokovať  - </a:t>
            </a:r>
            <a:r>
              <a:rPr lang="sk-SK" dirty="0" err="1">
                <a:sym typeface="Symbol"/>
              </a:rPr>
              <a:t>adrenergnými</a:t>
            </a:r>
            <a:r>
              <a:rPr lang="sk-SK" dirty="0">
                <a:sym typeface="Symbol"/>
              </a:rPr>
              <a:t> inhibítormi)</a:t>
            </a:r>
          </a:p>
          <a:p>
            <a:pPr lvl="1"/>
            <a:r>
              <a:rPr lang="sk-SK" b="1" dirty="0" err="1">
                <a:sym typeface="Symbol"/>
              </a:rPr>
              <a:t>hemokoncentrácia</a:t>
            </a:r>
            <a:r>
              <a:rPr lang="sk-SK" dirty="0">
                <a:sym typeface="Symbol"/>
              </a:rPr>
              <a:t> – nezávislý faktor ICHS a mozgovej mŕtvice</a:t>
            </a:r>
          </a:p>
          <a:p>
            <a:pPr lvl="1"/>
            <a:r>
              <a:rPr lang="sk-SK" b="1" dirty="0">
                <a:sym typeface="Symbol"/>
              </a:rPr>
              <a:t>infarkt myokardu </a:t>
            </a:r>
            <a:r>
              <a:rPr lang="sk-SK" dirty="0">
                <a:sym typeface="Symbol"/>
              </a:rPr>
              <a:t>(u pacientov s ICHS)</a:t>
            </a:r>
          </a:p>
          <a:p>
            <a:pPr lvl="2"/>
            <a:r>
              <a:rPr lang="sk-SK" dirty="0">
                <a:sym typeface="Symbol"/>
              </a:rPr>
              <a:t>negatívne emócie sú silný, spúšťačom </a:t>
            </a:r>
            <a:r>
              <a:rPr lang="sk-SK" dirty="0" err="1">
                <a:sym typeface="Symbol"/>
              </a:rPr>
              <a:t>myokardiálnej</a:t>
            </a:r>
            <a:r>
              <a:rPr lang="sk-SK" dirty="0">
                <a:sym typeface="Symbol"/>
              </a:rPr>
              <a:t> ischémie ( spotreba O2, </a:t>
            </a:r>
            <a:r>
              <a:rPr lang="sk-SK" dirty="0" err="1">
                <a:sym typeface="Symbol"/>
              </a:rPr>
              <a:t>alterácia</a:t>
            </a:r>
            <a:r>
              <a:rPr lang="sk-SK" dirty="0">
                <a:sym typeface="Symbol"/>
              </a:rPr>
              <a:t> zásobenia O2)  u disponovaných jedincov kaskáda zmien vedúca k IM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sk-SK" sz="3600" b="1" dirty="0"/>
              <a:t>Patologické dôsledky stresu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5786478"/>
          </a:xfrm>
        </p:spPr>
        <p:txBody>
          <a:bodyPr>
            <a:normAutofit/>
          </a:bodyPr>
          <a:lstStyle/>
          <a:p>
            <a:pPr lvl="1"/>
            <a:r>
              <a:rPr lang="sk-SK" dirty="0"/>
              <a:t>samotný IM predstavuje </a:t>
            </a:r>
            <a:r>
              <a:rPr lang="sk-SK" dirty="0" err="1"/>
              <a:t>stresor</a:t>
            </a:r>
            <a:endParaRPr lang="sk-SK" dirty="0"/>
          </a:p>
          <a:p>
            <a:pPr lvl="2"/>
            <a:r>
              <a:rPr lang="sk-SK" dirty="0" err="1"/>
              <a:t>sympatikotónia</a:t>
            </a:r>
            <a:r>
              <a:rPr lang="sk-SK" dirty="0"/>
              <a:t> je nepriaznivým faktorom pri prognóze pacienta s IM</a:t>
            </a:r>
          </a:p>
          <a:p>
            <a:pPr lvl="1"/>
            <a:r>
              <a:rPr lang="sk-SK" b="1" dirty="0"/>
              <a:t>metabolický (</a:t>
            </a:r>
            <a:r>
              <a:rPr lang="sk-SK" b="1" dirty="0" err="1"/>
              <a:t>Reavenov</a:t>
            </a:r>
            <a:r>
              <a:rPr lang="sk-SK" b="1" dirty="0"/>
              <a:t> </a:t>
            </a:r>
            <a:r>
              <a:rPr lang="sk-SK" b="1" dirty="0" err="1"/>
              <a:t>sy</a:t>
            </a:r>
            <a:r>
              <a:rPr lang="sk-SK" b="1" dirty="0"/>
              <a:t>.)</a:t>
            </a:r>
          </a:p>
          <a:p>
            <a:pPr lvl="2"/>
            <a:r>
              <a:rPr lang="sk-SK" dirty="0"/>
              <a:t>zahŕňa </a:t>
            </a:r>
            <a:r>
              <a:rPr lang="sk-SK" b="1" dirty="0" err="1"/>
              <a:t>inzulinorezistenciu</a:t>
            </a:r>
            <a:r>
              <a:rPr lang="sk-SK" b="1" dirty="0"/>
              <a:t>, </a:t>
            </a:r>
            <a:r>
              <a:rPr lang="sk-SK" b="1" dirty="0" err="1"/>
              <a:t>hyperinzulinémiu</a:t>
            </a:r>
            <a:r>
              <a:rPr lang="sk-SK" b="1" dirty="0"/>
              <a:t>, </a:t>
            </a:r>
            <a:r>
              <a:rPr lang="sk-SK" b="1" dirty="0" err="1"/>
              <a:t>hyperlipidémiu</a:t>
            </a:r>
            <a:r>
              <a:rPr lang="sk-SK" b="1" dirty="0"/>
              <a:t> </a:t>
            </a:r>
            <a:r>
              <a:rPr lang="sk-SK" dirty="0"/>
              <a:t>a ďalšie zmeny </a:t>
            </a:r>
            <a:r>
              <a:rPr lang="sk-SK" dirty="0">
                <a:sym typeface="Symbol"/>
              </a:rPr>
              <a:t> kumulácia rizikových faktorov ICHS</a:t>
            </a:r>
          </a:p>
          <a:p>
            <a:pPr lvl="1"/>
            <a:r>
              <a:rPr lang="sk-SK" dirty="0">
                <a:sym typeface="Symbol"/>
              </a:rPr>
              <a:t>vplyv na telesnú kompozíciu – rast, reprodukcia, tukové tkanivo</a:t>
            </a:r>
          </a:p>
          <a:p>
            <a:pPr lvl="1"/>
            <a:r>
              <a:rPr lang="sk-SK" b="1" dirty="0">
                <a:sym typeface="Symbol"/>
              </a:rPr>
              <a:t>hypertenzia</a:t>
            </a:r>
          </a:p>
          <a:p>
            <a:pPr lvl="2"/>
            <a:r>
              <a:rPr lang="sk-SK" dirty="0">
                <a:sym typeface="Symbol"/>
              </a:rPr>
              <a:t>udržiavanie </a:t>
            </a:r>
            <a:r>
              <a:rPr lang="sk-SK" dirty="0" err="1">
                <a:sym typeface="Symbol"/>
              </a:rPr>
              <a:t>sympatikotónie</a:t>
            </a:r>
            <a:r>
              <a:rPr lang="sk-SK" dirty="0">
                <a:sym typeface="Symbol"/>
              </a:rPr>
              <a:t> a centrálne navodené metabolické a </a:t>
            </a:r>
            <a:r>
              <a:rPr lang="sk-SK" dirty="0" err="1">
                <a:sym typeface="Symbol"/>
              </a:rPr>
              <a:t>hemodynamické</a:t>
            </a:r>
            <a:r>
              <a:rPr lang="sk-SK" dirty="0">
                <a:sym typeface="Symbol"/>
              </a:rPr>
              <a:t> zmeny (</a:t>
            </a:r>
            <a:r>
              <a:rPr lang="sk-SK" dirty="0" err="1">
                <a:sym typeface="Symbol"/>
              </a:rPr>
              <a:t>hyperkinetická</a:t>
            </a:r>
            <a:r>
              <a:rPr lang="sk-SK" dirty="0">
                <a:sym typeface="Symbol"/>
              </a:rPr>
              <a:t> cirkulácia)</a:t>
            </a:r>
          </a:p>
          <a:p>
            <a:pPr lvl="1"/>
            <a:r>
              <a:rPr lang="sk-SK" b="1" dirty="0">
                <a:sym typeface="Symbol"/>
              </a:rPr>
              <a:t>zvýšená vnímavosť k infekciám</a:t>
            </a:r>
          </a:p>
          <a:p>
            <a:pPr lvl="1"/>
            <a:r>
              <a:rPr lang="sk-SK" b="1" dirty="0">
                <a:sym typeface="Symbol"/>
              </a:rPr>
              <a:t>vredové choroby, aktivácia </a:t>
            </a:r>
            <a:r>
              <a:rPr lang="sk-SK" b="1" dirty="0" err="1">
                <a:sym typeface="Symbol"/>
              </a:rPr>
              <a:t>Graves-Basedowovej</a:t>
            </a:r>
            <a:r>
              <a:rPr lang="sk-SK" b="1" dirty="0">
                <a:sym typeface="Symbol"/>
              </a:rPr>
              <a:t> choroby, spúšťač psoriázy</a:t>
            </a:r>
            <a:endParaRPr lang="sk-SK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sk-SK" sz="3600" b="1" dirty="0"/>
              <a:t>Stres</a:t>
            </a:r>
          </a:p>
        </p:txBody>
      </p:sp>
      <p:pic>
        <p:nvPicPr>
          <p:cNvPr id="23555" name="Picture 3" descr="C:\Users\jaruska\Documents\patfyz\obrazky\stres\stress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50497"/>
            <a:ext cx="5500726" cy="5606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sk-SK" sz="3600" b="1" dirty="0"/>
              <a:t>Stres</a:t>
            </a:r>
          </a:p>
        </p:txBody>
      </p:sp>
      <p:pic>
        <p:nvPicPr>
          <p:cNvPr id="24578" name="Picture 2" descr="C:\Users\jaruska\Documents\patfyz\obrazky\stres\stres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928" y="1000109"/>
            <a:ext cx="5649154" cy="5649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sk-SK" sz="3600" b="1" dirty="0"/>
              <a:t>Stres</a:t>
            </a:r>
          </a:p>
        </p:txBody>
      </p:sp>
      <p:pic>
        <p:nvPicPr>
          <p:cNvPr id="25602" name="Picture 2" descr="C:\Users\jaruska\Documents\patfyz\obrazky\stres\antistresb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06" y="1385738"/>
            <a:ext cx="7518807" cy="4472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cat_and_d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450669" cy="5703913"/>
          </a:xfrm>
        </p:spPr>
      </p:pic>
      <p:sp>
        <p:nvSpPr>
          <p:cNvPr id="5" name="BlokTextu 4"/>
          <p:cNvSpPr txBox="1"/>
          <p:nvPr/>
        </p:nvSpPr>
        <p:spPr>
          <a:xfrm>
            <a:off x="827584" y="63093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https://en.wikipedia.org/wiki/Fight-or-flight_response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E2085-5ECA-5B62-DEDD-A170A79B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/>
          <a:lstStyle/>
          <a:p>
            <a:r>
              <a:rPr lang="sk-SK" b="1" dirty="0"/>
              <a:t>Koncept stresovej odpovede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76DF3C-066F-F0FF-BDBB-F84798F7C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4680520"/>
          </a:xfrm>
        </p:spPr>
        <p:txBody>
          <a:bodyPr/>
          <a:lstStyle/>
          <a:p>
            <a:r>
              <a:rPr lang="sk-SK" dirty="0"/>
              <a:t>5 F</a:t>
            </a:r>
          </a:p>
          <a:p>
            <a:r>
              <a:rPr lang="sk-SK" dirty="0" err="1"/>
              <a:t>fight</a:t>
            </a:r>
            <a:r>
              <a:rPr lang="sk-SK" dirty="0"/>
              <a:t>, </a:t>
            </a:r>
            <a:r>
              <a:rPr lang="sk-SK" dirty="0" err="1"/>
              <a:t>flight</a:t>
            </a:r>
            <a:r>
              <a:rPr lang="sk-SK" dirty="0"/>
              <a:t>, </a:t>
            </a:r>
            <a:r>
              <a:rPr lang="sk-SK" dirty="0" err="1"/>
              <a:t>freeze</a:t>
            </a:r>
            <a:r>
              <a:rPr lang="sk-SK" dirty="0"/>
              <a:t>, </a:t>
            </a:r>
            <a:r>
              <a:rPr lang="sk-SK" dirty="0" err="1"/>
              <a:t>fawn</a:t>
            </a:r>
            <a:r>
              <a:rPr lang="sk-SK" dirty="0"/>
              <a:t>, </a:t>
            </a:r>
            <a:r>
              <a:rPr lang="sk-SK" dirty="0" err="1"/>
              <a:t>flop</a:t>
            </a:r>
            <a:endParaRPr lang="sk-SK" dirty="0"/>
          </a:p>
          <a:p>
            <a:r>
              <a:rPr lang="sk-SK" dirty="0"/>
              <a:t>boj, útek, zmrznutie, odovzdanosť? (spolupráca unesených s únoscami alebo s tyranmi), úplná </a:t>
            </a:r>
            <a:r>
              <a:rPr lang="sk-SK" dirty="0" err="1"/>
              <a:t>imobilita</a:t>
            </a:r>
            <a:r>
              <a:rPr lang="sk-SK" dirty="0"/>
              <a:t> (hranie mŕtveho)</a:t>
            </a:r>
          </a:p>
        </p:txBody>
      </p:sp>
    </p:spTree>
    <p:extLst>
      <p:ext uri="{BB962C8B-B14F-4D97-AF65-F5344CB8AC3E}">
        <p14:creationId xmlns:p14="http://schemas.microsoft.com/office/powerpoint/2010/main" val="42561459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sk-SK" b="1" dirty="0" err="1"/>
              <a:t>Posttraumatická</a:t>
            </a:r>
            <a:r>
              <a:rPr lang="sk-SK" b="1" dirty="0"/>
              <a:t> stresová porucha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/>
          </a:bodyPr>
          <a:lstStyle/>
          <a:p>
            <a:r>
              <a:rPr lang="sk-SK" dirty="0"/>
              <a:t>psychická porucha</a:t>
            </a:r>
          </a:p>
          <a:p>
            <a:r>
              <a:rPr lang="sk-SK" dirty="0"/>
              <a:t>môže sa rozvinúť po traumatickom zážitku</a:t>
            </a:r>
          </a:p>
          <a:p>
            <a:pPr lvl="1"/>
            <a:r>
              <a:rPr lang="sk-SK" dirty="0"/>
              <a:t>sexuálny útok, vojna, dopravná nehoda, zneužívanie v detstve, prírodné katastrofy atď.</a:t>
            </a:r>
          </a:p>
          <a:p>
            <a:r>
              <a:rPr lang="sk-SK" dirty="0"/>
              <a:t>znepokojujúce myšlienky, pocity alebo sny spájajúce sa s udalosťou, mentálny alebo fyzický </a:t>
            </a:r>
            <a:r>
              <a:rPr lang="sk-SK" dirty="0" err="1"/>
              <a:t>distres</a:t>
            </a:r>
            <a:r>
              <a:rPr lang="sk-SK" dirty="0"/>
              <a:t> spojený s traumou, vyhýbanie sa situáciám spájaným s traumou</a:t>
            </a:r>
          </a:p>
          <a:p>
            <a:r>
              <a:rPr lang="sk-SK" dirty="0"/>
              <a:t>amnézie zážitku, spánkové problémy, depresie, problémy s dennými činnosťami, „</a:t>
            </a:r>
            <a:r>
              <a:rPr lang="sk-SK" dirty="0" err="1"/>
              <a:t>flashbacks</a:t>
            </a:r>
            <a:r>
              <a:rPr lang="sk-SK" dirty="0"/>
              <a:t>“</a:t>
            </a:r>
          </a:p>
          <a:p>
            <a:r>
              <a:rPr lang="sk-SK" dirty="0"/>
              <a:t>deti do 10 rokov sú menej citlivé k rozvoju poruchy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sk-SK" b="1" dirty="0" err="1"/>
              <a:t>Posttraumatická</a:t>
            </a:r>
            <a:r>
              <a:rPr lang="sk-SK" b="1" dirty="0"/>
              <a:t> stresová porucha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sk-SK" b="1" dirty="0"/>
              <a:t>Rizikové faktory:</a:t>
            </a:r>
          </a:p>
          <a:p>
            <a:pPr lvl="1"/>
            <a:r>
              <a:rPr lang="sk-SK" dirty="0"/>
              <a:t>trauma, domáce násilie, trauma spojená s vojnou, neočakávaná smrť partnera, vážne ochorenie (rakovina), potrat</a:t>
            </a:r>
          </a:p>
          <a:p>
            <a:pPr lvl="1"/>
            <a:r>
              <a:rPr lang="sk-SK" dirty="0"/>
              <a:t>genetika</a:t>
            </a:r>
          </a:p>
          <a:p>
            <a:pPr lvl="1"/>
            <a:r>
              <a:rPr lang="sk-SK" dirty="0"/>
              <a:t>menší </a:t>
            </a:r>
            <a:r>
              <a:rPr lang="sk-SK" dirty="0" err="1"/>
              <a:t>hipokampus</a:t>
            </a:r>
            <a:r>
              <a:rPr lang="sk-SK" dirty="0"/>
              <a:t>, kôra </a:t>
            </a:r>
            <a:r>
              <a:rPr lang="sk-SK" dirty="0" err="1"/>
              <a:t>insuly</a:t>
            </a:r>
            <a:r>
              <a:rPr lang="sk-SK" dirty="0"/>
              <a:t> a </a:t>
            </a:r>
            <a:r>
              <a:rPr lang="sk-SK" dirty="0" err="1"/>
              <a:t>anterior</a:t>
            </a:r>
            <a:r>
              <a:rPr lang="sk-SK" dirty="0"/>
              <a:t> </a:t>
            </a:r>
            <a:r>
              <a:rPr lang="sk-SK" dirty="0" err="1"/>
              <a:t>cingulate</a:t>
            </a:r>
            <a:endParaRPr lang="sk-SK" dirty="0"/>
          </a:p>
          <a:p>
            <a:r>
              <a:rPr lang="sk-SK" b="1" dirty="0"/>
              <a:t>Mechanizmus</a:t>
            </a:r>
          </a:p>
          <a:p>
            <a:pPr lvl="1"/>
            <a:r>
              <a:rPr lang="sk-SK" dirty="0"/>
              <a:t>nerovnováha medzi </a:t>
            </a:r>
            <a:r>
              <a:rPr lang="sk-SK" dirty="0" err="1"/>
              <a:t>katecholamínmi</a:t>
            </a:r>
            <a:r>
              <a:rPr lang="sk-SK" dirty="0"/>
              <a:t> a </a:t>
            </a:r>
            <a:r>
              <a:rPr lang="sk-SK" dirty="0" err="1"/>
              <a:t>kortizolom</a:t>
            </a:r>
            <a:endParaRPr lang="sk-SK" dirty="0"/>
          </a:p>
          <a:p>
            <a:pPr lvl="1"/>
            <a:r>
              <a:rPr lang="sk-SK" dirty="0"/>
              <a:t>vyššia hladina </a:t>
            </a:r>
            <a:r>
              <a:rPr lang="sk-SK" dirty="0" err="1"/>
              <a:t>katecholamínov</a:t>
            </a:r>
            <a:r>
              <a:rPr lang="sk-SK" dirty="0"/>
              <a:t>, nízky </a:t>
            </a:r>
            <a:r>
              <a:rPr lang="sk-SK" dirty="0" err="1"/>
              <a:t>kortizol</a:t>
            </a:r>
            <a:endParaRPr lang="sk-SK" dirty="0"/>
          </a:p>
          <a:p>
            <a:pPr lvl="1"/>
            <a:r>
              <a:rPr lang="sk-SK" dirty="0"/>
              <a:t>zapojená os HPA, </a:t>
            </a:r>
            <a:r>
              <a:rPr lang="sk-SK" dirty="0" err="1"/>
              <a:t>limbický</a:t>
            </a:r>
            <a:r>
              <a:rPr lang="sk-SK" dirty="0"/>
              <a:t> systém, frontálny </a:t>
            </a:r>
            <a:r>
              <a:rPr lang="sk-SK" dirty="0" err="1"/>
              <a:t>kortex</a:t>
            </a:r>
            <a:r>
              <a:rPr lang="sk-SK" dirty="0"/>
              <a:t> a </a:t>
            </a:r>
            <a:r>
              <a:rPr lang="sk-SK" dirty="0" err="1"/>
              <a:t>locus</a:t>
            </a:r>
            <a:r>
              <a:rPr lang="sk-SK" dirty="0"/>
              <a:t> </a:t>
            </a:r>
            <a:r>
              <a:rPr lang="sk-SK" dirty="0" err="1"/>
              <a:t>coeruleus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3096344"/>
          </a:xfrm>
        </p:spPr>
        <p:txBody>
          <a:bodyPr>
            <a:normAutofit/>
          </a:bodyPr>
          <a:lstStyle/>
          <a:p>
            <a:r>
              <a:rPr lang="en-US" b="1" dirty="0"/>
              <a:t>Holmes and </a:t>
            </a:r>
            <a:r>
              <a:rPr lang="en-US" b="1" dirty="0" err="1"/>
              <a:t>Rahe</a:t>
            </a:r>
            <a:r>
              <a:rPr lang="en-US" b="1" dirty="0"/>
              <a:t> stress scale</a:t>
            </a:r>
            <a:r>
              <a:rPr lang="sk-SK" b="1" dirty="0"/>
              <a:t> (</a:t>
            </a:r>
            <a:r>
              <a:rPr lang="sk-SK" b="1" dirty="0" err="1"/>
              <a:t>adults</a:t>
            </a:r>
            <a:r>
              <a:rPr lang="sk-SK" b="1" dirty="0"/>
              <a:t>)</a:t>
            </a:r>
            <a:br>
              <a:rPr lang="en-US" b="1" dirty="0"/>
            </a:br>
            <a:endParaRPr lang="sk-SK" dirty="0"/>
          </a:p>
        </p:txBody>
      </p:sp>
      <p:pic>
        <p:nvPicPr>
          <p:cNvPr id="4" name="Zástupný symbol obsahu 3" descr="stress_scal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3" y="116632"/>
            <a:ext cx="5112567" cy="658381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sk-SK" b="1" dirty="0"/>
              <a:t>„</a:t>
            </a:r>
            <a:r>
              <a:rPr lang="sk-SK" b="1" dirty="0" err="1"/>
              <a:t>Burn</a:t>
            </a:r>
            <a:r>
              <a:rPr lang="sk-SK" b="1" dirty="0"/>
              <a:t> </a:t>
            </a:r>
            <a:r>
              <a:rPr lang="sk-SK" b="1" dirty="0" err="1"/>
              <a:t>out</a:t>
            </a:r>
            <a:r>
              <a:rPr lang="sk-SK" b="1" dirty="0"/>
              <a:t>“ syndróm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896544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pracovné vyhorenie</a:t>
            </a:r>
          </a:p>
          <a:p>
            <a:r>
              <a:rPr lang="sk-SK" dirty="0"/>
              <a:t>syndróm ako dôsledok chronického pracovného stresu</a:t>
            </a:r>
          </a:p>
          <a:p>
            <a:pPr lvl="1"/>
            <a:r>
              <a:rPr lang="sk-SK" dirty="0"/>
              <a:t>nedostatok energie alebo vyčerpanosť</a:t>
            </a:r>
          </a:p>
          <a:p>
            <a:pPr lvl="1"/>
            <a:r>
              <a:rPr lang="sk-SK" dirty="0"/>
              <a:t>zvýšený odstup od práce alebo negatívne myšlienky a pocity, príp. cynizmus spojený s prácou</a:t>
            </a:r>
          </a:p>
          <a:p>
            <a:pPr lvl="1"/>
            <a:r>
              <a:rPr lang="sk-SK" dirty="0"/>
              <a:t>znížená pracovná efektivita</a:t>
            </a:r>
          </a:p>
          <a:p>
            <a:r>
              <a:rPr lang="sk-SK" dirty="0"/>
              <a:t>neoficiálna diagnóza a nie je zaradená v DSM-5</a:t>
            </a:r>
          </a:p>
          <a:p>
            <a:r>
              <a:rPr lang="sk-SK" b="1" dirty="0"/>
              <a:t>3 typy </a:t>
            </a:r>
            <a:r>
              <a:rPr lang="sk-SK" dirty="0"/>
              <a:t>(môže mať viac rôznych delení):</a:t>
            </a:r>
          </a:p>
          <a:p>
            <a:pPr lvl="1"/>
            <a:r>
              <a:rPr lang="sk-SK" b="1" dirty="0"/>
              <a:t>„</a:t>
            </a:r>
            <a:r>
              <a:rPr lang="sk-SK" b="1" dirty="0" err="1"/>
              <a:t>wearout</a:t>
            </a:r>
            <a:r>
              <a:rPr lang="sk-SK" b="1" dirty="0"/>
              <a:t>“ and „</a:t>
            </a:r>
            <a:r>
              <a:rPr lang="sk-SK" b="1" dirty="0" err="1"/>
              <a:t>brown-out</a:t>
            </a:r>
            <a:r>
              <a:rPr lang="sk-SK" b="1" dirty="0"/>
              <a:t>“</a:t>
            </a:r>
          </a:p>
          <a:p>
            <a:pPr lvl="2"/>
            <a:r>
              <a:rPr lang="sk-SK" dirty="0"/>
              <a:t>priveľa stresu/práce a/alebo nízka odmena</a:t>
            </a:r>
          </a:p>
          <a:p>
            <a:pPr lvl="1"/>
            <a:r>
              <a:rPr lang="sk-SK" b="1" dirty="0"/>
              <a:t>„“klasické (frenetické) vyhorenie“</a:t>
            </a:r>
          </a:p>
          <a:p>
            <a:pPr lvl="2"/>
            <a:r>
              <a:rPr lang="sk-SK" dirty="0"/>
              <a:t>priveľa a stále pribúdajúca práca spojená so stresovými situáciami a/alebo chýbajúca adekvátna odmena</a:t>
            </a:r>
          </a:p>
          <a:p>
            <a:pPr lvl="1"/>
            <a:r>
              <a:rPr lang="sk-SK" b="1" dirty="0"/>
              <a:t>„</a:t>
            </a:r>
            <a:r>
              <a:rPr lang="sk-SK" b="1" dirty="0" err="1"/>
              <a:t>underchallenged</a:t>
            </a:r>
            <a:r>
              <a:rPr lang="sk-SK" b="1" dirty="0"/>
              <a:t> </a:t>
            </a:r>
            <a:r>
              <a:rPr lang="sk-SK" b="1" dirty="0" err="1"/>
              <a:t>burnout</a:t>
            </a:r>
            <a:r>
              <a:rPr lang="sk-SK" b="1" dirty="0"/>
              <a:t>“</a:t>
            </a:r>
          </a:p>
          <a:p>
            <a:pPr lvl="2"/>
            <a:r>
              <a:rPr lang="sk-SK" dirty="0"/>
              <a:t>nízky pracovný stres, ale odmena  je podhodnotená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sk-SK" b="1" dirty="0"/>
              <a:t>„</a:t>
            </a:r>
            <a:r>
              <a:rPr lang="sk-SK" b="1" dirty="0" err="1"/>
              <a:t>Burn</a:t>
            </a:r>
            <a:r>
              <a:rPr lang="sk-SK" b="1" dirty="0"/>
              <a:t> </a:t>
            </a:r>
            <a:r>
              <a:rPr lang="sk-SK" b="1" dirty="0" err="1"/>
              <a:t>out</a:t>
            </a:r>
            <a:r>
              <a:rPr lang="sk-SK" b="1" dirty="0"/>
              <a:t>“ syndróm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/>
              <a:t>Príznaky</a:t>
            </a:r>
          </a:p>
          <a:p>
            <a:pPr lvl="1"/>
            <a:r>
              <a:rPr lang="sk-SK" b="1" dirty="0"/>
              <a:t>znížená pracovná výkonnosť</a:t>
            </a:r>
          </a:p>
          <a:p>
            <a:pPr lvl="2"/>
            <a:r>
              <a:rPr lang="sk-SK" dirty="0"/>
              <a:t>málo energie a nízka produktivita, problémy so sústredením, zábudlivosť, frustrácia, pocity preťaženia, negativizmus, apatia</a:t>
            </a:r>
          </a:p>
          <a:p>
            <a:pPr lvl="1"/>
            <a:r>
              <a:rPr lang="sk-SK" b="1" dirty="0"/>
              <a:t>psychické problémy</a:t>
            </a:r>
          </a:p>
          <a:p>
            <a:pPr lvl="2"/>
            <a:r>
              <a:rPr lang="sk-SK" dirty="0"/>
              <a:t>nezáujem o prácu</a:t>
            </a:r>
          </a:p>
          <a:p>
            <a:pPr lvl="2"/>
            <a:r>
              <a:rPr lang="sk-SK" dirty="0"/>
              <a:t>zníženie nárokov na výkon práce</a:t>
            </a:r>
          </a:p>
          <a:p>
            <a:pPr lvl="2"/>
            <a:r>
              <a:rPr lang="sk-SK" dirty="0"/>
              <a:t>bezmocnosť</a:t>
            </a:r>
          </a:p>
          <a:p>
            <a:pPr lvl="2"/>
            <a:r>
              <a:rPr lang="sk-SK" dirty="0" err="1"/>
              <a:t>cynuzmus</a:t>
            </a:r>
            <a:r>
              <a:rPr lang="sk-SK" dirty="0"/>
              <a:t> v spojitosti s prácou</a:t>
            </a:r>
          </a:p>
          <a:p>
            <a:pPr lvl="1"/>
            <a:r>
              <a:rPr lang="sk-SK" b="1" dirty="0"/>
              <a:t>problémy so spánkom</a:t>
            </a:r>
          </a:p>
          <a:p>
            <a:r>
              <a:rPr lang="sk-SK" dirty="0"/>
              <a:t>niektorý autori popisujú tento syndróm ako </a:t>
            </a:r>
            <a:r>
              <a:rPr lang="sk-SK" b="1" dirty="0"/>
              <a:t>chronický únavový syndróm</a:t>
            </a:r>
            <a:r>
              <a:rPr lang="sk-SK" dirty="0"/>
              <a:t> spôsobený vyhorením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sk-SK" b="1" dirty="0"/>
              <a:t>„</a:t>
            </a:r>
            <a:r>
              <a:rPr lang="sk-SK" b="1" dirty="0" err="1"/>
              <a:t>Broken</a:t>
            </a:r>
            <a:r>
              <a:rPr lang="sk-SK" b="1" dirty="0"/>
              <a:t> </a:t>
            </a:r>
            <a:r>
              <a:rPr lang="sk-SK" b="1" dirty="0" err="1"/>
              <a:t>heart</a:t>
            </a:r>
            <a:r>
              <a:rPr lang="sk-SK" b="1" dirty="0"/>
              <a:t>“ </a:t>
            </a:r>
            <a:r>
              <a:rPr lang="sk-SK" b="1" dirty="0" err="1"/>
              <a:t>syndrome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„</a:t>
            </a:r>
            <a:r>
              <a:rPr lang="sk-SK" b="1" dirty="0" err="1"/>
              <a:t>Broken</a:t>
            </a:r>
            <a:r>
              <a:rPr lang="sk-SK" b="1" dirty="0"/>
              <a:t> </a:t>
            </a:r>
            <a:r>
              <a:rPr lang="sk-SK" b="1" dirty="0" err="1"/>
              <a:t>heart</a:t>
            </a:r>
            <a:r>
              <a:rPr lang="sk-SK" b="1" dirty="0"/>
              <a:t>“ (zlomené srdce)</a:t>
            </a:r>
          </a:p>
          <a:p>
            <a:pPr lvl="1"/>
            <a:r>
              <a:rPr lang="sk-SK" dirty="0"/>
              <a:t>intenzívny emočný stres, ktorý človek zažíva pri veľkej a hlbokej túžbe</a:t>
            </a:r>
          </a:p>
          <a:p>
            <a:pPr lvl="2"/>
            <a:r>
              <a:rPr lang="sk-SK" dirty="0"/>
              <a:t>zvyčajne spojené so stratou životného partnera</a:t>
            </a:r>
          </a:p>
          <a:p>
            <a:pPr lvl="1"/>
            <a:r>
              <a:rPr lang="sk-SK" dirty="0"/>
              <a:t>depresia, úzkosť, môže vyústiť do </a:t>
            </a:r>
            <a:r>
              <a:rPr lang="sk-SK" dirty="0" err="1"/>
              <a:t>posttraumatickej</a:t>
            </a:r>
            <a:r>
              <a:rPr lang="sk-SK" dirty="0"/>
              <a:t> stresovej poruchy</a:t>
            </a:r>
          </a:p>
          <a:p>
            <a:pPr lvl="1"/>
            <a:r>
              <a:rPr lang="sk-SK" dirty="0" err="1"/>
              <a:t>anterior</a:t>
            </a:r>
            <a:r>
              <a:rPr lang="sk-SK" dirty="0"/>
              <a:t> </a:t>
            </a:r>
            <a:r>
              <a:rPr lang="sk-SK" dirty="0" err="1"/>
              <a:t>cingulate</a:t>
            </a:r>
            <a:r>
              <a:rPr lang="sk-SK" dirty="0"/>
              <a:t> </a:t>
            </a:r>
            <a:r>
              <a:rPr lang="sk-SK" dirty="0" err="1"/>
              <a:t>cortex</a:t>
            </a:r>
            <a:r>
              <a:rPr lang="sk-SK" dirty="0"/>
              <a:t> môže nadmerne stimulovať </a:t>
            </a:r>
            <a:r>
              <a:rPr lang="sk-SK" dirty="0" err="1"/>
              <a:t>nervus</a:t>
            </a:r>
            <a:r>
              <a:rPr lang="sk-SK" dirty="0"/>
              <a:t> </a:t>
            </a:r>
            <a:r>
              <a:rPr lang="sk-SK" dirty="0" err="1"/>
              <a:t>vagus</a:t>
            </a:r>
            <a:endParaRPr lang="sk-SK" dirty="0"/>
          </a:p>
          <a:p>
            <a:pPr lvl="2"/>
            <a:r>
              <a:rPr lang="sk-SK" dirty="0"/>
              <a:t>výsledkom je bolesť, nevoľnosť a svalové napätie v hrudi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sk-SK" b="1" dirty="0"/>
              <a:t>„</a:t>
            </a:r>
            <a:r>
              <a:rPr lang="sk-SK" b="1" dirty="0" err="1"/>
              <a:t>Broken</a:t>
            </a:r>
            <a:r>
              <a:rPr lang="sk-SK" b="1" dirty="0"/>
              <a:t> </a:t>
            </a:r>
            <a:r>
              <a:rPr lang="sk-SK" b="1" dirty="0" err="1"/>
              <a:t>heart</a:t>
            </a:r>
            <a:r>
              <a:rPr lang="sk-SK" b="1" dirty="0"/>
              <a:t>“ </a:t>
            </a:r>
            <a:r>
              <a:rPr lang="sk-SK" b="1" dirty="0" err="1"/>
              <a:t>syndrome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Fyzické príznaky:</a:t>
            </a:r>
          </a:p>
          <a:p>
            <a:pPr lvl="1"/>
            <a:r>
              <a:rPr lang="sk-SK" dirty="0"/>
              <a:t>vyčerpanie, napätie svalov alebo slabosť, bolesť tela, nepokoj, nedostatok energie</a:t>
            </a:r>
          </a:p>
          <a:p>
            <a:pPr lvl="1"/>
            <a:r>
              <a:rPr lang="sk-SK" dirty="0" err="1"/>
              <a:t>insomnia</a:t>
            </a:r>
            <a:r>
              <a:rPr lang="sk-SK" dirty="0"/>
              <a:t> alebo priveľa spánku, znepokojivé sny</a:t>
            </a:r>
          </a:p>
          <a:p>
            <a:pPr lvl="1"/>
            <a:r>
              <a:rPr lang="sk-SK" dirty="0"/>
              <a:t>strata chuti do jedla, prejedanie sa, nevoľnosť, „prázdny žalúdok“, nechutenstvo, črevné problémy (hnačka), nadmerná strata alebo priberanie na váhe</a:t>
            </a:r>
          </a:p>
          <a:p>
            <a:pPr lvl="1"/>
            <a:r>
              <a:rPr lang="sk-SK" dirty="0"/>
              <a:t>bolesti hlavy, dýchavičnosť, tlak na hrudi, stiahnuté hrdlo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24712"/>
          </a:xfrm>
        </p:spPr>
        <p:txBody>
          <a:bodyPr/>
          <a:lstStyle/>
          <a:p>
            <a:r>
              <a:rPr lang="sk-SK" b="1" dirty="0"/>
              <a:t>„</a:t>
            </a:r>
            <a:r>
              <a:rPr lang="sk-SK" b="1" dirty="0" err="1"/>
              <a:t>Broken</a:t>
            </a:r>
            <a:r>
              <a:rPr lang="sk-SK" b="1" dirty="0"/>
              <a:t> </a:t>
            </a:r>
            <a:r>
              <a:rPr lang="sk-SK" b="1" dirty="0" err="1"/>
              <a:t>heart</a:t>
            </a:r>
            <a:r>
              <a:rPr lang="sk-SK" b="1" dirty="0"/>
              <a:t>“ </a:t>
            </a:r>
            <a:r>
              <a:rPr lang="sk-SK" b="1" dirty="0" err="1"/>
              <a:t>syndrome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5229200"/>
          </a:xfrm>
        </p:spPr>
        <p:txBody>
          <a:bodyPr>
            <a:normAutofit/>
          </a:bodyPr>
          <a:lstStyle/>
          <a:p>
            <a:r>
              <a:rPr lang="sk-SK" b="1" dirty="0" err="1"/>
              <a:t>Takotsubo</a:t>
            </a:r>
            <a:r>
              <a:rPr lang="sk-SK" b="1" dirty="0"/>
              <a:t> </a:t>
            </a:r>
            <a:r>
              <a:rPr lang="sk-SK" b="1" dirty="0" err="1"/>
              <a:t>kardiomyopatia</a:t>
            </a:r>
            <a:endParaRPr lang="sk-SK" b="1" dirty="0"/>
          </a:p>
          <a:p>
            <a:pPr lvl="1"/>
            <a:r>
              <a:rPr lang="sk-SK" dirty="0"/>
              <a:t>stresová </a:t>
            </a:r>
            <a:r>
              <a:rPr lang="sk-SK" dirty="0" err="1"/>
              <a:t>kardiomyopatia</a:t>
            </a:r>
            <a:endParaRPr lang="sk-SK" dirty="0"/>
          </a:p>
          <a:p>
            <a:pPr lvl="1"/>
            <a:r>
              <a:rPr lang="sk-SK" dirty="0"/>
              <a:t>typ neischemickej </a:t>
            </a:r>
            <a:r>
              <a:rPr lang="sk-SK" dirty="0" err="1"/>
              <a:t>kardiomyopatie</a:t>
            </a:r>
            <a:endParaRPr lang="sk-SK" dirty="0"/>
          </a:p>
          <a:p>
            <a:pPr lvl="1"/>
            <a:r>
              <a:rPr lang="sk-SK" dirty="0"/>
              <a:t>slabosť svalovej časti srdca</a:t>
            </a:r>
          </a:p>
          <a:p>
            <a:pPr lvl="1"/>
            <a:r>
              <a:rPr lang="sk-SK" b="1" dirty="0"/>
              <a:t>Príčiny</a:t>
            </a:r>
            <a:r>
              <a:rPr lang="sk-SK" dirty="0"/>
              <a:t> (obrovský </a:t>
            </a:r>
            <a:r>
              <a:rPr lang="sk-SK" dirty="0" err="1"/>
              <a:t>stresor</a:t>
            </a:r>
            <a:r>
              <a:rPr lang="sk-SK" dirty="0"/>
              <a:t>):</a:t>
            </a:r>
          </a:p>
          <a:p>
            <a:pPr lvl="2"/>
            <a:r>
              <a:rPr lang="sk-SK" dirty="0"/>
              <a:t>sepsa, šok, </a:t>
            </a:r>
            <a:r>
              <a:rPr lang="sk-SK" dirty="0" err="1"/>
              <a:t>feochromocytóm</a:t>
            </a:r>
            <a:r>
              <a:rPr lang="sk-SK" dirty="0"/>
              <a:t>, emočný stres (odlúčenie, rozvod, strata zamestnania)</a:t>
            </a:r>
          </a:p>
          <a:p>
            <a:pPr lvl="1"/>
            <a:r>
              <a:rPr lang="sk-SK" b="1" dirty="0" err="1"/>
              <a:t>Patofyziológia</a:t>
            </a:r>
            <a:endParaRPr lang="sk-SK" b="1" dirty="0"/>
          </a:p>
          <a:p>
            <a:pPr lvl="2"/>
            <a:r>
              <a:rPr lang="sk-SK" dirty="0"/>
              <a:t>nie veľmi známa</a:t>
            </a:r>
          </a:p>
          <a:p>
            <a:pPr lvl="2"/>
            <a:r>
              <a:rPr lang="sk-SK" dirty="0"/>
              <a:t>náhle masívne uvoľnenie </a:t>
            </a:r>
            <a:r>
              <a:rPr lang="sk-SK" dirty="0" err="1"/>
              <a:t>katecholamínov</a:t>
            </a:r>
            <a:endParaRPr lang="sk-SK" dirty="0"/>
          </a:p>
          <a:p>
            <a:pPr lvl="2"/>
            <a:r>
              <a:rPr lang="sk-SK" dirty="0"/>
              <a:t>môže viesť k svalovej dysfunkcii alebo </a:t>
            </a:r>
            <a:r>
              <a:rPr lang="sk-SK" dirty="0" err="1"/>
              <a:t>stunningu</a:t>
            </a:r>
            <a:endParaRPr lang="sk-SK" dirty="0"/>
          </a:p>
          <a:p>
            <a:pPr lvl="2"/>
            <a:r>
              <a:rPr lang="sk-SK" dirty="0"/>
              <a:t>vedie k </a:t>
            </a:r>
            <a:r>
              <a:rPr lang="sk-SK" dirty="0" err="1"/>
              <a:t>vazokonstrikcii</a:t>
            </a:r>
            <a:r>
              <a:rPr lang="sk-SK" dirty="0"/>
              <a:t> (vrátane koronárnych ciev) a preťaženiu srdca </a:t>
            </a:r>
            <a:r>
              <a:rPr lang="sk-SK" dirty="0" err="1"/>
              <a:t>plu</a:t>
            </a:r>
            <a:r>
              <a:rPr lang="sk-SK" dirty="0"/>
              <a:t> srdcová ischémia</a:t>
            </a:r>
          </a:p>
          <a:p>
            <a:pPr lvl="2"/>
            <a:r>
              <a:rPr lang="sk-SK" dirty="0"/>
              <a:t>môže viesť ku </a:t>
            </a:r>
            <a:r>
              <a:rPr lang="sk-SK" dirty="0" err="1"/>
              <a:t>kongestívnemu</a:t>
            </a:r>
            <a:r>
              <a:rPr lang="sk-SK" dirty="0"/>
              <a:t> zlyhaniu srdca a k poklesu srdcového výdaja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sk-SK" b="1" dirty="0"/>
              <a:t>„</a:t>
            </a:r>
            <a:r>
              <a:rPr lang="sk-SK" b="1" dirty="0" err="1"/>
              <a:t>Broken</a:t>
            </a:r>
            <a:r>
              <a:rPr lang="sk-SK" b="1" dirty="0"/>
              <a:t> </a:t>
            </a:r>
            <a:r>
              <a:rPr lang="sk-SK" b="1" dirty="0" err="1"/>
              <a:t>heart</a:t>
            </a:r>
            <a:r>
              <a:rPr lang="sk-SK" b="1" dirty="0"/>
              <a:t>“ </a:t>
            </a:r>
            <a:r>
              <a:rPr lang="sk-SK" b="1" dirty="0" err="1"/>
              <a:t>syndrome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pPr lvl="1"/>
            <a:r>
              <a:rPr lang="sk-SK" dirty="0"/>
              <a:t>1. </a:t>
            </a:r>
            <a:r>
              <a:rPr lang="sk-SK" dirty="0" err="1"/>
              <a:t>mikrovaskulárna</a:t>
            </a:r>
            <a:r>
              <a:rPr lang="sk-SK" dirty="0"/>
              <a:t> dysfunkcia/prechodné </a:t>
            </a:r>
            <a:r>
              <a:rPr lang="sk-SK" dirty="0" err="1"/>
              <a:t>vazospazmy</a:t>
            </a:r>
            <a:endParaRPr lang="sk-SK" dirty="0"/>
          </a:p>
          <a:p>
            <a:pPr lvl="1"/>
            <a:r>
              <a:rPr lang="sk-SK" dirty="0"/>
              <a:t>2. </a:t>
            </a:r>
            <a:r>
              <a:rPr lang="sk-SK" dirty="0" err="1"/>
              <a:t>katecholamínmi</a:t>
            </a:r>
            <a:r>
              <a:rPr lang="sk-SK" dirty="0"/>
              <a:t> indukované poškodenie </a:t>
            </a:r>
            <a:r>
              <a:rPr lang="sk-SK" dirty="0" err="1"/>
              <a:t>myocytov</a:t>
            </a:r>
            <a:endParaRPr lang="sk-SK" dirty="0"/>
          </a:p>
          <a:p>
            <a:pPr lvl="1"/>
            <a:r>
              <a:rPr lang="sk-SK" dirty="0"/>
              <a:t>3. mierna </a:t>
            </a:r>
            <a:r>
              <a:rPr lang="sk-SK" dirty="0" err="1"/>
              <a:t>ventrikulárna</a:t>
            </a:r>
            <a:r>
              <a:rPr lang="sk-SK" dirty="0"/>
              <a:t> </a:t>
            </a:r>
            <a:r>
              <a:rPr lang="sk-SK" dirty="0" err="1"/>
              <a:t>obstrukcia</a:t>
            </a:r>
            <a:r>
              <a:rPr lang="sk-SK" dirty="0"/>
              <a:t>, </a:t>
            </a:r>
            <a:r>
              <a:rPr lang="sk-SK" dirty="0" err="1"/>
              <a:t>apikálny</a:t>
            </a:r>
            <a:r>
              <a:rPr lang="sk-SK" dirty="0"/>
              <a:t> </a:t>
            </a:r>
            <a:r>
              <a:rPr lang="sk-SK" dirty="0" err="1"/>
              <a:t>stunning</a:t>
            </a:r>
            <a:endParaRPr lang="sk-SK" dirty="0"/>
          </a:p>
          <a:p>
            <a:r>
              <a:rPr lang="sk-SK" dirty="0"/>
              <a:t>ochranný mechanizmus </a:t>
            </a:r>
            <a:r>
              <a:rPr lang="sk-SK" dirty="0" err="1"/>
              <a:t>inhibuje</a:t>
            </a:r>
            <a:r>
              <a:rPr lang="sk-SK" dirty="0"/>
              <a:t> normálnu srdcovú kontrakciu</a:t>
            </a:r>
          </a:p>
          <a:p>
            <a:r>
              <a:rPr lang="sk-SK" dirty="0"/>
              <a:t>zodpovedný za 2% všetkých akútnych koronárnych syndrómov dovezených do nemocnice</a:t>
            </a:r>
          </a:p>
          <a:p>
            <a:r>
              <a:rPr lang="sk-SK" dirty="0"/>
              <a:t>ženy po </a:t>
            </a:r>
            <a:r>
              <a:rPr lang="sk-SK" dirty="0" err="1"/>
              <a:t>menopauze</a:t>
            </a:r>
            <a:r>
              <a:rPr lang="sk-SK" dirty="0"/>
              <a:t> sú vo vyššom riziku (90% prípadov sú ženy)</a:t>
            </a:r>
          </a:p>
          <a:p>
            <a:r>
              <a:rPr lang="sk-SK" dirty="0"/>
              <a:t>zdokumentovaný prípad </a:t>
            </a:r>
            <a:r>
              <a:rPr lang="sk-SK" dirty="0" err="1"/>
              <a:t>takotsubo</a:t>
            </a:r>
            <a:r>
              <a:rPr lang="sk-SK" dirty="0"/>
              <a:t> </a:t>
            </a:r>
            <a:r>
              <a:rPr lang="sk-SK" dirty="0" err="1"/>
              <a:t>kardiomyopatie</a:t>
            </a:r>
            <a:r>
              <a:rPr lang="sk-SK" dirty="0"/>
              <a:t> v dôsledku nadmernej konzumácie </a:t>
            </a:r>
            <a:r>
              <a:rPr lang="sk-SK" dirty="0" err="1"/>
              <a:t>wasabi</a:t>
            </a:r>
            <a:r>
              <a:rPr lang="sk-SK" dirty="0"/>
              <a:t> (zámena s avokádom)</a:t>
            </a:r>
          </a:p>
          <a:p>
            <a:pPr lvl="1"/>
            <a:r>
              <a:rPr lang="sk-SK" i="1" dirty="0" err="1"/>
              <a:t>Finkel-Oron</a:t>
            </a:r>
            <a:r>
              <a:rPr lang="sk-SK" i="1" dirty="0"/>
              <a:t>, A.; </a:t>
            </a:r>
            <a:r>
              <a:rPr lang="sk-SK" i="1" dirty="0" err="1"/>
              <a:t>Olchowski</a:t>
            </a:r>
            <a:r>
              <a:rPr lang="sk-SK" i="1" dirty="0"/>
              <a:t>, J.; </a:t>
            </a:r>
            <a:r>
              <a:rPr lang="sk-SK" i="1" dirty="0" err="1"/>
              <a:t>Jotkowitz</a:t>
            </a:r>
            <a:r>
              <a:rPr lang="sk-SK" i="1" dirty="0"/>
              <a:t>, A. (2019). </a:t>
            </a:r>
            <a:r>
              <a:rPr lang="sk-SK" i="1" dirty="0">
                <a:hlinkClick r:id="rId2"/>
              </a:rPr>
              <a:t>"</a:t>
            </a:r>
            <a:r>
              <a:rPr lang="sk-SK" i="1" dirty="0" err="1">
                <a:hlinkClick r:id="rId2"/>
              </a:rPr>
              <a:t>Takotsubo</a:t>
            </a:r>
            <a:r>
              <a:rPr lang="sk-SK" i="1" dirty="0">
                <a:hlinkClick r:id="rId2"/>
              </a:rPr>
              <a:t> </a:t>
            </a:r>
            <a:r>
              <a:rPr lang="sk-SK" i="1" dirty="0" err="1">
                <a:hlinkClick r:id="rId2"/>
              </a:rPr>
              <a:t>Cardiomyopathy</a:t>
            </a:r>
            <a:r>
              <a:rPr lang="sk-SK" i="1" dirty="0">
                <a:hlinkClick r:id="rId2"/>
              </a:rPr>
              <a:t> </a:t>
            </a:r>
            <a:r>
              <a:rPr lang="sk-SK" i="1" dirty="0" err="1">
                <a:hlinkClick r:id="rId2"/>
              </a:rPr>
              <a:t>Triggered</a:t>
            </a:r>
            <a:r>
              <a:rPr lang="sk-SK" i="1" dirty="0">
                <a:hlinkClick r:id="rId2"/>
              </a:rPr>
              <a:t> by </a:t>
            </a:r>
            <a:r>
              <a:rPr lang="sk-SK" i="1" dirty="0" err="1">
                <a:hlinkClick r:id="rId2"/>
              </a:rPr>
              <a:t>Wasabi</a:t>
            </a:r>
            <a:r>
              <a:rPr lang="sk-SK" i="1" dirty="0">
                <a:hlinkClick r:id="rId2"/>
              </a:rPr>
              <a:t> </a:t>
            </a:r>
            <a:r>
              <a:rPr lang="sk-SK" i="1" dirty="0" err="1">
                <a:hlinkClick r:id="rId2"/>
              </a:rPr>
              <a:t>Consumption</a:t>
            </a:r>
            <a:r>
              <a:rPr lang="sk-SK" i="1" dirty="0">
                <a:hlinkClick r:id="rId2"/>
              </a:rPr>
              <a:t>: </a:t>
            </a:r>
            <a:r>
              <a:rPr lang="sk-SK" i="1" dirty="0" err="1">
                <a:hlinkClick r:id="rId2"/>
              </a:rPr>
              <a:t>Can</a:t>
            </a:r>
            <a:r>
              <a:rPr lang="sk-SK" i="1" dirty="0">
                <a:hlinkClick r:id="rId2"/>
              </a:rPr>
              <a:t> </a:t>
            </a:r>
            <a:r>
              <a:rPr lang="sk-SK" i="1" dirty="0" err="1">
                <a:hlinkClick r:id="rId2"/>
              </a:rPr>
              <a:t>Sushi</a:t>
            </a:r>
            <a:r>
              <a:rPr lang="sk-SK" i="1" dirty="0">
                <a:hlinkClick r:id="rId2"/>
              </a:rPr>
              <a:t> Break </a:t>
            </a:r>
            <a:r>
              <a:rPr lang="sk-SK" i="1" dirty="0" err="1">
                <a:hlinkClick r:id="rId2"/>
              </a:rPr>
              <a:t>Your</a:t>
            </a:r>
            <a:r>
              <a:rPr lang="sk-SK" i="1" dirty="0">
                <a:hlinkClick r:id="rId2"/>
              </a:rPr>
              <a:t> </a:t>
            </a:r>
            <a:r>
              <a:rPr lang="sk-SK" i="1" dirty="0" err="1">
                <a:hlinkClick r:id="rId2"/>
              </a:rPr>
              <a:t>Heart</a:t>
            </a:r>
            <a:r>
              <a:rPr lang="sk-SK" i="1" dirty="0">
                <a:hlinkClick r:id="rId2"/>
              </a:rPr>
              <a:t>?"</a:t>
            </a:r>
            <a:r>
              <a:rPr lang="sk-SK" i="1" dirty="0"/>
              <a:t>. </a:t>
            </a:r>
            <a:r>
              <a:rPr lang="sk-SK" i="1" dirty="0">
                <a:hlinkClick r:id="rId3" tooltip="BMJ Case Reports (page does not exist)"/>
              </a:rPr>
              <a:t>BMJ </a:t>
            </a:r>
            <a:r>
              <a:rPr lang="sk-SK" i="1" dirty="0" err="1">
                <a:hlinkClick r:id="rId3" tooltip="BMJ Case Reports (page does not exist)"/>
              </a:rPr>
              <a:t>Case</a:t>
            </a:r>
            <a:r>
              <a:rPr lang="sk-SK" i="1" dirty="0">
                <a:hlinkClick r:id="rId3" tooltip="BMJ Case Reports (page does not exist)"/>
              </a:rPr>
              <a:t> </a:t>
            </a:r>
            <a:r>
              <a:rPr lang="sk-SK" i="1" dirty="0" err="1">
                <a:hlinkClick r:id="rId3" tooltip="BMJ Case Reports (page does not exist)"/>
              </a:rPr>
              <a:t>Reports</a:t>
            </a:r>
            <a:r>
              <a:rPr lang="sk-SK" i="1" dirty="0"/>
              <a:t>. </a:t>
            </a:r>
            <a:r>
              <a:rPr lang="sk-SK" b="1" i="1" dirty="0"/>
              <a:t>12</a:t>
            </a:r>
            <a:r>
              <a:rPr lang="sk-SK" i="1" dirty="0"/>
              <a:t> (9): e230065. </a:t>
            </a:r>
            <a:r>
              <a:rPr lang="sk-SK" i="1" dirty="0">
                <a:hlinkClick r:id="rId4" tooltip="Doi (identifier)"/>
              </a:rPr>
              <a:t>doi</a:t>
            </a:r>
            <a:r>
              <a:rPr lang="sk-SK" i="1" dirty="0"/>
              <a:t>:</a:t>
            </a:r>
            <a:r>
              <a:rPr lang="sk-SK" i="1" dirty="0">
                <a:hlinkClick r:id="rId5"/>
              </a:rPr>
              <a:t>10.1136/bcr-2019-230065</a:t>
            </a:r>
            <a:endParaRPr lang="sk-SK" dirty="0"/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takotsubo_cardiomyopat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1268760"/>
            <a:ext cx="9005789" cy="4933865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takotsubo_ec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16632"/>
            <a:ext cx="6336704" cy="6674662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takotsubo_ec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62" y="463978"/>
            <a:ext cx="9002234" cy="5773334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takotsubo_us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11409"/>
            <a:ext cx="8613762" cy="57377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3096344"/>
          </a:xfrm>
        </p:spPr>
        <p:txBody>
          <a:bodyPr>
            <a:normAutofit/>
          </a:bodyPr>
          <a:lstStyle/>
          <a:p>
            <a:r>
              <a:rPr lang="en-US" b="1" dirty="0"/>
              <a:t>Holmes and </a:t>
            </a:r>
            <a:r>
              <a:rPr lang="en-US" b="1" dirty="0" err="1"/>
              <a:t>Rahe</a:t>
            </a:r>
            <a:r>
              <a:rPr lang="en-US" b="1" dirty="0"/>
              <a:t> stress scale</a:t>
            </a:r>
            <a:br>
              <a:rPr lang="en-US" b="1" dirty="0"/>
            </a:br>
            <a:endParaRPr lang="sk-SK" dirty="0"/>
          </a:p>
        </p:txBody>
      </p:sp>
      <p:pic>
        <p:nvPicPr>
          <p:cNvPr id="6" name="Zástupný symbol obsahu 5" descr="stress_scal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49638" y="87996"/>
            <a:ext cx="4942842" cy="6653372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/>
              <a:t>Hor</a:t>
            </a:r>
            <a:r>
              <a:rPr lang="sk-SK" sz="8800" b="1"/>
              <a:t>účka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sk-SK" sz="4000" b="1"/>
              <a:t>Termoregulácia</a:t>
            </a:r>
            <a:endParaRPr lang="sk-SK" sz="400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dirty="0"/>
              <a:t>organizmus využíva integrovaný mechanizmus na reguláciu telesnej teploty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dirty="0"/>
              <a:t>je ním prietok krvi cez kožu a podkožie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dirty="0" err="1"/>
              <a:t>vazokonstrikcia</a:t>
            </a:r>
            <a:r>
              <a:rPr lang="sk-SK" sz="2400" dirty="0"/>
              <a:t> spôsobí akumuláciu tepla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dirty="0" err="1"/>
              <a:t>vazodilatácia</a:t>
            </a:r>
            <a:r>
              <a:rPr lang="sk-SK" sz="2400" dirty="0"/>
              <a:t> spôsobí stratu tepla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dirty="0"/>
              <a:t>zmeny teploty do 3°C nespôsobí narušenie fyziologických funkcií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dirty="0"/>
              <a:t>ak dôjde k prekročeniu 42,2°C, nastávajú ireverzibilné zmeny v mozgu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dirty="0"/>
              <a:t>zvyčajne neprekročí 41,1°C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dirty="0"/>
              <a:t>nekontrolované zníženie pod 32,8°C spôsobí konfúzie a postupnú stratu vedomia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dirty="0"/>
              <a:t>pokles pod 30°C spôsobí </a:t>
            </a:r>
            <a:r>
              <a:rPr lang="sk-SK" sz="2400" dirty="0" err="1"/>
              <a:t>fibriláciu</a:t>
            </a:r>
            <a:r>
              <a:rPr lang="sk-SK" sz="2400" dirty="0"/>
              <a:t> komôr a smrť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sk-SK" sz="4000" b="1"/>
              <a:t>Termoregulácia</a:t>
            </a:r>
            <a:endParaRPr lang="sk-SK" sz="400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435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dirty="0"/>
              <a:t>telesnú teplotu reguluje hypotalamus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dirty="0"/>
              <a:t>neuróny predného a zadného hypotalamu dostávajú dva druhy signálov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dirty="0"/>
              <a:t>z periférnych receptorov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dirty="0"/>
              <a:t>z oblasti hypotalamu </a:t>
            </a:r>
            <a:r>
              <a:rPr lang="sk-SK" sz="2400" dirty="0" err="1"/>
              <a:t>info</a:t>
            </a:r>
            <a:r>
              <a:rPr lang="sk-SK" sz="2400" dirty="0"/>
              <a:t> o teplote pretekajúcej krvi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dirty="0"/>
              <a:t>v prednom hypotalame v </a:t>
            </a:r>
            <a:r>
              <a:rPr lang="sk-SK" sz="2800" dirty="0" err="1"/>
              <a:t>preoptickej</a:t>
            </a:r>
            <a:r>
              <a:rPr lang="sk-SK" sz="2800" dirty="0"/>
              <a:t> oblasti je zhluk neurónov a mimoriadne husté cievne riečisko s vysokou </a:t>
            </a:r>
            <a:r>
              <a:rPr lang="sk-SK" sz="2800" dirty="0" err="1"/>
              <a:t>permeabilitou</a:t>
            </a:r>
            <a:r>
              <a:rPr lang="sk-SK" sz="2800" dirty="0"/>
              <a:t> = </a:t>
            </a:r>
            <a:r>
              <a:rPr lang="sk-SK" sz="2800" b="1" dirty="0" err="1"/>
              <a:t>organum</a:t>
            </a:r>
            <a:r>
              <a:rPr lang="sk-SK" sz="2800" b="1" dirty="0"/>
              <a:t> </a:t>
            </a:r>
            <a:r>
              <a:rPr lang="sk-SK" sz="2800" b="1" dirty="0" err="1"/>
              <a:t>vasculosum</a:t>
            </a:r>
            <a:r>
              <a:rPr lang="sk-SK" sz="2800" b="1" dirty="0"/>
              <a:t> </a:t>
            </a:r>
            <a:r>
              <a:rPr lang="sk-SK" sz="2800" b="1" dirty="0" err="1"/>
              <a:t>laminae</a:t>
            </a:r>
            <a:r>
              <a:rPr lang="sk-SK" sz="2800" b="1" dirty="0"/>
              <a:t> </a:t>
            </a:r>
            <a:r>
              <a:rPr lang="sk-SK" sz="2800" b="1" dirty="0" err="1"/>
              <a:t>terminalis</a:t>
            </a:r>
            <a:endParaRPr lang="sk-SK" sz="2800" b="1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dirty="0"/>
              <a:t>jeho </a:t>
            </a:r>
            <a:r>
              <a:rPr lang="sk-SK" sz="2400" dirty="0" err="1"/>
              <a:t>endotelové</a:t>
            </a:r>
            <a:r>
              <a:rPr lang="sk-SK" sz="2400" dirty="0"/>
              <a:t> bunky po stimulácii uvoľňujú </a:t>
            </a:r>
            <a:r>
              <a:rPr lang="sk-SK" sz="2400" dirty="0" err="1"/>
              <a:t>metabolity</a:t>
            </a:r>
            <a:r>
              <a:rPr lang="sk-SK" sz="2400" dirty="0"/>
              <a:t> kyseliny </a:t>
            </a:r>
            <a:r>
              <a:rPr lang="sk-SK" sz="2400" dirty="0" err="1"/>
              <a:t>arachidónovej</a:t>
            </a:r>
            <a:r>
              <a:rPr lang="sk-SK" sz="2400" dirty="0"/>
              <a:t> (najmä PGE</a:t>
            </a:r>
            <a:r>
              <a:rPr lang="sk-SK" sz="2400" baseline="-25000" dirty="0"/>
              <a:t>2</a:t>
            </a:r>
            <a:r>
              <a:rPr lang="sk-SK" sz="2400" dirty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err="1"/>
              <a:t>difunduje</a:t>
            </a:r>
            <a:r>
              <a:rPr lang="sk-SK" sz="2000" dirty="0"/>
              <a:t> do </a:t>
            </a:r>
            <a:r>
              <a:rPr lang="sk-SK" sz="2000" dirty="0" err="1"/>
              <a:t>preoptickej</a:t>
            </a:r>
            <a:r>
              <a:rPr lang="sk-SK" sz="2000" dirty="0"/>
              <a:t> oblasti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/>
              <a:t>iniciuje nastavenie </a:t>
            </a:r>
            <a:r>
              <a:rPr lang="sk-SK" sz="2000" dirty="0" err="1"/>
              <a:t>hypotalamického</a:t>
            </a:r>
            <a:r>
              <a:rPr lang="sk-SK" sz="2000" dirty="0"/>
              <a:t> termoregulačného centra na vyššiu teplotu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Horúčka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32475"/>
          </a:xfrm>
        </p:spPr>
        <p:txBody>
          <a:bodyPr rtlCol="0">
            <a:normAutofit fontScale="85000" lnSpcReduction="10000"/>
          </a:bodyPr>
          <a:lstStyle/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/>
              <a:t>signály z centra spôsobia </a:t>
            </a:r>
            <a:r>
              <a:rPr lang="sk-SK" sz="2000" dirty="0" err="1"/>
              <a:t>vazokonstrikciu</a:t>
            </a:r>
            <a:r>
              <a:rPr lang="sk-SK" sz="2000" dirty="0"/>
              <a:t> a zmenu správania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dirty="0"/>
              <a:t>na rozdiel od horúčky </a:t>
            </a:r>
            <a:r>
              <a:rPr lang="sk-SK" sz="2800" b="1" dirty="0" err="1"/>
              <a:t>hypertermia</a:t>
            </a:r>
            <a:r>
              <a:rPr lang="sk-SK" sz="2800" b="1" dirty="0"/>
              <a:t> je spôsobená len exogénnou príčinou a nemení sa nastavenie centra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b="1" dirty="0"/>
              <a:t>horúčka je regulované zvýšenie telesnej teploty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dirty="0"/>
              <a:t>podnetom bývajú zmeny tkanív, zmeny vnútorného prostredia alebo niektoré látky = </a:t>
            </a:r>
            <a:r>
              <a:rPr lang="sk-SK" sz="2400" b="1" dirty="0"/>
              <a:t>exogénne </a:t>
            </a:r>
            <a:r>
              <a:rPr lang="sk-SK" sz="2400" b="1" dirty="0" err="1"/>
              <a:t>pyrogény</a:t>
            </a:r>
            <a:endParaRPr lang="sk-SK" sz="2400" b="1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/>
              <a:t>exogénnymi </a:t>
            </a:r>
            <a:r>
              <a:rPr lang="sk-SK" sz="2000" dirty="0" err="1"/>
              <a:t>pyrogénmi</a:t>
            </a:r>
            <a:r>
              <a:rPr lang="sk-SK" sz="2000" dirty="0"/>
              <a:t> sú baktérie a ich produkty (hlavne </a:t>
            </a:r>
            <a:r>
              <a:rPr lang="sk-SK" sz="2000" dirty="0" err="1"/>
              <a:t>endotoxíny</a:t>
            </a:r>
            <a:r>
              <a:rPr lang="sk-SK" sz="2000" dirty="0"/>
              <a:t>), vírusy, plesne, </a:t>
            </a:r>
            <a:r>
              <a:rPr lang="sk-SK" sz="2000" dirty="0" err="1"/>
              <a:t>protozoa</a:t>
            </a:r>
            <a:r>
              <a:rPr lang="sk-SK" sz="2000" dirty="0"/>
              <a:t>, niektoré imunitné odpovede, niektoré lieky a syntetické </a:t>
            </a:r>
            <a:r>
              <a:rPr lang="sk-SK" sz="2000" dirty="0" err="1"/>
              <a:t>polynukleotidy</a:t>
            </a:r>
            <a:endParaRPr lang="sk-SK" sz="2000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/>
              <a:t>po vniknutí do organizmu aktivujú bunky produkujúce </a:t>
            </a:r>
            <a:r>
              <a:rPr lang="sk-SK" sz="2000" dirty="0" err="1"/>
              <a:t>cytokíny</a:t>
            </a:r>
            <a:endParaRPr lang="sk-SK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800" dirty="0"/>
              <a:t>reguláciu zvýšenia teploty zabezpečujú dva druhy </a:t>
            </a:r>
            <a:r>
              <a:rPr lang="sk-SK" sz="2800" dirty="0" err="1"/>
              <a:t>cytokínov</a:t>
            </a:r>
            <a:r>
              <a:rPr lang="sk-SK" sz="2800" dirty="0"/>
              <a:t> (nielen)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b="1" dirty="0"/>
              <a:t>endogénne </a:t>
            </a:r>
            <a:r>
              <a:rPr lang="sk-SK" sz="2400" b="1" dirty="0" err="1"/>
              <a:t>pyrogény</a:t>
            </a:r>
            <a:endParaRPr lang="sk-SK" sz="2400" b="1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k-SK" sz="2400" b="1" dirty="0"/>
              <a:t>endogénne </a:t>
            </a:r>
            <a:r>
              <a:rPr lang="sk-SK" sz="2400" b="1" dirty="0" err="1"/>
              <a:t>antipyretiká</a:t>
            </a:r>
            <a:endParaRPr lang="sk-SK" sz="2400" b="1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/>
              <a:t>horúčka je výsledkom ich interakcie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Horúčka</a:t>
            </a:r>
            <a:endParaRPr lang="sk-SK" dirty="0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324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k-SK" sz="2800" b="1" dirty="0"/>
              <a:t>Endogénne </a:t>
            </a:r>
            <a:r>
              <a:rPr lang="sk-SK" sz="2800" b="1" dirty="0" err="1"/>
              <a:t>pyrogény</a:t>
            </a:r>
            <a:endParaRPr lang="sk-SK" sz="2800" b="1" dirty="0"/>
          </a:p>
          <a:p>
            <a:pPr lvl="1" eaLnBrk="1" hangingPunct="1"/>
            <a:r>
              <a:rPr lang="sk-SK" sz="2400" dirty="0" err="1"/>
              <a:t>interleukín</a:t>
            </a:r>
            <a:r>
              <a:rPr lang="sk-SK" sz="2400" dirty="0"/>
              <a:t> 1 (IL-1)</a:t>
            </a:r>
          </a:p>
          <a:p>
            <a:pPr lvl="1" eaLnBrk="1" hangingPunct="1"/>
            <a:r>
              <a:rPr lang="sk-SK" sz="2400" dirty="0" err="1"/>
              <a:t>interleukín</a:t>
            </a:r>
            <a:r>
              <a:rPr lang="sk-SK" sz="2400" dirty="0"/>
              <a:t> 6 (IL-6)</a:t>
            </a:r>
          </a:p>
          <a:p>
            <a:pPr lvl="1" eaLnBrk="1" hangingPunct="1"/>
            <a:r>
              <a:rPr lang="sk-SK" sz="2400" dirty="0" err="1"/>
              <a:t>interferón</a:t>
            </a:r>
            <a:r>
              <a:rPr lang="sk-SK" sz="2400" dirty="0"/>
              <a:t> 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</a:t>
            </a:r>
            <a:r>
              <a:rPr lang="sk-SK" sz="2400" dirty="0">
                <a:sym typeface="Symbol" pitchFamily="18" charset="2"/>
              </a:rPr>
              <a:t> (IFN-</a:t>
            </a:r>
            <a:r>
              <a:rPr lang="en-US" sz="2400" dirty="0">
                <a:sym typeface="Symbol" pitchFamily="18" charset="2"/>
              </a:rPr>
              <a:t> </a:t>
            </a:r>
            <a:r>
              <a:rPr lang="sk-SK" sz="2400" dirty="0">
                <a:sym typeface="Symbol" pitchFamily="18" charset="2"/>
              </a:rPr>
              <a:t>)</a:t>
            </a:r>
            <a:endParaRPr lang="en-US" sz="2400" dirty="0"/>
          </a:p>
          <a:p>
            <a:pPr lvl="1" eaLnBrk="1" hangingPunct="1"/>
            <a:r>
              <a:rPr lang="en-US" sz="2400" dirty="0" err="1"/>
              <a:t>makrof</a:t>
            </a:r>
            <a:r>
              <a:rPr lang="sk-SK" sz="2400" dirty="0" err="1"/>
              <a:t>ágový</a:t>
            </a:r>
            <a:r>
              <a:rPr lang="sk-SK" sz="2400" dirty="0"/>
              <a:t> zápalový proteín (MIP-1)</a:t>
            </a:r>
          </a:p>
          <a:p>
            <a:pPr lvl="1" eaLnBrk="1" hangingPunct="1"/>
            <a:r>
              <a:rPr lang="sk-SK" sz="2400" dirty="0"/>
              <a:t>tumor </a:t>
            </a:r>
            <a:r>
              <a:rPr lang="sk-SK" sz="2400" dirty="0" err="1"/>
              <a:t>necrosis</a:t>
            </a:r>
            <a:r>
              <a:rPr lang="sk-SK" sz="2400" dirty="0"/>
              <a:t> </a:t>
            </a:r>
            <a:r>
              <a:rPr lang="sk-SK" sz="2400" dirty="0" err="1"/>
              <a:t>factor</a:t>
            </a:r>
            <a:r>
              <a:rPr lang="sk-SK" sz="2400" dirty="0"/>
              <a:t> (TNF)</a:t>
            </a:r>
          </a:p>
          <a:p>
            <a:pPr eaLnBrk="1" hangingPunct="1"/>
            <a:r>
              <a:rPr lang="sk-SK" sz="2800" b="1" dirty="0"/>
              <a:t>Endogénne </a:t>
            </a:r>
            <a:r>
              <a:rPr lang="sk-SK" sz="2800" b="1" dirty="0" err="1"/>
              <a:t>antipyretiká</a:t>
            </a:r>
            <a:endParaRPr lang="sk-SK" sz="2800" b="1" dirty="0"/>
          </a:p>
          <a:p>
            <a:pPr lvl="1" eaLnBrk="1" hangingPunct="1"/>
            <a:r>
              <a:rPr lang="sk-SK" sz="2400" dirty="0" err="1"/>
              <a:t>interleukín</a:t>
            </a:r>
            <a:r>
              <a:rPr lang="sk-SK" sz="2400" dirty="0"/>
              <a:t> 10 (IL-10)</a:t>
            </a:r>
          </a:p>
          <a:p>
            <a:pPr lvl="1" eaLnBrk="1" hangingPunct="1"/>
            <a:r>
              <a:rPr lang="sk-SK" sz="2400" dirty="0" err="1"/>
              <a:t>arginín</a:t>
            </a:r>
            <a:r>
              <a:rPr lang="sk-SK" sz="2400" dirty="0"/>
              <a:t> </a:t>
            </a:r>
            <a:r>
              <a:rPr lang="sk-SK" sz="2400" dirty="0" err="1"/>
              <a:t>vazopresín</a:t>
            </a:r>
            <a:r>
              <a:rPr lang="sk-SK" sz="2400" dirty="0"/>
              <a:t> (AVP)</a:t>
            </a:r>
          </a:p>
          <a:p>
            <a:pPr lvl="1" eaLnBrk="1" hangingPunct="1"/>
            <a:r>
              <a:rPr lang="sk-SK" sz="2400" dirty="0" err="1">
                <a:sym typeface="Symbol" pitchFamily="18" charset="2"/>
              </a:rPr>
              <a:t>-melanocyty</a:t>
            </a:r>
            <a:r>
              <a:rPr lang="sk-SK" sz="2400" dirty="0">
                <a:sym typeface="Symbol" pitchFamily="18" charset="2"/>
              </a:rPr>
              <a:t> stimulujúci hormón (-MSH)</a:t>
            </a:r>
          </a:p>
          <a:p>
            <a:pPr lvl="1" eaLnBrk="1" hangingPunct="1"/>
            <a:r>
              <a:rPr lang="sk-SK" sz="2400" dirty="0"/>
              <a:t>tumor </a:t>
            </a:r>
            <a:r>
              <a:rPr lang="sk-SK" sz="2400" dirty="0" err="1"/>
              <a:t>necrosis</a:t>
            </a:r>
            <a:r>
              <a:rPr lang="sk-SK" sz="2400" dirty="0"/>
              <a:t> </a:t>
            </a:r>
            <a:r>
              <a:rPr lang="sk-SK" sz="2400" dirty="0" err="1"/>
              <a:t>factor</a:t>
            </a:r>
            <a:r>
              <a:rPr lang="sk-SK" sz="2400" dirty="0"/>
              <a:t> (TNF)</a:t>
            </a:r>
          </a:p>
          <a:p>
            <a:pPr lvl="2" eaLnBrk="1" hangingPunct="1"/>
            <a:r>
              <a:rPr lang="sk-SK" sz="2000" dirty="0"/>
              <a:t>ich vzájomná interakcia sa uskutočňuje v nejakých podmienkach</a:t>
            </a:r>
          </a:p>
          <a:p>
            <a:pPr lvl="3" eaLnBrk="1" hangingPunct="1"/>
            <a:r>
              <a:rPr lang="sk-SK" sz="1600" dirty="0"/>
              <a:t>podanie samotného </a:t>
            </a:r>
            <a:r>
              <a:rPr lang="sk-SK" sz="1600" dirty="0" err="1"/>
              <a:t>pyretika</a:t>
            </a:r>
            <a:r>
              <a:rPr lang="sk-SK" sz="1600" dirty="0"/>
              <a:t> nemusí preto spôsobiť horúčku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Horúčka</a:t>
            </a:r>
            <a:endParaRPr lang="sk-SK" dirty="0"/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3247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sk-SK" sz="2800"/>
              <a:t>trauma, zápal, infekcie, zmeny vnútorného prostredia a látky považované za exogénne pyrogény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>
                <a:sym typeface="Wingdings" pitchFamily="2" charset="2"/>
              </a:rPr>
              <a:t>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>
                <a:sym typeface="Wingdings" pitchFamily="2" charset="2"/>
              </a:rPr>
              <a:t>stimulujú makrofágy a ďalšie bunky imunitného systému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>
                <a:sym typeface="Wingdings" pitchFamily="2" charset="2"/>
              </a:rPr>
              <a:t>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/>
              <a:t>produkcia endogénnych pyrogénov a antipyretík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>
                <a:sym typeface="Wingdings" pitchFamily="2" charset="2"/>
              </a:rPr>
              <a:t>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/>
              <a:t>pôsobenie na termoregulačné centrum hypotalamu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>
                <a:sym typeface="Wingdings" pitchFamily="2" charset="2"/>
              </a:rPr>
              <a:t></a:t>
            </a:r>
            <a:endParaRPr lang="sk-SK" sz="2800"/>
          </a:p>
          <a:p>
            <a:pPr algn="ctr" eaLnBrk="1" hangingPunct="1">
              <a:buFont typeface="Arial" charset="0"/>
              <a:buNone/>
            </a:pPr>
            <a:r>
              <a:rPr lang="sk-SK" sz="2800"/>
              <a:t>prebudovanie  (horúčka) alebo neprebudovanie termoregulačného centra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Horúčka</a:t>
            </a:r>
            <a:endParaRPr lang="sk-SK" dirty="0"/>
          </a:p>
        </p:txBody>
      </p:sp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324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k-SK" sz="2800" b="1"/>
              <a:t>IL-1</a:t>
            </a:r>
          </a:p>
          <a:p>
            <a:pPr lvl="1" eaLnBrk="1" hangingPunct="1"/>
            <a:r>
              <a:rPr lang="sk-SK" sz="2400"/>
              <a:t>glykoproteín</a:t>
            </a:r>
          </a:p>
          <a:p>
            <a:pPr lvl="1" eaLnBrk="1" hangingPunct="1"/>
            <a:r>
              <a:rPr lang="sk-SK" sz="2400"/>
              <a:t>dve formy </a:t>
            </a:r>
            <a:r>
              <a:rPr lang="sk-SK" sz="2400">
                <a:sym typeface="Symbol" pitchFamily="18" charset="2"/>
              </a:rPr>
              <a:t> a </a:t>
            </a:r>
          </a:p>
          <a:p>
            <a:pPr lvl="1" eaLnBrk="1" hangingPunct="1"/>
            <a:r>
              <a:rPr lang="sk-SK" sz="2400">
                <a:sym typeface="Symbol" pitchFamily="18" charset="2"/>
              </a:rPr>
              <a:t>pôsobia cez receptor IL-1R</a:t>
            </a:r>
          </a:p>
          <a:p>
            <a:pPr lvl="1" eaLnBrk="1" hangingPunct="1"/>
            <a:r>
              <a:rPr lang="sk-SK" sz="2400">
                <a:sym typeface="Symbol" pitchFamily="18" charset="2"/>
              </a:rPr>
              <a:t>antagonista receptora je IL-1Ra</a:t>
            </a:r>
          </a:p>
          <a:p>
            <a:pPr lvl="1" eaLnBrk="1" hangingPunct="1"/>
            <a:r>
              <a:rPr lang="sk-SK" sz="2400">
                <a:sym typeface="Symbol" pitchFamily="18" charset="2"/>
              </a:rPr>
              <a:t>inhibítorový proteín, ktorý sa viaže na receptor a zabráni prenosu signálu</a:t>
            </a:r>
          </a:p>
          <a:p>
            <a:pPr lvl="1" eaLnBrk="1" hangingPunct="1"/>
            <a:r>
              <a:rPr lang="sk-SK" sz="2400">
                <a:sym typeface="Symbol" pitchFamily="18" charset="2"/>
              </a:rPr>
              <a:t>regulované zvýšenie teploty sa môže prerušiť aj na úrovni IL-1Ra</a:t>
            </a:r>
          </a:p>
          <a:p>
            <a:pPr eaLnBrk="1" hangingPunct="1"/>
            <a:r>
              <a:rPr lang="sk-SK" sz="2800" b="1">
                <a:sym typeface="Symbol" pitchFamily="18" charset="2"/>
              </a:rPr>
              <a:t>IL-6</a:t>
            </a:r>
          </a:p>
          <a:p>
            <a:pPr lvl="1" eaLnBrk="1" hangingPunct="1"/>
            <a:r>
              <a:rPr lang="sk-SK" sz="2400">
                <a:sym typeface="Symbol" pitchFamily="18" charset="2"/>
              </a:rPr>
              <a:t>dominantný endogénny pyrogén</a:t>
            </a:r>
          </a:p>
          <a:p>
            <a:pPr lvl="1" eaLnBrk="1" hangingPunct="1"/>
            <a:r>
              <a:rPr lang="sk-SK" sz="2400">
                <a:sym typeface="Symbol" pitchFamily="18" charset="2"/>
              </a:rPr>
              <a:t>glykogén, ktorý syntetizujú rôzne bunky</a:t>
            </a:r>
          </a:p>
          <a:p>
            <a:pPr lvl="2" eaLnBrk="1" hangingPunct="1"/>
            <a:r>
              <a:rPr lang="sk-SK" sz="2000"/>
              <a:t>T</a:t>
            </a:r>
            <a:r>
              <a:rPr lang="sk-SK" sz="2000" baseline="-25000"/>
              <a:t>H</a:t>
            </a:r>
            <a:r>
              <a:rPr lang="sk-SK" sz="2000"/>
              <a:t>2, B-Ly, makrofágy, endotel, fibroblasty, žírne bunky, nádorobé bunky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Horúčka</a:t>
            </a:r>
            <a:endParaRPr lang="sk-SK" dirty="0"/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32475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sk-SK" sz="2400"/>
              <a:t>je typický zápalový cytokín</a:t>
            </a:r>
          </a:p>
          <a:p>
            <a:pPr lvl="1" eaLnBrk="1" hangingPunct="1"/>
            <a:r>
              <a:rPr lang="sk-SK" sz="2400"/>
              <a:t>je indukovaný IL-1, IL-2, TNF, IFN a ďalšími cytokínmi</a:t>
            </a:r>
          </a:p>
          <a:p>
            <a:pPr lvl="1" eaLnBrk="1" hangingPunct="1"/>
            <a:r>
              <a:rPr lang="sk-SK" sz="2400"/>
              <a:t>pôsobí aj ako aktivátor syntézy proteínov akútnej fázy zápalu v hepatocytoch</a:t>
            </a:r>
          </a:p>
          <a:p>
            <a:pPr eaLnBrk="1" hangingPunct="1"/>
            <a:r>
              <a:rPr lang="sk-SK" sz="2800" b="1"/>
              <a:t>IL-10</a:t>
            </a:r>
          </a:p>
          <a:p>
            <a:pPr lvl="1" eaLnBrk="1" hangingPunct="1"/>
            <a:r>
              <a:rPr lang="sk-SK" sz="2400"/>
              <a:t>proteín</a:t>
            </a:r>
          </a:p>
          <a:p>
            <a:pPr lvl="1" eaLnBrk="1" hangingPunct="1"/>
            <a:r>
              <a:rPr lang="sk-SK" sz="2400"/>
              <a:t>produkovaný T</a:t>
            </a:r>
            <a:r>
              <a:rPr lang="sk-SK" sz="2400" baseline="-25000"/>
              <a:t>H</a:t>
            </a:r>
            <a:r>
              <a:rPr lang="sk-SK" sz="2400"/>
              <a:t>2-Ly, monocytmi, makrofágmi, aktivované B-Ly</a:t>
            </a:r>
          </a:p>
          <a:p>
            <a:pPr lvl="1" eaLnBrk="1" hangingPunct="1"/>
            <a:r>
              <a:rPr lang="sk-SK" sz="2400"/>
              <a:t>inhibuje syntézu IL-1, IL-6, TNF a ďalších</a:t>
            </a:r>
          </a:p>
          <a:p>
            <a:pPr lvl="1" eaLnBrk="1" hangingPunct="1"/>
            <a:r>
              <a:rPr lang="sk-SK" sz="2400"/>
              <a:t>pôsobí ako protizápalová látka</a:t>
            </a:r>
          </a:p>
          <a:p>
            <a:pPr lvl="1" eaLnBrk="1" hangingPunct="1"/>
            <a:r>
              <a:rPr lang="sk-SK" sz="2400"/>
              <a:t>pôsobí ako endogénne antipyretikum</a:t>
            </a:r>
          </a:p>
          <a:p>
            <a:pPr eaLnBrk="1" hangingPunct="1"/>
            <a:r>
              <a:rPr lang="sk-SK" sz="2800" b="1"/>
              <a:t>TNF</a:t>
            </a:r>
          </a:p>
          <a:p>
            <a:pPr lvl="1" eaLnBrk="1" hangingPunct="1"/>
            <a:r>
              <a:rPr lang="sk-SK" sz="2400"/>
              <a:t>prozápalový cytokín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Horúčka</a:t>
            </a:r>
            <a:endParaRPr lang="sk-SK" dirty="0"/>
          </a:p>
        </p:txBody>
      </p:sp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328890"/>
          </a:xfrm>
        </p:spPr>
        <p:txBody>
          <a:bodyPr/>
          <a:lstStyle/>
          <a:p>
            <a:pPr lvl="1" eaLnBrk="1" hangingPunct="1"/>
            <a:r>
              <a:rPr lang="sk-SK" sz="2400" dirty="0"/>
              <a:t>viaže sa na membránový TNF-RI a TNF-RII</a:t>
            </a:r>
          </a:p>
          <a:p>
            <a:pPr lvl="1" eaLnBrk="1" hangingPunct="1"/>
            <a:r>
              <a:rPr lang="sk-SK" sz="2400" dirty="0"/>
              <a:t>ich </a:t>
            </a:r>
            <a:r>
              <a:rPr lang="sk-SK" sz="2400" dirty="0" err="1"/>
              <a:t>extracelulárne</a:t>
            </a:r>
            <a:r>
              <a:rPr lang="sk-SK" sz="2400" dirty="0"/>
              <a:t> domény sa môžu odštiepiť ako rozpustné receptory (</a:t>
            </a:r>
            <a:r>
              <a:rPr lang="sk-SK" sz="2400" dirty="0" err="1"/>
              <a:t>sTNF-RI</a:t>
            </a:r>
            <a:r>
              <a:rPr lang="sk-SK" sz="2400" dirty="0"/>
              <a:t> a </a:t>
            </a:r>
            <a:r>
              <a:rPr lang="sk-SK" sz="2400" dirty="0" err="1"/>
              <a:t>sTNF-RII</a:t>
            </a:r>
            <a:r>
              <a:rPr lang="sk-SK" sz="2400" dirty="0"/>
              <a:t>)</a:t>
            </a:r>
          </a:p>
          <a:p>
            <a:pPr lvl="1" eaLnBrk="1" hangingPunct="1"/>
            <a:r>
              <a:rPr lang="sk-SK" sz="2400" dirty="0"/>
              <a:t>môžu neutralizovať účinok TNF</a:t>
            </a:r>
          </a:p>
          <a:p>
            <a:pPr lvl="2" eaLnBrk="1" hangingPunct="1"/>
            <a:r>
              <a:rPr lang="sk-SK" sz="2000" dirty="0"/>
              <a:t>po naviazaní na </a:t>
            </a:r>
            <a:r>
              <a:rPr lang="sk-SK" sz="2000" dirty="0" err="1"/>
              <a:t>solubilný</a:t>
            </a:r>
            <a:r>
              <a:rPr lang="sk-SK" sz="2000" dirty="0"/>
              <a:t> receptor je znemožnená väzba na membránový receptor</a:t>
            </a:r>
          </a:p>
          <a:p>
            <a:pPr lvl="1" eaLnBrk="1" hangingPunct="1"/>
            <a:r>
              <a:rPr lang="sk-SK" sz="2400" dirty="0"/>
              <a:t>endogénny </a:t>
            </a:r>
            <a:r>
              <a:rPr lang="sk-SK" sz="2400" dirty="0" err="1"/>
              <a:t>pyrogén</a:t>
            </a:r>
            <a:r>
              <a:rPr lang="sk-SK" sz="2400" dirty="0"/>
              <a:t> aj </a:t>
            </a:r>
            <a:r>
              <a:rPr lang="sk-SK" sz="2400" dirty="0" err="1"/>
              <a:t>antipyretikum</a:t>
            </a:r>
            <a:endParaRPr lang="sk-SK" sz="2400" dirty="0"/>
          </a:p>
          <a:p>
            <a:pPr eaLnBrk="1" hangingPunct="1"/>
            <a:r>
              <a:rPr lang="sk-SK" sz="2800" b="1" dirty="0"/>
              <a:t>TNF a IL-1 nie sú priame </a:t>
            </a:r>
            <a:r>
              <a:rPr lang="sk-SK" sz="2800" b="1" dirty="0" err="1"/>
              <a:t>mediátory</a:t>
            </a:r>
            <a:r>
              <a:rPr lang="sk-SK" sz="2800" b="1" dirty="0"/>
              <a:t> horúčky</a:t>
            </a:r>
          </a:p>
          <a:p>
            <a:pPr lvl="1" eaLnBrk="1" hangingPunct="1"/>
            <a:r>
              <a:rPr lang="sk-SK" sz="2400" dirty="0"/>
              <a:t>IL-1 väzbou na receptor zvyšuje produkcia IL-6</a:t>
            </a:r>
          </a:p>
          <a:p>
            <a:pPr lvl="1" eaLnBrk="1" hangingPunct="1"/>
            <a:r>
              <a:rPr lang="sk-SK" sz="2400" dirty="0"/>
              <a:t>TNF väzbou na receptor </a:t>
            </a:r>
            <a:r>
              <a:rPr lang="sk-SK" sz="2400" dirty="0" err="1"/>
              <a:t>inhibuje</a:t>
            </a:r>
            <a:r>
              <a:rPr lang="sk-SK" sz="2400" dirty="0"/>
              <a:t> horúčku pravdepodobne inhibíciou IL-6 alebo stimuláciou syntézy IL-10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Horúčka</a:t>
            </a:r>
            <a:endParaRPr lang="sk-SK" dirty="0"/>
          </a:p>
        </p:txBody>
      </p:sp>
      <p:sp>
        <p:nvSpPr>
          <p:cNvPr id="11267" name="Zástupný symbol obsah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sk-SK" sz="2800"/>
              <a:t>endogénne pyrogény pôsobia centrálne na termosenzitívne neuróny v preoptickej časti hypotalamu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>
                <a:sym typeface="Wingdings" pitchFamily="2" charset="2"/>
              </a:rPr>
              <a:t>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>
                <a:sym typeface="Wingdings" pitchFamily="2" charset="2"/>
              </a:rPr>
              <a:t>zvýši sa produkcia tepla a zníži sa výdaj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>
                <a:sym typeface="Wingdings" pitchFamily="2" charset="2"/>
              </a:rPr>
              <a:t>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/>
              <a:t>teplota sa zvyšuje po nastavenú hodnotu</a:t>
            </a:r>
          </a:p>
          <a:p>
            <a:pPr lvl="1" algn="ctr" eaLnBrk="1" hangingPunct="1">
              <a:buFont typeface="Arial" charset="0"/>
              <a:buNone/>
            </a:pPr>
            <a:r>
              <a:rPr lang="sk-SK" sz="2400"/>
              <a:t>info o tom poskytuje teplota krvi v hypotalame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>
                <a:sym typeface="Wingdings" pitchFamily="2" charset="2"/>
              </a:rPr>
              <a:t></a:t>
            </a:r>
          </a:p>
          <a:p>
            <a:pPr algn="ctr" eaLnBrk="1" hangingPunct="1">
              <a:buFont typeface="Arial" charset="0"/>
              <a:buNone/>
            </a:pPr>
            <a:r>
              <a:rPr lang="sk-SK" sz="2800"/>
              <a:t>pokles teploty sa dosiahne zvýšením výdaja tepla</a:t>
            </a:r>
          </a:p>
          <a:p>
            <a:pPr algn="ctr" eaLnBrk="1" hangingPunct="1">
              <a:buFont typeface="Arial" charset="0"/>
              <a:buNone/>
            </a:pPr>
            <a:endParaRPr lang="sk-SK" sz="280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3096344"/>
          </a:xfrm>
        </p:spPr>
        <p:txBody>
          <a:bodyPr>
            <a:normAutofit/>
          </a:bodyPr>
          <a:lstStyle/>
          <a:p>
            <a:r>
              <a:rPr lang="en-US" b="1" dirty="0"/>
              <a:t>Holmes and </a:t>
            </a:r>
            <a:r>
              <a:rPr lang="en-US" b="1" dirty="0" err="1"/>
              <a:t>Rahe</a:t>
            </a:r>
            <a:r>
              <a:rPr lang="en-US" b="1" dirty="0"/>
              <a:t> stress scale</a:t>
            </a:r>
            <a:r>
              <a:rPr lang="sk-SK" b="1" dirty="0"/>
              <a:t> (</a:t>
            </a:r>
            <a:r>
              <a:rPr lang="sk-SK" b="1" dirty="0" err="1"/>
              <a:t>adults</a:t>
            </a:r>
            <a:r>
              <a:rPr lang="sk-SK" b="1" dirty="0"/>
              <a:t>)</a:t>
            </a:r>
            <a:br>
              <a:rPr lang="en-US" b="1" dirty="0"/>
            </a:br>
            <a:endParaRPr lang="sk-SK" dirty="0"/>
          </a:p>
        </p:txBody>
      </p:sp>
      <p:pic>
        <p:nvPicPr>
          <p:cNvPr id="4" name="Zástupný symbol obsahu 3" descr="stress_scal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3" y="116632"/>
            <a:ext cx="5112567" cy="6583810"/>
          </a:xfrm>
        </p:spPr>
      </p:pic>
      <p:sp>
        <p:nvSpPr>
          <p:cNvPr id="5" name="Ovál 4"/>
          <p:cNvSpPr/>
          <p:nvPr/>
        </p:nvSpPr>
        <p:spPr>
          <a:xfrm>
            <a:off x="3707904" y="2636912"/>
            <a:ext cx="1224136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3635896" y="3356992"/>
            <a:ext cx="2088232" cy="79208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3635896" y="5157192"/>
            <a:ext cx="2592288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3707904" y="4437112"/>
            <a:ext cx="1224136" cy="432048"/>
          </a:xfrm>
          <a:prstGeom prst="ellipse">
            <a:avLst/>
          </a:prstGeom>
          <a:solidFill>
            <a:srgbClr val="FFC000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Horúčka</a:t>
            </a:r>
            <a:endParaRPr lang="sk-SK" dirty="0"/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k-SK" sz="2800" dirty="0"/>
              <a:t>TNF a IL-1 pôsobia na os </a:t>
            </a:r>
            <a:r>
              <a:rPr lang="sk-SK" sz="2800" dirty="0" err="1"/>
              <a:t>hypotalamus-hypofýza-nadobličky</a:t>
            </a:r>
            <a:endParaRPr lang="sk-SK" sz="2800" dirty="0"/>
          </a:p>
          <a:p>
            <a:pPr eaLnBrk="1" hangingPunct="1"/>
            <a:r>
              <a:rPr lang="sk-SK" sz="2800" dirty="0"/>
              <a:t>stimulujú tvorbu ACTH, a tým </a:t>
            </a:r>
            <a:r>
              <a:rPr lang="sk-SK" sz="2800" dirty="0" err="1"/>
              <a:t>kortikosteroidov</a:t>
            </a:r>
            <a:endParaRPr lang="sk-SK" sz="2800" dirty="0"/>
          </a:p>
          <a:p>
            <a:pPr eaLnBrk="1" hangingPunct="1"/>
            <a:r>
              <a:rPr lang="sk-SK" sz="2800" dirty="0"/>
              <a:t>predstavuje to </a:t>
            </a:r>
            <a:r>
              <a:rPr lang="sk-SK" sz="2800" dirty="0" err="1"/>
              <a:t>spätnoväzobný</a:t>
            </a:r>
            <a:r>
              <a:rPr lang="sk-SK" sz="2800" dirty="0"/>
              <a:t> mechanizmus</a:t>
            </a:r>
          </a:p>
          <a:p>
            <a:pPr lvl="1" eaLnBrk="1" hangingPunct="1"/>
            <a:r>
              <a:rPr lang="sk-SK" sz="2400" dirty="0" err="1"/>
              <a:t>kortikoidy</a:t>
            </a:r>
            <a:r>
              <a:rPr lang="sk-SK" sz="2400" dirty="0"/>
              <a:t> </a:t>
            </a:r>
            <a:r>
              <a:rPr lang="sk-SK" sz="2400" dirty="0" err="1"/>
              <a:t>inhibujú</a:t>
            </a:r>
            <a:r>
              <a:rPr lang="sk-SK" sz="2400" dirty="0"/>
              <a:t> produkciu poplachových zápalových </a:t>
            </a:r>
            <a:r>
              <a:rPr lang="sk-SK" sz="2400" dirty="0" err="1"/>
              <a:t>cytokínov</a:t>
            </a:r>
            <a:endParaRPr lang="sk-SK" sz="2400" dirty="0"/>
          </a:p>
          <a:p>
            <a:pPr lvl="1" eaLnBrk="1" hangingPunct="1"/>
            <a:r>
              <a:rPr lang="sk-SK" sz="2400" dirty="0" err="1"/>
              <a:t>kortikosteroidy</a:t>
            </a:r>
            <a:r>
              <a:rPr lang="sk-SK" sz="2400" dirty="0"/>
              <a:t> blokujú:</a:t>
            </a:r>
          </a:p>
          <a:p>
            <a:pPr lvl="2" eaLnBrk="1" hangingPunct="1"/>
            <a:r>
              <a:rPr lang="sk-SK" sz="2000" dirty="0"/>
              <a:t>produkciu IL-1a</a:t>
            </a:r>
            <a:r>
              <a:rPr lang="sk-SK" sz="2000" dirty="0">
                <a:sym typeface="Symbol" pitchFamily="18" charset="2"/>
              </a:rPr>
              <a:t>, a tým aj IL-6</a:t>
            </a:r>
          </a:p>
          <a:p>
            <a:pPr lvl="2" eaLnBrk="1" hangingPunct="1"/>
            <a:r>
              <a:rPr lang="sk-SK" sz="2000" dirty="0" err="1">
                <a:sym typeface="Symbol" pitchFamily="18" charset="2"/>
              </a:rPr>
              <a:t>cyklooxygenázu</a:t>
            </a:r>
            <a:r>
              <a:rPr lang="sk-SK" sz="2000" dirty="0">
                <a:sym typeface="Symbol" pitchFamily="18" charset="2"/>
              </a:rPr>
              <a:t> COX-2 v kaskáde </a:t>
            </a:r>
            <a:r>
              <a:rPr lang="sk-SK" sz="2000" dirty="0" err="1">
                <a:sym typeface="Symbol" pitchFamily="18" charset="2"/>
              </a:rPr>
              <a:t>kys</a:t>
            </a:r>
            <a:r>
              <a:rPr lang="sk-SK" sz="2000" dirty="0">
                <a:sym typeface="Symbol" pitchFamily="18" charset="2"/>
              </a:rPr>
              <a:t>. </a:t>
            </a:r>
            <a:r>
              <a:rPr lang="sk-SK" sz="2000" dirty="0" err="1">
                <a:sym typeface="Symbol" pitchFamily="18" charset="2"/>
              </a:rPr>
              <a:t>arachidónovej</a:t>
            </a:r>
            <a:r>
              <a:rPr lang="sk-SK" sz="2000" dirty="0">
                <a:sym typeface="Symbol" pitchFamily="18" charset="2"/>
              </a:rPr>
              <a:t>, a tým syntézu PGE</a:t>
            </a:r>
            <a:r>
              <a:rPr lang="sk-SK" sz="2000" baseline="-25000" dirty="0">
                <a:sym typeface="Symbol" pitchFamily="18" charset="2"/>
              </a:rPr>
              <a:t>2</a:t>
            </a:r>
          </a:p>
          <a:p>
            <a:pPr eaLnBrk="1" hangingPunct="1"/>
            <a:r>
              <a:rPr lang="sk-SK" sz="2800" dirty="0"/>
              <a:t>podobne pôsobí aj </a:t>
            </a:r>
            <a:r>
              <a:rPr lang="sk-SK" sz="2800" dirty="0" err="1"/>
              <a:t>kys</a:t>
            </a:r>
            <a:r>
              <a:rPr lang="sk-SK" sz="2800" dirty="0"/>
              <a:t>. </a:t>
            </a:r>
            <a:r>
              <a:rPr lang="sk-SK" sz="2800" dirty="0" err="1"/>
              <a:t>acetylsalicylová</a:t>
            </a:r>
            <a:r>
              <a:rPr lang="sk-SK" sz="2800" dirty="0"/>
              <a:t>, ale tá blokuje aj COX-1 (konštitutívnu)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Horúčka</a:t>
            </a:r>
            <a:endParaRPr lang="sk-SK" dirty="0"/>
          </a:p>
        </p:txBody>
      </p:sp>
      <p:sp>
        <p:nvSpPr>
          <p:cNvPr id="13315" name="Zástupný symbol obsahu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6103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k-SK" sz="2800" b="1" dirty="0" err="1"/>
              <a:t>pyrogénne</a:t>
            </a:r>
            <a:r>
              <a:rPr lang="sk-SK" sz="2800" b="1" dirty="0"/>
              <a:t> </a:t>
            </a:r>
            <a:r>
              <a:rPr lang="sk-SK" sz="2800" b="1" dirty="0" err="1"/>
              <a:t>cytokíny</a:t>
            </a:r>
            <a:r>
              <a:rPr lang="sk-SK" sz="2800" b="1" dirty="0"/>
              <a:t> majú </a:t>
            </a:r>
            <a:r>
              <a:rPr lang="sk-SK" sz="2800" dirty="0"/>
              <a:t>okrem iniciácie horúčky </a:t>
            </a:r>
            <a:r>
              <a:rPr lang="sk-SK" sz="2800" b="1" dirty="0"/>
              <a:t>aj iné aktivity:</a:t>
            </a:r>
          </a:p>
          <a:p>
            <a:pPr lvl="1" eaLnBrk="1" hangingPunct="1"/>
            <a:r>
              <a:rPr lang="sk-SK" sz="2400" dirty="0"/>
              <a:t>stimulujú </a:t>
            </a:r>
            <a:r>
              <a:rPr lang="sk-SK" sz="2400" dirty="0" err="1"/>
              <a:t>vazodilatáciu</a:t>
            </a:r>
            <a:endParaRPr lang="sk-SK" sz="2400" dirty="0"/>
          </a:p>
          <a:p>
            <a:pPr lvl="1" eaLnBrk="1" hangingPunct="1"/>
            <a:r>
              <a:rPr lang="sk-SK" sz="2400" dirty="0"/>
              <a:t>indukujú </a:t>
            </a:r>
            <a:r>
              <a:rPr lang="sk-SK" sz="2400" dirty="0" err="1"/>
              <a:t>expresiu</a:t>
            </a:r>
            <a:r>
              <a:rPr lang="sk-SK" sz="2400" dirty="0"/>
              <a:t> </a:t>
            </a:r>
            <a:r>
              <a:rPr lang="sk-SK" sz="2400" dirty="0" err="1"/>
              <a:t>adhezívnych</a:t>
            </a:r>
            <a:r>
              <a:rPr lang="sk-SK" sz="2400" dirty="0"/>
              <a:t> molekúl</a:t>
            </a:r>
          </a:p>
          <a:p>
            <a:pPr lvl="1" eaLnBrk="1" hangingPunct="1"/>
            <a:r>
              <a:rPr lang="sk-SK" sz="2400" dirty="0"/>
              <a:t>zvyšujú aktivitu </a:t>
            </a:r>
            <a:r>
              <a:rPr lang="sk-SK" sz="2400" dirty="0" err="1"/>
              <a:t>B-Ly</a:t>
            </a:r>
            <a:r>
              <a:rPr lang="sk-SK" sz="2400" dirty="0"/>
              <a:t> a </a:t>
            </a:r>
            <a:r>
              <a:rPr lang="sk-SK" sz="2400" dirty="0" err="1"/>
              <a:t>T-Ly</a:t>
            </a:r>
            <a:endParaRPr lang="sk-SK" sz="2400" dirty="0"/>
          </a:p>
          <a:p>
            <a:pPr lvl="1" eaLnBrk="1" hangingPunct="1"/>
            <a:r>
              <a:rPr lang="sk-SK" sz="2400" dirty="0"/>
              <a:t>stimulujú fagocytózu</a:t>
            </a:r>
          </a:p>
          <a:p>
            <a:pPr lvl="1" eaLnBrk="1" hangingPunct="1"/>
            <a:r>
              <a:rPr lang="sk-SK" sz="2400" dirty="0"/>
              <a:t>spôsobujú </a:t>
            </a:r>
            <a:r>
              <a:rPr lang="sk-SK" sz="2400" dirty="0" err="1"/>
              <a:t>anorexiu</a:t>
            </a:r>
            <a:r>
              <a:rPr lang="sk-SK" sz="2400" dirty="0"/>
              <a:t>, </a:t>
            </a:r>
            <a:r>
              <a:rPr lang="sk-SK" sz="2400" dirty="0" err="1"/>
              <a:t>somnolenciu</a:t>
            </a:r>
            <a:r>
              <a:rPr lang="sk-SK" sz="2400" dirty="0"/>
              <a:t>, úbytok telesnej hmotnosti</a:t>
            </a:r>
          </a:p>
          <a:p>
            <a:pPr eaLnBrk="1" hangingPunct="1"/>
            <a:r>
              <a:rPr lang="sk-SK" sz="2800" b="1" dirty="0"/>
              <a:t>Mechanizmus účinku na vznik horúčky:</a:t>
            </a:r>
          </a:p>
          <a:p>
            <a:pPr lvl="1" eaLnBrk="1" hangingPunct="1"/>
            <a:r>
              <a:rPr lang="sk-SK" sz="2400" dirty="0"/>
              <a:t>sú transportované</a:t>
            </a:r>
          </a:p>
          <a:p>
            <a:pPr lvl="1" eaLnBrk="1" hangingPunct="1"/>
            <a:r>
              <a:rPr lang="sk-SK" sz="2400" dirty="0"/>
              <a:t>musia prekonať </a:t>
            </a:r>
            <a:r>
              <a:rPr lang="sk-SK" sz="2400" dirty="0" err="1"/>
              <a:t>hematoencefalickú</a:t>
            </a:r>
            <a:r>
              <a:rPr lang="sk-SK" sz="2400" dirty="0"/>
              <a:t> bariéru</a:t>
            </a:r>
          </a:p>
          <a:p>
            <a:pPr lvl="1" eaLnBrk="1" hangingPunct="1"/>
            <a:r>
              <a:rPr lang="sk-SK" sz="2400" dirty="0"/>
              <a:t>stimulujú receptory </a:t>
            </a:r>
            <a:r>
              <a:rPr lang="sk-SK" sz="2400" dirty="0" err="1"/>
              <a:t>termosenzitívnych</a:t>
            </a:r>
            <a:r>
              <a:rPr lang="sk-SK" sz="2400" dirty="0"/>
              <a:t> neurónov</a:t>
            </a:r>
          </a:p>
          <a:p>
            <a:pPr lvl="1" eaLnBrk="1" hangingPunct="1"/>
            <a:r>
              <a:rPr lang="sk-SK" sz="2400" dirty="0"/>
              <a:t>ich pôsobenie je viazané na </a:t>
            </a:r>
            <a:r>
              <a:rPr lang="sk-SK" sz="2400" dirty="0" err="1"/>
              <a:t>mediátor</a:t>
            </a:r>
            <a:r>
              <a:rPr lang="sk-SK" sz="2400" dirty="0"/>
              <a:t> PGE</a:t>
            </a:r>
            <a:r>
              <a:rPr lang="sk-SK" sz="2400" baseline="-25000" dirty="0"/>
              <a:t>2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Horúčka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92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k-SK" sz="2800" b="1" dirty="0"/>
              <a:t>horúčka a špecifické účinky </a:t>
            </a:r>
            <a:r>
              <a:rPr lang="sk-SK" sz="2800" b="1" dirty="0" err="1"/>
              <a:t>cytokínov</a:t>
            </a:r>
            <a:r>
              <a:rPr lang="sk-SK" sz="2800" b="1" dirty="0"/>
              <a:t> tvoria vysoko integrovaný mechanizmus</a:t>
            </a:r>
          </a:p>
          <a:p>
            <a:pPr eaLnBrk="1" hangingPunct="1"/>
            <a:r>
              <a:rPr lang="sk-SK" sz="2800" b="1" dirty="0"/>
              <a:t>tento realizuje:</a:t>
            </a:r>
          </a:p>
          <a:p>
            <a:pPr lvl="1" eaLnBrk="1" hangingPunct="1"/>
            <a:r>
              <a:rPr lang="sk-SK" sz="2400" dirty="0"/>
              <a:t>charakteristickú systémovú odpoveď na infekcie a iné zápalové procesy</a:t>
            </a:r>
          </a:p>
          <a:p>
            <a:pPr lvl="1" eaLnBrk="1" hangingPunct="1"/>
            <a:r>
              <a:rPr lang="sk-SK" sz="2400" dirty="0"/>
              <a:t>niektoré zložky môžu byť prospešné, iné sú škodlivé</a:t>
            </a:r>
          </a:p>
          <a:p>
            <a:pPr lvl="2" eaLnBrk="1" hangingPunct="1"/>
            <a:r>
              <a:rPr lang="sk-SK" sz="2000" dirty="0"/>
              <a:t>pri </a:t>
            </a:r>
            <a:r>
              <a:rPr lang="sk-SK" sz="2000" dirty="0" err="1"/>
              <a:t>septikémii</a:t>
            </a:r>
            <a:r>
              <a:rPr lang="sk-SK" sz="2000" dirty="0"/>
              <a:t> a septickom šoku ide o prehnanú odpoveď organizmu</a:t>
            </a:r>
          </a:p>
          <a:p>
            <a:pPr lvl="1" eaLnBrk="1" hangingPunct="1"/>
            <a:r>
              <a:rPr lang="sk-SK" sz="2400" dirty="0"/>
              <a:t>všeobecne je horúčka považovaná za obranný a prospešný mechanizmus</a:t>
            </a:r>
          </a:p>
          <a:p>
            <a:pPr lvl="2" eaLnBrk="1" hangingPunct="1"/>
            <a:r>
              <a:rPr lang="sk-SK" sz="2000" dirty="0"/>
              <a:t>zvyšujú sa mnohé aktivity imunitného systému</a:t>
            </a:r>
          </a:p>
          <a:p>
            <a:pPr lvl="2" eaLnBrk="1" hangingPunct="1"/>
            <a:r>
              <a:rPr lang="sk-SK" sz="2000" dirty="0"/>
              <a:t>zvyšuje sa celková obranná kapacita organizmu</a:t>
            </a:r>
          </a:p>
          <a:p>
            <a:pPr lvl="2" eaLnBrk="1" hangingPunct="1"/>
            <a:r>
              <a:rPr lang="sk-SK" sz="2000" dirty="0"/>
              <a:t>zhoršujú sa podmienky pre rast a rozmnožovanie  väčšiny patogénnych mikroorganizmov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Horúčka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850"/>
          </a:xfrm>
        </p:spPr>
        <p:txBody>
          <a:bodyPr/>
          <a:lstStyle/>
          <a:p>
            <a:pPr lvl="2" eaLnBrk="1" hangingPunct="1"/>
            <a:r>
              <a:rPr lang="sk-SK" sz="2000" dirty="0"/>
              <a:t>aktivujú sa iné procesy, pri ktorých sa zlepšuje výživa buniek všeobecne</a:t>
            </a:r>
          </a:p>
          <a:p>
            <a:pPr lvl="2" eaLnBrk="1" hangingPunct="1"/>
            <a:r>
              <a:rPr lang="sk-SK" sz="2000" dirty="0"/>
              <a:t>použiť </a:t>
            </a:r>
            <a:r>
              <a:rPr lang="sk-SK" sz="2000" dirty="0" err="1"/>
              <a:t>antipyretiká</a:t>
            </a:r>
            <a:r>
              <a:rPr lang="sk-SK" sz="2000" dirty="0"/>
              <a:t>???</a:t>
            </a:r>
          </a:p>
          <a:p>
            <a:pPr eaLnBrk="1" hangingPunct="1"/>
            <a:r>
              <a:rPr lang="sk-SK" sz="2800" dirty="0"/>
              <a:t>horúčka býva sprievodným príznakom akútnej zápalovej odpovede</a:t>
            </a:r>
          </a:p>
          <a:p>
            <a:pPr eaLnBrk="1" hangingPunct="1"/>
            <a:r>
              <a:rPr lang="sk-SK" sz="2800" dirty="0"/>
              <a:t>existujú prípady, kedy vznikne bez prítomnosti </a:t>
            </a:r>
            <a:r>
              <a:rPr lang="sk-SK" sz="2800" dirty="0" err="1"/>
              <a:t>pyrogénov</a:t>
            </a:r>
            <a:endParaRPr lang="sk-SK" sz="2800" dirty="0"/>
          </a:p>
          <a:p>
            <a:pPr lvl="1" eaLnBrk="1" hangingPunct="1"/>
            <a:r>
              <a:rPr lang="sk-SK" sz="2400" dirty="0"/>
              <a:t>mozgové nádory, </a:t>
            </a:r>
            <a:r>
              <a:rPr lang="sk-SK" sz="2400" dirty="0" err="1"/>
              <a:t>intrakraniálne</a:t>
            </a:r>
            <a:r>
              <a:rPr lang="sk-SK" sz="2400" dirty="0"/>
              <a:t> krvácanie, trombóza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Príčiny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92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sk-SK" sz="2800" dirty="0"/>
              <a:t>každá zmena alebo faktor, ktorý navodí tvorbu endogénnych </a:t>
            </a:r>
            <a:r>
              <a:rPr lang="sk-SK" sz="2800" dirty="0" err="1"/>
              <a:t>pyrogénov</a:t>
            </a:r>
            <a:endParaRPr lang="sk-SK" sz="2800" dirty="0"/>
          </a:p>
          <a:p>
            <a:pPr lvl="1" eaLnBrk="1" hangingPunct="1"/>
            <a:r>
              <a:rPr lang="sk-SK" sz="2400" b="1" dirty="0"/>
              <a:t>infekcie patogénnymi replikujúcimi sa </a:t>
            </a:r>
            <a:r>
              <a:rPr lang="sk-SK" sz="2400" b="1" dirty="0" err="1"/>
              <a:t>agensami</a:t>
            </a:r>
            <a:endParaRPr lang="sk-SK" sz="2400" b="1" dirty="0"/>
          </a:p>
          <a:p>
            <a:pPr lvl="1" eaLnBrk="1" hangingPunct="1"/>
            <a:r>
              <a:rPr lang="sk-SK" sz="2400" b="1" dirty="0"/>
              <a:t>reakcie z imunitnej </a:t>
            </a:r>
            <a:r>
              <a:rPr lang="sk-SK" sz="2400" b="1" dirty="0" err="1"/>
              <a:t>precitlivelosti</a:t>
            </a:r>
            <a:endParaRPr lang="sk-SK" sz="2400" b="1" dirty="0"/>
          </a:p>
          <a:p>
            <a:pPr lvl="2" eaLnBrk="1" hangingPunct="1"/>
            <a:r>
              <a:rPr lang="sk-SK" sz="2000" dirty="0"/>
              <a:t>alergické</a:t>
            </a:r>
          </a:p>
          <a:p>
            <a:pPr lvl="2" eaLnBrk="1" hangingPunct="1"/>
            <a:r>
              <a:rPr lang="sk-SK" sz="2000" dirty="0" err="1"/>
              <a:t>autoimunitné</a:t>
            </a:r>
            <a:endParaRPr lang="sk-SK" sz="2000" dirty="0"/>
          </a:p>
          <a:p>
            <a:pPr lvl="2" eaLnBrk="1" hangingPunct="1"/>
            <a:r>
              <a:rPr lang="sk-SK" sz="2000" dirty="0"/>
              <a:t>niektoré </a:t>
            </a:r>
            <a:r>
              <a:rPr lang="sk-SK" sz="2000" dirty="0" err="1"/>
              <a:t>imunodeficientné</a:t>
            </a:r>
            <a:r>
              <a:rPr lang="sk-SK" sz="2000" dirty="0"/>
              <a:t> stavy</a:t>
            </a:r>
          </a:p>
          <a:p>
            <a:pPr lvl="1" eaLnBrk="1" hangingPunct="1"/>
            <a:r>
              <a:rPr lang="sk-SK" sz="2400" b="1" dirty="0"/>
              <a:t>poškodenie tkanív</a:t>
            </a:r>
          </a:p>
          <a:p>
            <a:pPr lvl="2" eaLnBrk="1" hangingPunct="1"/>
            <a:r>
              <a:rPr lang="sk-SK" sz="2000" dirty="0"/>
              <a:t>trauma</a:t>
            </a:r>
          </a:p>
          <a:p>
            <a:pPr lvl="2" eaLnBrk="1" hangingPunct="1"/>
            <a:r>
              <a:rPr lang="sk-SK" sz="2000" dirty="0"/>
              <a:t>lokálna </a:t>
            </a:r>
            <a:r>
              <a:rPr lang="sk-SK" sz="2000" dirty="0" err="1"/>
              <a:t>nekróza</a:t>
            </a:r>
            <a:endParaRPr lang="sk-SK" sz="2000" dirty="0"/>
          </a:p>
          <a:p>
            <a:pPr lvl="2" eaLnBrk="1" hangingPunct="1"/>
            <a:r>
              <a:rPr lang="sk-SK" sz="2000" dirty="0"/>
              <a:t>zápalové reakcie tkanív a ciev</a:t>
            </a:r>
          </a:p>
          <a:p>
            <a:pPr lvl="2" eaLnBrk="1" hangingPunct="1"/>
            <a:r>
              <a:rPr lang="sk-SK" sz="2000" dirty="0"/>
              <a:t>infarkt pľúc, mozgu, srdca, </a:t>
            </a:r>
            <a:r>
              <a:rPr lang="sk-SK" sz="2000" dirty="0" err="1"/>
              <a:t>rabdomyolýza</a:t>
            </a:r>
            <a:endParaRPr lang="sk-SK" sz="2000" dirty="0"/>
          </a:p>
          <a:p>
            <a:pPr lvl="1" eaLnBrk="1" hangingPunct="1"/>
            <a:r>
              <a:rPr lang="sk-SK" sz="2400" b="1" dirty="0"/>
              <a:t>špecifické zápaly</a:t>
            </a:r>
          </a:p>
          <a:p>
            <a:pPr lvl="2" eaLnBrk="1" hangingPunct="1"/>
            <a:r>
              <a:rPr lang="sk-SK" sz="2000" dirty="0" err="1"/>
              <a:t>sarkoidóza</a:t>
            </a:r>
            <a:r>
              <a:rPr lang="sk-SK" sz="2000" dirty="0"/>
              <a:t>, </a:t>
            </a:r>
            <a:r>
              <a:rPr lang="sk-SK" sz="2000" dirty="0" err="1"/>
              <a:t>granulomatózna</a:t>
            </a:r>
            <a:r>
              <a:rPr lang="sk-SK" sz="2000" dirty="0"/>
              <a:t> hepatitída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Príčiny horúčky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906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sk-SK" sz="2400" b="1" dirty="0"/>
              <a:t>zápaly čriev a </a:t>
            </a:r>
            <a:r>
              <a:rPr lang="sk-SK" sz="2400" b="1" dirty="0" err="1"/>
              <a:t>intraabdominálne</a:t>
            </a:r>
            <a:r>
              <a:rPr lang="sk-SK" sz="2400" b="1" dirty="0"/>
              <a:t> zápalové procesy</a:t>
            </a:r>
          </a:p>
          <a:p>
            <a:pPr lvl="2" eaLnBrk="1" hangingPunct="1"/>
            <a:r>
              <a:rPr lang="sk-SK" sz="2000" dirty="0" err="1"/>
              <a:t>enteritídy</a:t>
            </a:r>
            <a:r>
              <a:rPr lang="sk-SK" sz="2000" dirty="0"/>
              <a:t>, </a:t>
            </a:r>
            <a:r>
              <a:rPr lang="sk-SK" sz="2000" dirty="0" err="1"/>
              <a:t>kolitídy</a:t>
            </a:r>
            <a:r>
              <a:rPr lang="sk-SK" sz="2000" dirty="0"/>
              <a:t>, </a:t>
            </a:r>
            <a:r>
              <a:rPr lang="sk-SK" sz="2000" dirty="0" err="1"/>
              <a:t>pankreatitída</a:t>
            </a:r>
            <a:endParaRPr lang="sk-SK" sz="2000" dirty="0"/>
          </a:p>
          <a:p>
            <a:pPr lvl="1" eaLnBrk="1" hangingPunct="1"/>
            <a:r>
              <a:rPr lang="sk-SK" sz="2400" b="1" dirty="0" err="1"/>
              <a:t>neoplazmové</a:t>
            </a:r>
            <a:r>
              <a:rPr lang="sk-SK" sz="2400" b="1" dirty="0"/>
              <a:t> procesy s účasťou </a:t>
            </a:r>
            <a:r>
              <a:rPr lang="sk-SK" sz="2400" b="1" dirty="0" err="1"/>
              <a:t>lymforetikulového</a:t>
            </a:r>
            <a:r>
              <a:rPr lang="sk-SK" sz="2400" b="1" dirty="0"/>
              <a:t> systému a </a:t>
            </a:r>
            <a:r>
              <a:rPr lang="sk-SK" sz="2400" b="1" dirty="0" err="1"/>
              <a:t>hematopoetického</a:t>
            </a:r>
            <a:r>
              <a:rPr lang="sk-SK" sz="2400" b="1" dirty="0"/>
              <a:t> systému, solídne tumory</a:t>
            </a:r>
          </a:p>
          <a:p>
            <a:pPr lvl="2" eaLnBrk="1" hangingPunct="1"/>
            <a:r>
              <a:rPr lang="sk-SK" sz="2000" dirty="0"/>
              <a:t>býva aj pri komplikáciách solídnych tumorov – metastázy spojené s </a:t>
            </a:r>
            <a:r>
              <a:rPr lang="sk-SK" sz="2000" dirty="0" err="1"/>
              <a:t>nekrózou</a:t>
            </a:r>
            <a:r>
              <a:rPr lang="sk-SK" sz="2000" dirty="0"/>
              <a:t> tumorov, obštrukciou </a:t>
            </a:r>
            <a:r>
              <a:rPr lang="sk-SK" sz="2000" dirty="0" err="1"/>
              <a:t>duktov</a:t>
            </a:r>
            <a:r>
              <a:rPr lang="sk-SK" sz="2000" dirty="0"/>
              <a:t> alebo infekciou</a:t>
            </a:r>
          </a:p>
          <a:p>
            <a:pPr lvl="1" eaLnBrk="1" hangingPunct="1"/>
            <a:r>
              <a:rPr lang="sk-SK" sz="2400" b="1" dirty="0"/>
              <a:t>akútne metabolické poruchy</a:t>
            </a:r>
          </a:p>
          <a:p>
            <a:pPr lvl="2" eaLnBrk="1" hangingPunct="1"/>
            <a:r>
              <a:rPr lang="sk-SK" sz="2000" dirty="0"/>
              <a:t>dna, </a:t>
            </a:r>
            <a:r>
              <a:rPr lang="sk-SK" sz="2000" dirty="0" err="1"/>
              <a:t>porfýria</a:t>
            </a:r>
            <a:r>
              <a:rPr lang="sk-SK" sz="2000" dirty="0"/>
              <a:t>, </a:t>
            </a:r>
            <a:r>
              <a:rPr lang="sk-SK" sz="2000" dirty="0" err="1"/>
              <a:t>Addisonova</a:t>
            </a:r>
            <a:r>
              <a:rPr lang="sk-SK" sz="2000" dirty="0"/>
              <a:t> kríza, </a:t>
            </a:r>
            <a:r>
              <a:rPr lang="sk-SK" sz="2000" dirty="0" err="1"/>
              <a:t>tyreotoxická</a:t>
            </a:r>
            <a:r>
              <a:rPr lang="sk-SK" sz="2000" dirty="0"/>
              <a:t> kríza, </a:t>
            </a:r>
            <a:r>
              <a:rPr lang="sk-SK" sz="2000" dirty="0" err="1"/>
              <a:t>feochromocytóm</a:t>
            </a:r>
            <a:endParaRPr lang="sk-SK" sz="2000" dirty="0"/>
          </a:p>
          <a:p>
            <a:pPr lvl="1" eaLnBrk="1" hangingPunct="1"/>
            <a:r>
              <a:rPr lang="sk-SK" sz="2400" b="1" dirty="0"/>
              <a:t>aplikácia niektorých liekov</a:t>
            </a:r>
          </a:p>
          <a:p>
            <a:pPr lvl="1" eaLnBrk="1" hangingPunct="1"/>
            <a:r>
              <a:rPr lang="sk-SK" sz="2400" b="1" dirty="0"/>
              <a:t>dehydratácia alebo podanie soli</a:t>
            </a:r>
          </a:p>
          <a:p>
            <a:pPr lvl="2" eaLnBrk="1" hangingPunct="1"/>
            <a:r>
              <a:rPr lang="sk-SK" sz="2000" dirty="0"/>
              <a:t>(časté pri hnačkách u detí)</a:t>
            </a:r>
          </a:p>
          <a:p>
            <a:pPr lvl="1" eaLnBrk="1" hangingPunct="1"/>
            <a:r>
              <a:rPr lang="sk-SK" sz="2400" b="1" dirty="0"/>
              <a:t>podanie cudzorodých proteínov (vakcíny)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Regulované zvýšenie teploty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922"/>
          </a:xfrm>
        </p:spPr>
        <p:txBody>
          <a:bodyPr/>
          <a:lstStyle/>
          <a:p>
            <a:pPr eaLnBrk="1" hangingPunct="1"/>
            <a:r>
              <a:rPr lang="sk-SK" sz="2800" dirty="0"/>
              <a:t>ak je t vyššia ako 37,2°C ráno a vyššia ako 37,7°C večer, spojená s:</a:t>
            </a:r>
          </a:p>
          <a:p>
            <a:pPr lvl="1" eaLnBrk="1" hangingPunct="1"/>
            <a:r>
              <a:rPr lang="sk-SK" sz="2400" b="1" dirty="0"/>
              <a:t>potením</a:t>
            </a:r>
          </a:p>
          <a:p>
            <a:pPr lvl="1" eaLnBrk="1" hangingPunct="1"/>
            <a:r>
              <a:rPr lang="sk-SK" sz="2400" b="1" dirty="0" err="1"/>
              <a:t>hyperventiláciou</a:t>
            </a:r>
            <a:endParaRPr lang="sk-SK" sz="2400" b="1" dirty="0"/>
          </a:p>
          <a:p>
            <a:pPr lvl="1" eaLnBrk="1" hangingPunct="1"/>
            <a:r>
              <a:rPr lang="sk-SK" sz="2400" b="1" dirty="0" err="1"/>
              <a:t>vazodilatáciou</a:t>
            </a:r>
            <a:r>
              <a:rPr lang="sk-SK" sz="2400" b="1" dirty="0"/>
              <a:t> v koži,</a:t>
            </a:r>
          </a:p>
          <a:p>
            <a:pPr eaLnBrk="1" hangingPunct="1"/>
            <a:r>
              <a:rPr lang="sk-SK" sz="2800" dirty="0"/>
              <a:t>označuje sa tento stav ako </a:t>
            </a:r>
            <a:r>
              <a:rPr lang="sk-SK" sz="2800" b="1" dirty="0"/>
              <a:t>HORÚČKA</a:t>
            </a:r>
          </a:p>
          <a:p>
            <a:pPr eaLnBrk="1" hangingPunct="1"/>
            <a:r>
              <a:rPr lang="sk-SK" sz="2800" dirty="0"/>
              <a:t>má typický priebeh a sprievodné symptómy:</a:t>
            </a:r>
          </a:p>
          <a:p>
            <a:pPr eaLnBrk="1" hangingPunct="1"/>
            <a:r>
              <a:rPr lang="sk-SK" sz="2800" dirty="0"/>
              <a:t>endogénne </a:t>
            </a:r>
            <a:r>
              <a:rPr lang="sk-SK" sz="2800" dirty="0" err="1"/>
              <a:t>pyrogény</a:t>
            </a:r>
            <a:r>
              <a:rPr lang="sk-SK" sz="2800" dirty="0"/>
              <a:t> pôsobia centrálne na </a:t>
            </a:r>
            <a:r>
              <a:rPr lang="sk-SK" sz="2800" dirty="0" err="1"/>
              <a:t>termosenzitívne</a:t>
            </a:r>
            <a:r>
              <a:rPr lang="sk-SK" sz="2800" dirty="0"/>
              <a:t> neuróny v </a:t>
            </a:r>
            <a:r>
              <a:rPr lang="sk-SK" sz="2800" dirty="0" err="1"/>
              <a:t>preoptickej</a:t>
            </a:r>
            <a:r>
              <a:rPr lang="sk-SK" sz="2800" dirty="0"/>
              <a:t> časti hypotalamu</a:t>
            </a:r>
          </a:p>
          <a:p>
            <a:pPr eaLnBrk="1" hangingPunct="1"/>
            <a:r>
              <a:rPr lang="sk-SK" sz="2800" dirty="0"/>
              <a:t>zosilní sa syntéza PGE</a:t>
            </a:r>
            <a:r>
              <a:rPr lang="sk-SK" sz="2800" baseline="-25000" dirty="0"/>
              <a:t>2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Regulované zvýšenie teploty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890"/>
          </a:xfrm>
        </p:spPr>
        <p:txBody>
          <a:bodyPr/>
          <a:lstStyle/>
          <a:p>
            <a:pPr eaLnBrk="1" hangingPunct="1"/>
            <a:r>
              <a:rPr lang="sk-SK" sz="2800" dirty="0"/>
              <a:t>PGE</a:t>
            </a:r>
            <a:r>
              <a:rPr lang="sk-SK" sz="2800" baseline="-25000" dirty="0"/>
              <a:t>2</a:t>
            </a:r>
            <a:r>
              <a:rPr lang="sk-SK" sz="2800" dirty="0"/>
              <a:t> a </a:t>
            </a:r>
            <a:r>
              <a:rPr lang="sk-SK" sz="2800" dirty="0" err="1"/>
              <a:t>cAMP</a:t>
            </a:r>
            <a:r>
              <a:rPr lang="sk-SK" sz="2800" dirty="0"/>
              <a:t> prebudujú centrálny termostat (mechanizmus nie je známy)</a:t>
            </a:r>
          </a:p>
          <a:p>
            <a:pPr eaLnBrk="1" hangingPunct="1"/>
            <a:r>
              <a:rPr lang="sk-SK" sz="2800" dirty="0"/>
              <a:t>spustí sa zvýšenie produkcie tepla a zníženie tepelných strát</a:t>
            </a:r>
          </a:p>
          <a:p>
            <a:pPr eaLnBrk="1" hangingPunct="1"/>
            <a:r>
              <a:rPr lang="sk-SK" sz="2800" dirty="0"/>
              <a:t>teplota sa zvyšuje až po nastavenú úroveň</a:t>
            </a:r>
          </a:p>
          <a:p>
            <a:pPr eaLnBrk="1" hangingPunct="1"/>
            <a:r>
              <a:rPr lang="sk-SK" sz="2800" dirty="0"/>
              <a:t>pokles teploty sa zabezpečuje aktiváciou mechanizmov regulujúcich zvýšený výdaj tepla do okolia</a:t>
            </a:r>
          </a:p>
          <a:p>
            <a:pPr eaLnBrk="1" hangingPunct="1"/>
            <a:r>
              <a:rPr lang="sk-SK" sz="2800" dirty="0"/>
              <a:t>výdaj pokračuje až do nastolenia novej rovnováhy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Regulované zvýšenie teploty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93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sk-SK" sz="2800" dirty="0"/>
              <a:t>podkladom </a:t>
            </a:r>
            <a:r>
              <a:rPr lang="sk-SK" sz="2800" dirty="0" err="1"/>
              <a:t>antipyretického</a:t>
            </a:r>
            <a:r>
              <a:rPr lang="sk-SK" sz="2800" dirty="0"/>
              <a:t> pôsobenia je ovplyvnenie jednotlivých zložiek procesu iniciácie horúčky</a:t>
            </a:r>
          </a:p>
          <a:p>
            <a:pPr eaLnBrk="1" hangingPunct="1"/>
            <a:r>
              <a:rPr lang="sk-SK" sz="2800" dirty="0" err="1"/>
              <a:t>glukokortikoidy</a:t>
            </a:r>
            <a:r>
              <a:rPr lang="sk-SK" sz="2800" dirty="0"/>
              <a:t> </a:t>
            </a:r>
            <a:r>
              <a:rPr lang="sk-SK" sz="2800" dirty="0" err="1"/>
              <a:t>inhibujú</a:t>
            </a:r>
            <a:r>
              <a:rPr lang="sk-SK" sz="2800" dirty="0"/>
              <a:t> produkciu IL-1 a TNF a </a:t>
            </a:r>
            <a:r>
              <a:rPr lang="sk-SK" sz="2800" dirty="0" err="1"/>
              <a:t>inhibujú</a:t>
            </a:r>
            <a:r>
              <a:rPr lang="sk-SK" sz="2800" dirty="0"/>
              <a:t> metabolizmus </a:t>
            </a:r>
            <a:r>
              <a:rPr lang="sk-SK" sz="2800" dirty="0" err="1"/>
              <a:t>kys</a:t>
            </a:r>
            <a:r>
              <a:rPr lang="sk-SK" sz="2800" dirty="0"/>
              <a:t>. </a:t>
            </a:r>
            <a:r>
              <a:rPr lang="sk-SK" sz="2800" dirty="0" err="1"/>
              <a:t>arachidonovej</a:t>
            </a:r>
            <a:endParaRPr lang="sk-SK" sz="2800" dirty="0"/>
          </a:p>
          <a:p>
            <a:pPr eaLnBrk="1" hangingPunct="1"/>
            <a:r>
              <a:rPr lang="sk-SK" sz="2800" dirty="0"/>
              <a:t>aspirín a </a:t>
            </a:r>
            <a:r>
              <a:rPr lang="sk-SK" sz="2800" dirty="0" err="1"/>
              <a:t>NSAIDs</a:t>
            </a:r>
            <a:r>
              <a:rPr lang="sk-SK" sz="2800" dirty="0"/>
              <a:t> </a:t>
            </a:r>
            <a:r>
              <a:rPr lang="sk-SK" sz="2800" dirty="0" err="1"/>
              <a:t>inhibujú</a:t>
            </a:r>
            <a:r>
              <a:rPr lang="sk-SK" sz="2800" dirty="0"/>
              <a:t> len </a:t>
            </a:r>
            <a:r>
              <a:rPr lang="sk-SK" sz="2800" dirty="0" err="1"/>
              <a:t>cyklooxigenázy</a:t>
            </a:r>
            <a:r>
              <a:rPr lang="sk-SK" sz="2800" dirty="0"/>
              <a:t> a syntézu PGE2</a:t>
            </a:r>
          </a:p>
          <a:p>
            <a:pPr eaLnBrk="1" hangingPunct="1"/>
            <a:r>
              <a:rPr lang="sk-SK" sz="2800" dirty="0"/>
              <a:t>IL-1 a TNF:</a:t>
            </a:r>
          </a:p>
          <a:p>
            <a:pPr lvl="1" eaLnBrk="1" hangingPunct="1"/>
            <a:r>
              <a:rPr lang="sk-SK" sz="2400" dirty="0"/>
              <a:t>ovplyvňujú </a:t>
            </a:r>
            <a:r>
              <a:rPr lang="sk-SK" sz="2400" dirty="0" err="1"/>
              <a:t>myelopoézu</a:t>
            </a:r>
            <a:endParaRPr lang="sk-SK" sz="2400" dirty="0"/>
          </a:p>
          <a:p>
            <a:pPr lvl="1" eaLnBrk="1" hangingPunct="1"/>
            <a:r>
              <a:rPr lang="sk-SK" sz="2400" dirty="0"/>
              <a:t>uvoľňujú </a:t>
            </a:r>
            <a:r>
              <a:rPr lang="sk-SK" sz="2400" dirty="0" err="1"/>
              <a:t>neutrofily</a:t>
            </a:r>
            <a:r>
              <a:rPr lang="sk-SK" sz="2400" dirty="0"/>
              <a:t> do tkanív a zosilňujú ich funkcie</a:t>
            </a:r>
          </a:p>
          <a:p>
            <a:pPr lvl="1" eaLnBrk="1" hangingPunct="1"/>
            <a:r>
              <a:rPr lang="sk-SK" sz="2400" dirty="0"/>
              <a:t>spôsobujú </a:t>
            </a:r>
            <a:r>
              <a:rPr lang="sk-SK" sz="2400" dirty="0" err="1"/>
              <a:t>vazodilatáciu</a:t>
            </a:r>
            <a:r>
              <a:rPr lang="sk-SK" sz="2400" dirty="0"/>
              <a:t> a zvýšenie množstva proteínov ovplyvňujúcich  adhéziu buniek, zvýšenie produkcie PAF a </a:t>
            </a:r>
            <a:r>
              <a:rPr lang="sk-SK" sz="2400" dirty="0" err="1"/>
              <a:t>trombomodulínu</a:t>
            </a:r>
            <a:r>
              <a:rPr lang="sk-SK" sz="2400" dirty="0"/>
              <a:t> </a:t>
            </a:r>
            <a:r>
              <a:rPr lang="sk-SK" sz="2400" dirty="0" err="1"/>
              <a:t>endotelom</a:t>
            </a:r>
            <a:endParaRPr lang="sk-SK" sz="240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/>
              <a:t>Regulované zvýšenie teploty</a:t>
            </a:r>
            <a:endParaRPr lang="sk-SK" dirty="0"/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906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sk-SK" sz="2400" dirty="0"/>
              <a:t>spôsobujú </a:t>
            </a:r>
            <a:r>
              <a:rPr lang="sk-SK" sz="2400" dirty="0" err="1"/>
              <a:t>proteolýzu</a:t>
            </a:r>
            <a:r>
              <a:rPr lang="sk-SK" sz="2400" dirty="0"/>
              <a:t> a </a:t>
            </a:r>
            <a:r>
              <a:rPr lang="sk-SK" sz="2400" dirty="0" err="1"/>
              <a:t>glykolýzu</a:t>
            </a:r>
            <a:r>
              <a:rPr lang="sk-SK" sz="2400" dirty="0"/>
              <a:t> vo svaloch</a:t>
            </a:r>
          </a:p>
          <a:p>
            <a:pPr lvl="1" eaLnBrk="1" hangingPunct="1"/>
            <a:r>
              <a:rPr lang="sk-SK" sz="2400" dirty="0"/>
              <a:t>stimulujú mobilizáciu </a:t>
            </a:r>
            <a:r>
              <a:rPr lang="sk-SK" sz="2400" dirty="0" err="1"/>
              <a:t>lipidov</a:t>
            </a:r>
            <a:r>
              <a:rPr lang="sk-SK" sz="2400" dirty="0"/>
              <a:t> z </a:t>
            </a:r>
            <a:r>
              <a:rPr lang="sk-SK" sz="2400" dirty="0" err="1"/>
              <a:t>adipocytov</a:t>
            </a:r>
            <a:r>
              <a:rPr lang="sk-SK" sz="2400" dirty="0"/>
              <a:t> a </a:t>
            </a:r>
            <a:r>
              <a:rPr lang="sk-SK" sz="2400" dirty="0" err="1"/>
              <a:t>proteosyntézu</a:t>
            </a:r>
            <a:r>
              <a:rPr lang="sk-SK" sz="2400" dirty="0"/>
              <a:t> </a:t>
            </a:r>
            <a:r>
              <a:rPr lang="sk-SK" sz="2400" dirty="0" err="1"/>
              <a:t>a</a:t>
            </a:r>
            <a:r>
              <a:rPr lang="sk-SK" sz="2400" dirty="0"/>
              <a:t> </a:t>
            </a:r>
            <a:r>
              <a:rPr lang="sk-SK" sz="2400" dirty="0" err="1"/>
              <a:t>glykogenolýzu</a:t>
            </a:r>
            <a:r>
              <a:rPr lang="sk-SK" sz="2400" dirty="0"/>
              <a:t> v pečeni</a:t>
            </a:r>
          </a:p>
          <a:p>
            <a:pPr lvl="1" eaLnBrk="1" hangingPunct="1"/>
            <a:r>
              <a:rPr lang="sk-SK" sz="2400" dirty="0"/>
              <a:t>indukujú </a:t>
            </a:r>
            <a:r>
              <a:rPr lang="sk-SK" sz="2400" dirty="0" err="1"/>
              <a:t>proliferáciu</a:t>
            </a:r>
            <a:r>
              <a:rPr lang="sk-SK" sz="2400" dirty="0"/>
              <a:t> </a:t>
            </a:r>
            <a:r>
              <a:rPr lang="sk-SK" sz="2400" dirty="0" err="1"/>
              <a:t>fibroblastov</a:t>
            </a:r>
            <a:r>
              <a:rPr lang="sk-SK" sz="2400" dirty="0"/>
              <a:t>, aktivujú </a:t>
            </a:r>
            <a:r>
              <a:rPr lang="sk-SK" sz="2400" dirty="0" err="1"/>
              <a:t>osteoklasty</a:t>
            </a:r>
            <a:r>
              <a:rPr lang="sk-SK" sz="2400" dirty="0"/>
              <a:t> a uvoľnenie </a:t>
            </a:r>
            <a:r>
              <a:rPr lang="sk-SK" sz="2400" dirty="0" err="1"/>
              <a:t>kolagenázy</a:t>
            </a:r>
            <a:r>
              <a:rPr lang="sk-SK" sz="2400" dirty="0"/>
              <a:t> z </a:t>
            </a:r>
            <a:r>
              <a:rPr lang="sk-SK" sz="2400" dirty="0" err="1"/>
              <a:t>chondrocytov</a:t>
            </a:r>
            <a:endParaRPr lang="sk-SK" sz="2400" dirty="0"/>
          </a:p>
          <a:p>
            <a:pPr lvl="1" eaLnBrk="1" hangingPunct="1"/>
            <a:r>
              <a:rPr lang="sk-SK" sz="2400" dirty="0"/>
              <a:t>indukujú </a:t>
            </a:r>
            <a:r>
              <a:rPr lang="sk-SK" sz="2400" dirty="0" err="1"/>
              <a:t>slow-wave</a:t>
            </a:r>
            <a:r>
              <a:rPr lang="sk-SK" sz="2400" dirty="0"/>
              <a:t> spánkovú aktivitu v mozgu</a:t>
            </a:r>
          </a:p>
          <a:p>
            <a:pPr lvl="1" eaLnBrk="1" hangingPunct="1"/>
            <a:r>
              <a:rPr lang="sk-SK" sz="2400" dirty="0"/>
              <a:t>indukujú uvoľnenie </a:t>
            </a:r>
            <a:r>
              <a:rPr lang="sk-SK" sz="2400" dirty="0" err="1"/>
              <a:t>endorfínov</a:t>
            </a:r>
            <a:r>
              <a:rPr lang="sk-SK" sz="2400" dirty="0"/>
              <a:t>, rastového hormónu a </a:t>
            </a:r>
            <a:r>
              <a:rPr lang="sk-SK" sz="2400" dirty="0" err="1"/>
              <a:t>vazopresínu</a:t>
            </a:r>
            <a:r>
              <a:rPr lang="sk-SK" sz="2400" dirty="0"/>
              <a:t>, uvoľnenie inzulínu, </a:t>
            </a:r>
            <a:r>
              <a:rPr lang="sk-SK" sz="2400" dirty="0" err="1"/>
              <a:t>kortizolu</a:t>
            </a:r>
            <a:r>
              <a:rPr lang="sk-SK" sz="2400" dirty="0"/>
              <a:t> a </a:t>
            </a:r>
            <a:r>
              <a:rPr lang="sk-SK" sz="2400" dirty="0" err="1"/>
              <a:t>katecholamínov</a:t>
            </a:r>
            <a:endParaRPr lang="sk-SK" sz="2400" dirty="0"/>
          </a:p>
          <a:p>
            <a:pPr lvl="1" eaLnBrk="1" hangingPunct="1"/>
            <a:r>
              <a:rPr lang="sk-SK" sz="2400" dirty="0"/>
              <a:t>pri dlhodobom účinkovaní môžu spôsobiť </a:t>
            </a:r>
            <a:r>
              <a:rPr lang="sk-SK" sz="2400" dirty="0" err="1"/>
              <a:t>kachexiu</a:t>
            </a:r>
            <a:r>
              <a:rPr lang="sk-SK" sz="2400" dirty="0"/>
              <a:t> (tlmia chuť do jedla)</a:t>
            </a:r>
          </a:p>
          <a:p>
            <a:pPr lvl="2" eaLnBrk="1" hangingPunct="1"/>
            <a:r>
              <a:rPr lang="sk-SK" sz="2000" dirty="0"/>
              <a:t>pri chronických ochoreniach, zápalových procesoch a </a:t>
            </a:r>
            <a:r>
              <a:rPr lang="sk-SK" sz="2000" dirty="0" err="1"/>
              <a:t>neoplastických</a:t>
            </a:r>
            <a:r>
              <a:rPr lang="sk-SK" sz="2000" dirty="0"/>
              <a:t> procesoch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1773</TotalTime>
  <Words>5700</Words>
  <Application>Microsoft Office PowerPoint</Application>
  <PresentationFormat>Prezentácia na obrazovke (4:3)</PresentationFormat>
  <Paragraphs>918</Paragraphs>
  <Slides>123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123</vt:i4>
      </vt:variant>
    </vt:vector>
  </HeadingPairs>
  <TitlesOfParts>
    <vt:vector size="129" baseType="lpstr">
      <vt:lpstr>Arial</vt:lpstr>
      <vt:lpstr>Century Gothic</vt:lpstr>
      <vt:lpstr>Symbol</vt:lpstr>
      <vt:lpstr>Wingdings</vt:lpstr>
      <vt:lpstr>Wingdings 3</vt:lpstr>
      <vt:lpstr>Dym</vt:lpstr>
      <vt:lpstr>Stres</vt:lpstr>
      <vt:lpstr>Stres</vt:lpstr>
      <vt:lpstr>Stress</vt:lpstr>
      <vt:lpstr>Prezentácia programu PowerPoint</vt:lpstr>
      <vt:lpstr>Stres</vt:lpstr>
      <vt:lpstr>Stres</vt:lpstr>
      <vt:lpstr>Holmes and Rahe stress scale (adults) </vt:lpstr>
      <vt:lpstr>Holmes and Rahe stress scale </vt:lpstr>
      <vt:lpstr>Holmes and Rahe stress scale (adults) </vt:lpstr>
      <vt:lpstr>Holmes and Rahe stress scale </vt:lpstr>
      <vt:lpstr>Holmes and Rahe stress scale </vt:lpstr>
      <vt:lpstr>Holmes and Rahe stress scale - children </vt:lpstr>
      <vt:lpstr>Holmes and Rahe stress scale - children </vt:lpstr>
      <vt:lpstr>Holmes and Rahe stress scale - children </vt:lpstr>
      <vt:lpstr>Holmes and Rahe stress scale - children </vt:lpstr>
      <vt:lpstr>Špecifické reakcie na niektoré stresory</vt:lpstr>
      <vt:lpstr>Fóbia</vt:lpstr>
      <vt:lpstr>Strach z výšky (Bachledova dolina)</vt:lpstr>
      <vt:lpstr>Strach z výšky (Bachledova dolina)</vt:lpstr>
      <vt:lpstr>Fóbia</vt:lpstr>
      <vt:lpstr>Fóbia</vt:lpstr>
      <vt:lpstr>Prezentácia programu PowerPoint</vt:lpstr>
      <vt:lpstr>Prezentácia programu PowerPoint</vt:lpstr>
      <vt:lpstr>Extreme sports</vt:lpstr>
      <vt:lpstr>Extrémne športy</vt:lpstr>
      <vt:lpstr>Extreme sports</vt:lpstr>
      <vt:lpstr>Extreme sports</vt:lpstr>
      <vt:lpstr>Extreme sports</vt:lpstr>
      <vt:lpstr>Extreme sports</vt:lpstr>
      <vt:lpstr>Extreme sports</vt:lpstr>
      <vt:lpstr>Extreme sports</vt:lpstr>
      <vt:lpstr>Extreme sports</vt:lpstr>
      <vt:lpstr>Stres</vt:lpstr>
      <vt:lpstr>Stres</vt:lpstr>
      <vt:lpstr>Regulačné mechanizmy (stresové osy)</vt:lpstr>
      <vt:lpstr>Zapojené časti mozgu</vt:lpstr>
      <vt:lpstr>Regulačné mechanizmy (stresové osy)</vt:lpstr>
      <vt:lpstr>Niektoré účinky katecholamínov</vt:lpstr>
      <vt:lpstr>Metabolické a kardiovaskulárne zmeny</vt:lpstr>
      <vt:lpstr>Metabolické a kardiovaskulárne zmeny</vt:lpstr>
      <vt:lpstr>Prezentácia programu PowerPoint</vt:lpstr>
      <vt:lpstr>Regulačné mechanizmy (stresové osy)</vt:lpstr>
      <vt:lpstr>Regulačné mechanizmy (stresové osy)</vt:lpstr>
      <vt:lpstr>Metabolické a kardiovaskulárne zmeny</vt:lpstr>
      <vt:lpstr>Metabolické a kardiovaskulárne zmeny</vt:lpstr>
      <vt:lpstr>Alarmové štádium</vt:lpstr>
      <vt:lpstr>Alarmové štádium</vt:lpstr>
      <vt:lpstr>Alarmové štádium</vt:lpstr>
      <vt:lpstr>Alarmové štádium</vt:lpstr>
      <vt:lpstr>Alarmové štádium</vt:lpstr>
      <vt:lpstr>Stres</vt:lpstr>
      <vt:lpstr>Stres</vt:lpstr>
      <vt:lpstr>Štádium rezistencie</vt:lpstr>
      <vt:lpstr>Stres</vt:lpstr>
      <vt:lpstr>Biologický účel stresu a adaptačného syndrómu</vt:lpstr>
      <vt:lpstr>Biologický účel stresu a adaptačného syndrómu</vt:lpstr>
      <vt:lpstr>Biologický účel stresu a adaptačného syndrómu</vt:lpstr>
      <vt:lpstr>Typy stresu</vt:lpstr>
      <vt:lpstr>Chronický stres</vt:lpstr>
      <vt:lpstr>Psychoemotívny stres</vt:lpstr>
      <vt:lpstr>Patologické dôsledky stresu</vt:lpstr>
      <vt:lpstr>Patologické dôsledky stresu</vt:lpstr>
      <vt:lpstr>Stres</vt:lpstr>
      <vt:lpstr>Stres</vt:lpstr>
      <vt:lpstr>Stres</vt:lpstr>
      <vt:lpstr>Prezentácia programu PowerPoint</vt:lpstr>
      <vt:lpstr>Koncept stresovej odpovede</vt:lpstr>
      <vt:lpstr>Posttraumatická stresová porucha</vt:lpstr>
      <vt:lpstr>Posttraumatická stresová porucha</vt:lpstr>
      <vt:lpstr>„Burn out“ syndróm</vt:lpstr>
      <vt:lpstr>„Burn out“ syndróm</vt:lpstr>
      <vt:lpstr>„Broken heart“ syndrome</vt:lpstr>
      <vt:lpstr>„Broken heart“ syndrome</vt:lpstr>
      <vt:lpstr>„Broken heart“ syndrome</vt:lpstr>
      <vt:lpstr>„Broken heart“ syndrome</vt:lpstr>
      <vt:lpstr>Prezentácia programu PowerPoint</vt:lpstr>
      <vt:lpstr>Prezentácia programu PowerPoint</vt:lpstr>
      <vt:lpstr>Prezentácia programu PowerPoint</vt:lpstr>
      <vt:lpstr>Prezentácia programu PowerPoint</vt:lpstr>
      <vt:lpstr>Horúčka</vt:lpstr>
      <vt:lpstr>Termoregulácia</vt:lpstr>
      <vt:lpstr>Termoregulácia</vt:lpstr>
      <vt:lpstr>Horúčka</vt:lpstr>
      <vt:lpstr>Horúčka</vt:lpstr>
      <vt:lpstr>Horúčka</vt:lpstr>
      <vt:lpstr>Horúčka</vt:lpstr>
      <vt:lpstr>Horúčka</vt:lpstr>
      <vt:lpstr>Horúčka</vt:lpstr>
      <vt:lpstr>Horúčka</vt:lpstr>
      <vt:lpstr>Horúčka</vt:lpstr>
      <vt:lpstr>Horúčka</vt:lpstr>
      <vt:lpstr>Horúčka</vt:lpstr>
      <vt:lpstr>Horúčka</vt:lpstr>
      <vt:lpstr>Príčiny horúčky</vt:lpstr>
      <vt:lpstr>Príčiny horúčky</vt:lpstr>
      <vt:lpstr>Regulované zvýšenie teploty</vt:lpstr>
      <vt:lpstr>Regulované zvýšenie teploty</vt:lpstr>
      <vt:lpstr>Regulované zvýšenie teploty</vt:lpstr>
      <vt:lpstr>Regulované zvýšenie teploty</vt:lpstr>
      <vt:lpstr>Regulované zvýšenie teploty</vt:lpstr>
      <vt:lpstr>Regulované zvýšenie teploty</vt:lpstr>
      <vt:lpstr>Regulované zvýšenie teploty</vt:lpstr>
      <vt:lpstr>Priebeh horúčky</vt:lpstr>
      <vt:lpstr>Priebeh horúčky</vt:lpstr>
      <vt:lpstr>Priebeh horúčky</vt:lpstr>
      <vt:lpstr>Priebeh horúčky</vt:lpstr>
      <vt:lpstr>Typy horúčky</vt:lpstr>
      <vt:lpstr>Prezentácia programu PowerPoint</vt:lpstr>
      <vt:lpstr>Zmeny v priebehu horúčky</vt:lpstr>
      <vt:lpstr>Zmeny v priebehu horúčky</vt:lpstr>
      <vt:lpstr>Zmeny v priebehu horúčky</vt:lpstr>
      <vt:lpstr>Zmeny v priebehu horúčky</vt:lpstr>
      <vt:lpstr>Prezentácia programu PowerPoint</vt:lpstr>
      <vt:lpstr>Prezentácia programu PowerPoint</vt:lpstr>
      <vt:lpstr>Zmeny v priebehu horúčky</vt:lpstr>
      <vt:lpstr>Pozitíva horúčky</vt:lpstr>
      <vt:lpstr>Negatíva horúčky</vt:lpstr>
      <vt:lpstr>Negatíva horúčky</vt:lpstr>
      <vt:lpstr>Klinický pohľad</vt:lpstr>
      <vt:lpstr>Klinický pohľad</vt:lpstr>
      <vt:lpstr>Klinický pohľad</vt:lpstr>
      <vt:lpstr>Klinický pohľad</vt:lpstr>
      <vt:lpstr>Horúčka (febris)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</dc:title>
  <dc:creator>jaruska</dc:creator>
  <cp:lastModifiedBy>Jarka</cp:lastModifiedBy>
  <cp:revision>146</cp:revision>
  <dcterms:created xsi:type="dcterms:W3CDTF">2009-04-07T09:13:18Z</dcterms:created>
  <dcterms:modified xsi:type="dcterms:W3CDTF">2025-03-17T12:05:18Z</dcterms:modified>
</cp:coreProperties>
</file>