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74" r:id="rId11"/>
    <p:sldId id="269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860C3-B20A-4E10-A839-6C5A225E05BF}" type="datetimeFigureOut">
              <a:rPr lang="sk-SK" smtClean="0"/>
              <a:t>7. 4. 2016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DB9B-ADD7-427F-8142-7B1180CA339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2844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DB9B-ADD7-427F-8142-7B1180CA3390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9396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sz="5400" dirty="0" smtClean="0"/>
              <a:t>Génové manipulácie,</a:t>
            </a:r>
            <a:br>
              <a:rPr lang="sk-SK" sz="5400" dirty="0" smtClean="0"/>
            </a:br>
            <a:r>
              <a:rPr lang="sk-SK" sz="5400" dirty="0" smtClean="0"/>
              <a:t>Génová terapia</a:t>
            </a:r>
            <a:br>
              <a:rPr lang="sk-SK" sz="5400" dirty="0" smtClean="0"/>
            </a:br>
            <a:r>
              <a:rPr lang="sk-SK" sz="5400" dirty="0" smtClean="0"/>
              <a:t>CRISPR revolúcia</a:t>
            </a:r>
            <a:endParaRPr lang="sk-SK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Oliver Rácz, 2016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21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75896" cy="995082"/>
          </a:xfrm>
        </p:spPr>
        <p:txBody>
          <a:bodyPr/>
          <a:lstStyle/>
          <a:p>
            <a:r>
              <a:rPr lang="sk-SK" dirty="0" smtClean="0"/>
              <a:t>GÉNOVÁ TERAPIA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Monotype Sorts" pitchFamily="2" charset="2"/>
              <a:buChar char="n"/>
            </a:pPr>
            <a:r>
              <a:rPr lang="sk-SK" altLang="sk-SK" sz="2800" b="1" dirty="0">
                <a:solidFill>
                  <a:srgbClr val="66FFFF"/>
                </a:solidFill>
              </a:rPr>
              <a:t>Génová terapia</a:t>
            </a:r>
            <a:r>
              <a:rPr lang="en-US" altLang="sk-SK" sz="2800" b="1" dirty="0">
                <a:solidFill>
                  <a:srgbClr val="66FFFF"/>
                </a:solidFill>
              </a:rPr>
              <a:t> = lie</a:t>
            </a:r>
            <a:r>
              <a:rPr lang="sk-SK" altLang="sk-SK" sz="2800" b="1" dirty="0" err="1">
                <a:solidFill>
                  <a:srgbClr val="66FFFF"/>
                </a:solidFill>
              </a:rPr>
              <a:t>čba</a:t>
            </a:r>
            <a:r>
              <a:rPr lang="sk-SK" altLang="sk-SK" sz="2800" b="1" dirty="0">
                <a:solidFill>
                  <a:srgbClr val="66FFFF"/>
                </a:solidFill>
              </a:rPr>
              <a:t> alebo prevencia </a:t>
            </a:r>
            <a:r>
              <a:rPr lang="sk-SK" altLang="sk-SK" sz="2800" b="1" dirty="0" smtClean="0">
                <a:solidFill>
                  <a:srgbClr val="66FFFF"/>
                </a:solidFill>
              </a:rPr>
              <a:t>chorôb </a:t>
            </a:r>
            <a:r>
              <a:rPr lang="sk-SK" altLang="sk-SK" sz="2800" b="1" dirty="0">
                <a:solidFill>
                  <a:srgbClr val="66FFFF"/>
                </a:solidFill>
              </a:rPr>
              <a:t>transferom génov do somatických buniek, stav po prvom </a:t>
            </a:r>
            <a:r>
              <a:rPr lang="sk-SK" altLang="sk-SK" sz="2800" b="1" dirty="0" smtClean="0">
                <a:solidFill>
                  <a:srgbClr val="66FFFF"/>
                </a:solidFill>
              </a:rPr>
              <a:t>desaťročí – </a:t>
            </a:r>
            <a:r>
              <a:rPr lang="sk-SK" altLang="sk-SK" sz="2800" b="1" i="1" dirty="0" smtClean="0">
                <a:solidFill>
                  <a:srgbClr val="66FFFF"/>
                </a:solidFill>
              </a:rPr>
              <a:t>nie len dedičných</a:t>
            </a:r>
            <a:endParaRPr lang="sk-SK" altLang="sk-SK" sz="2800" b="1" dirty="0">
              <a:solidFill>
                <a:srgbClr val="66FFFF"/>
              </a:solidFill>
            </a:endParaRPr>
          </a:p>
          <a:p>
            <a:pPr lvl="1">
              <a:buClr>
                <a:schemeClr val="tx2"/>
              </a:buClr>
              <a:buFont typeface="Monotype Sorts" pitchFamily="2" charset="2"/>
              <a:buChar char="u"/>
            </a:pPr>
            <a:r>
              <a:rPr lang="sk-SK" altLang="sk-SK" sz="2400" dirty="0" smtClean="0">
                <a:solidFill>
                  <a:srgbClr val="66FFFF"/>
                </a:solidFill>
              </a:rPr>
              <a:t>3 </a:t>
            </a:r>
            <a:r>
              <a:rPr lang="sk-SK" altLang="sk-SK" sz="2400" dirty="0">
                <a:solidFill>
                  <a:srgbClr val="66FFFF"/>
                </a:solidFill>
              </a:rPr>
              <a:t>medzinárodné časopisy, 30 firiem, 300 protokolov a viac ako 3000 </a:t>
            </a:r>
            <a:r>
              <a:rPr lang="sk-SK" altLang="sk-SK" sz="2400" dirty="0" err="1">
                <a:solidFill>
                  <a:srgbClr val="66FFFF"/>
                </a:solidFill>
              </a:rPr>
              <a:t>probandov</a:t>
            </a:r>
            <a:r>
              <a:rPr lang="sk-SK" altLang="sk-SK" sz="2400" dirty="0">
                <a:solidFill>
                  <a:srgbClr val="66FFFF"/>
                </a:solidFill>
              </a:rPr>
              <a:t>.</a:t>
            </a:r>
          </a:p>
          <a:p>
            <a:pPr lvl="1">
              <a:buClr>
                <a:schemeClr val="tx2"/>
              </a:buClr>
              <a:buFont typeface="Monotype Sorts" pitchFamily="2" charset="2"/>
              <a:buChar char="u"/>
            </a:pPr>
            <a:r>
              <a:rPr lang="sk-SK" altLang="sk-SK" sz="2400" dirty="0">
                <a:solidFill>
                  <a:srgbClr val="66FFFF"/>
                </a:solidFill>
              </a:rPr>
              <a:t>In </a:t>
            </a:r>
            <a:r>
              <a:rPr lang="sk-SK" altLang="sk-SK" sz="2400" dirty="0" err="1">
                <a:solidFill>
                  <a:srgbClr val="66FFFF"/>
                </a:solidFill>
              </a:rPr>
              <a:t>vivo</a:t>
            </a:r>
            <a:r>
              <a:rPr lang="sk-SK" altLang="sk-SK" sz="2400" dirty="0">
                <a:solidFill>
                  <a:srgbClr val="66FFFF"/>
                </a:solidFill>
              </a:rPr>
              <a:t> a ex </a:t>
            </a:r>
            <a:r>
              <a:rPr lang="sk-SK" altLang="sk-SK" sz="2400" dirty="0" err="1">
                <a:solidFill>
                  <a:srgbClr val="66FFFF"/>
                </a:solidFill>
              </a:rPr>
              <a:t>vivo</a:t>
            </a:r>
            <a:r>
              <a:rPr lang="sk-SK" altLang="sk-SK" sz="2400" dirty="0">
                <a:solidFill>
                  <a:srgbClr val="66FFFF"/>
                </a:solidFill>
              </a:rPr>
              <a:t> postupy</a:t>
            </a:r>
          </a:p>
          <a:p>
            <a:pPr lvl="1">
              <a:buClr>
                <a:schemeClr val="tx2"/>
              </a:buClr>
              <a:buFont typeface="Monotype Sorts" pitchFamily="2" charset="2"/>
              <a:buChar char="u"/>
            </a:pPr>
            <a:r>
              <a:rPr lang="sk-SK" altLang="sk-SK" sz="2400" dirty="0">
                <a:solidFill>
                  <a:srgbClr val="66FFFF"/>
                </a:solidFill>
              </a:rPr>
              <a:t>Široká škála vektorov, ale nie sú dokonalé</a:t>
            </a:r>
            <a:endParaRPr lang="en-GB" altLang="sk-SK" sz="2400" dirty="0">
              <a:solidFill>
                <a:srgbClr val="66FFFF"/>
              </a:solidFill>
            </a:endParaRPr>
          </a:p>
          <a:p>
            <a:pPr lvl="1">
              <a:buClr>
                <a:schemeClr val="tx2"/>
              </a:buClr>
              <a:buFont typeface="Monotype Sorts" pitchFamily="2" charset="2"/>
              <a:buChar char="u"/>
            </a:pPr>
            <a:r>
              <a:rPr lang="sk-SK" altLang="sk-SK" sz="2400" dirty="0">
                <a:solidFill>
                  <a:srgbClr val="66FFFF"/>
                </a:solidFill>
              </a:rPr>
              <a:t>Počiatočný optimizmus sa zmenil na </a:t>
            </a:r>
            <a:r>
              <a:rPr lang="sk-SK" altLang="sk-SK" sz="2400" dirty="0" smtClean="0">
                <a:solidFill>
                  <a:srgbClr val="66FFFF"/>
                </a:solidFill>
              </a:rPr>
              <a:t>vytriezvenie</a:t>
            </a:r>
            <a:r>
              <a:rPr lang="sk-SK" altLang="sk-SK" sz="2400" i="1" dirty="0" smtClean="0">
                <a:solidFill>
                  <a:srgbClr val="66FFFF"/>
                </a:solidFill>
              </a:rPr>
              <a:t>) </a:t>
            </a:r>
            <a:r>
              <a:rPr lang="sk-SK" altLang="sk-SK" sz="2400" dirty="0">
                <a:solidFill>
                  <a:srgbClr val="66FFFF"/>
                </a:solidFill>
              </a:rPr>
              <a:t>lekárov a </a:t>
            </a:r>
            <a:r>
              <a:rPr lang="sk-SK" altLang="sk-SK" sz="2400" dirty="0" smtClean="0">
                <a:solidFill>
                  <a:srgbClr val="66FFFF"/>
                </a:solidFill>
              </a:rPr>
              <a:t>investorov</a:t>
            </a:r>
          </a:p>
          <a:p>
            <a:pPr lvl="1">
              <a:buClr>
                <a:schemeClr val="tx2"/>
              </a:buClr>
              <a:buFont typeface="Monotype Sorts" pitchFamily="2" charset="2"/>
              <a:buChar char="u"/>
            </a:pPr>
            <a:r>
              <a:rPr lang="sk-SK" altLang="sk-SK" sz="2400" i="1" dirty="0">
                <a:solidFill>
                  <a:srgbClr val="66FFFF"/>
                </a:solidFill>
              </a:rPr>
              <a:t>(</a:t>
            </a:r>
            <a:r>
              <a:rPr lang="sk-SK" altLang="sk-SK" sz="2400" i="1" dirty="0" err="1" smtClean="0">
                <a:solidFill>
                  <a:srgbClr val="66FFFF"/>
                </a:solidFill>
              </a:rPr>
              <a:t>disillusionment</a:t>
            </a:r>
            <a:r>
              <a:rPr lang="sk-SK" altLang="sk-SK" sz="2400" i="1" dirty="0" smtClean="0">
                <a:solidFill>
                  <a:srgbClr val="66FFFF"/>
                </a:solidFill>
              </a:rPr>
              <a:t>)</a:t>
            </a:r>
          </a:p>
          <a:p>
            <a:pPr>
              <a:buClr>
                <a:schemeClr val="tx2"/>
              </a:buClr>
              <a:buFont typeface="Monotype Sorts" pitchFamily="2" charset="2"/>
              <a:buChar char="u"/>
            </a:pPr>
            <a:r>
              <a:rPr lang="sk-SK" altLang="sk-SK" sz="2600" i="1" dirty="0" smtClean="0">
                <a:solidFill>
                  <a:srgbClr val="66FFFF"/>
                </a:solidFill>
              </a:rPr>
              <a:t>Pred niekoľkými rokmi nový začiatok – zatiaľ malý vplyv na každodennú medicínu</a:t>
            </a:r>
            <a:endParaRPr lang="cs-CZ" altLang="sk-SK" sz="2600" dirty="0">
              <a:solidFill>
                <a:srgbClr val="66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677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sk-SK" smtClean="0"/>
              <a:t>4/7/2016</a:t>
            </a:r>
            <a:endParaRPr lang="cs-CZ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 smtClean="0"/>
              <a:t>crispr</a:t>
            </a:r>
            <a:endParaRPr lang="cs-CZ" alt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61AFA-6448-4E26-93F6-6389C9F2834F}" type="slidenum">
              <a:rPr lang="cs-CZ" altLang="sk-SK"/>
              <a:pPr/>
              <a:t>11</a:t>
            </a:fld>
            <a:endParaRPr lang="cs-CZ" altLang="sk-SK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b="1"/>
              <a:t>Stav génovej terapie</a:t>
            </a:r>
            <a:endParaRPr lang="cs-CZ" altLang="sk-SK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Monotype Sorts" pitchFamily="2" charset="2"/>
              <a:buChar char="n"/>
            </a:pPr>
            <a:r>
              <a:rPr lang="sk-SK" altLang="sk-SK" sz="2800" b="1" dirty="0">
                <a:solidFill>
                  <a:srgbClr val="66FFFF"/>
                </a:solidFill>
              </a:rPr>
              <a:t>Klinické protokoly</a:t>
            </a:r>
            <a:endParaRPr lang="sk-SK" altLang="sk-SK" sz="2800" dirty="0">
              <a:solidFill>
                <a:srgbClr val="66FFFF"/>
              </a:solidFill>
            </a:endParaRPr>
          </a:p>
          <a:p>
            <a:pPr lvl="1">
              <a:buClr>
                <a:schemeClr val="tx2"/>
              </a:buClr>
              <a:buSzPct val="75000"/>
              <a:buFont typeface="Wingdings" panose="05000000000000000000" pitchFamily="2" charset="2"/>
              <a:buChar char="u"/>
            </a:pPr>
            <a:r>
              <a:rPr lang="sk-SK" altLang="sk-SK" sz="2000" dirty="0" err="1" smtClean="0">
                <a:solidFill>
                  <a:srgbClr val="66FFFF"/>
                </a:solidFill>
              </a:rPr>
              <a:t>malígné</a:t>
            </a:r>
            <a:r>
              <a:rPr lang="sk-SK" altLang="sk-SK" sz="2000" dirty="0" smtClean="0">
                <a:solidFill>
                  <a:srgbClr val="66FFFF"/>
                </a:solidFill>
              </a:rPr>
              <a:t> </a:t>
            </a:r>
            <a:r>
              <a:rPr lang="sk-SK" altLang="sk-SK" sz="2000" dirty="0">
                <a:solidFill>
                  <a:srgbClr val="66FFFF"/>
                </a:solidFill>
              </a:rPr>
              <a:t>nádory		216 (samovražedné gény)</a:t>
            </a:r>
          </a:p>
          <a:p>
            <a:pPr lvl="1">
              <a:buClr>
                <a:schemeClr val="tx2"/>
              </a:buClr>
              <a:buSzPct val="75000"/>
              <a:buFont typeface="Wingdings" panose="05000000000000000000" pitchFamily="2" charset="2"/>
              <a:buChar char="u"/>
            </a:pPr>
            <a:r>
              <a:rPr lang="sk-SK" altLang="sk-SK" sz="2000" dirty="0" err="1">
                <a:solidFill>
                  <a:srgbClr val="66FFFF"/>
                </a:solidFill>
              </a:rPr>
              <a:t>monogénové</a:t>
            </a:r>
            <a:r>
              <a:rPr lang="sk-SK" altLang="sk-SK" sz="2000" dirty="0">
                <a:solidFill>
                  <a:srgbClr val="66FFFF"/>
                </a:solidFill>
              </a:rPr>
              <a:t> ch.	  	  49 (SCID ADA </a:t>
            </a:r>
            <a:r>
              <a:rPr lang="sk-SK" altLang="sk-SK" sz="2000" dirty="0" err="1">
                <a:solidFill>
                  <a:srgbClr val="66FFFF"/>
                </a:solidFill>
              </a:rPr>
              <a:t>def</a:t>
            </a:r>
            <a:r>
              <a:rPr lang="sk-SK" altLang="sk-SK" sz="2000" dirty="0">
                <a:solidFill>
                  <a:srgbClr val="66FFFF"/>
                </a:solidFill>
              </a:rPr>
              <a:t>.)</a:t>
            </a:r>
          </a:p>
          <a:p>
            <a:pPr lvl="1">
              <a:buClr>
                <a:schemeClr val="tx2"/>
              </a:buClr>
              <a:buSzPct val="75000"/>
              <a:buFont typeface="Wingdings" panose="05000000000000000000" pitchFamily="2" charset="2"/>
              <a:buChar char="u"/>
            </a:pPr>
            <a:r>
              <a:rPr lang="sk-SK" altLang="sk-SK" sz="2000" dirty="0">
                <a:solidFill>
                  <a:srgbClr val="66FFFF"/>
                </a:solidFill>
              </a:rPr>
              <a:t>infekčné ch.		</a:t>
            </a:r>
            <a:r>
              <a:rPr lang="sk-SK" altLang="sk-SK" sz="2000" dirty="0" smtClean="0">
                <a:solidFill>
                  <a:srgbClr val="66FFFF"/>
                </a:solidFill>
              </a:rPr>
              <a:t>		  </a:t>
            </a:r>
            <a:r>
              <a:rPr lang="sk-SK" altLang="sk-SK" sz="2000" dirty="0">
                <a:solidFill>
                  <a:srgbClr val="66FFFF"/>
                </a:solidFill>
              </a:rPr>
              <a:t>24</a:t>
            </a:r>
          </a:p>
          <a:p>
            <a:pPr lvl="1">
              <a:buClr>
                <a:schemeClr val="tx2"/>
              </a:buClr>
              <a:buSzPct val="75000"/>
              <a:buFont typeface="Wingdings" panose="05000000000000000000" pitchFamily="2" charset="2"/>
              <a:buChar char="u"/>
            </a:pPr>
            <a:r>
              <a:rPr lang="sk-SK" altLang="sk-SK" sz="2000" dirty="0">
                <a:solidFill>
                  <a:srgbClr val="66FFFF"/>
                </a:solidFill>
              </a:rPr>
              <a:t>choroby KVS		</a:t>
            </a:r>
            <a:r>
              <a:rPr lang="sk-SK" altLang="sk-SK" sz="2000" dirty="0" smtClean="0">
                <a:solidFill>
                  <a:srgbClr val="66FFFF"/>
                </a:solidFill>
              </a:rPr>
              <a:t>		    </a:t>
            </a:r>
            <a:r>
              <a:rPr lang="sk-SK" altLang="sk-SK" sz="2000" dirty="0">
                <a:solidFill>
                  <a:srgbClr val="66FFFF"/>
                </a:solidFill>
              </a:rPr>
              <a:t>8</a:t>
            </a:r>
          </a:p>
          <a:p>
            <a:pPr lvl="1">
              <a:buClr>
                <a:schemeClr val="tx2"/>
              </a:buClr>
              <a:buSzPct val="75000"/>
              <a:buFont typeface="Wingdings" panose="05000000000000000000" pitchFamily="2" charset="2"/>
              <a:buChar char="u"/>
            </a:pPr>
            <a:r>
              <a:rPr lang="sk-SK" altLang="sk-SK" sz="2000" dirty="0" err="1">
                <a:solidFill>
                  <a:srgbClr val="66FFFF"/>
                </a:solidFill>
              </a:rPr>
              <a:t>reumatoidná</a:t>
            </a:r>
            <a:r>
              <a:rPr lang="sk-SK" altLang="sk-SK" sz="2000" dirty="0">
                <a:solidFill>
                  <a:srgbClr val="66FFFF"/>
                </a:solidFill>
              </a:rPr>
              <a:t> </a:t>
            </a:r>
            <a:r>
              <a:rPr lang="sk-SK" altLang="sk-SK" sz="2000" dirty="0" err="1">
                <a:solidFill>
                  <a:srgbClr val="66FFFF"/>
                </a:solidFill>
              </a:rPr>
              <a:t>artritida</a:t>
            </a:r>
            <a:r>
              <a:rPr lang="sk-SK" altLang="sk-SK" sz="2000" dirty="0">
                <a:solidFill>
                  <a:srgbClr val="66FFFF"/>
                </a:solidFill>
              </a:rPr>
              <a:t>, </a:t>
            </a:r>
            <a:r>
              <a:rPr lang="sk-SK" altLang="sk-SK" sz="2000" dirty="0" err="1">
                <a:solidFill>
                  <a:srgbClr val="66FFFF"/>
                </a:solidFill>
              </a:rPr>
              <a:t>sy</a:t>
            </a:r>
            <a:r>
              <a:rPr lang="sk-SK" altLang="sk-SK" sz="2000" dirty="0">
                <a:solidFill>
                  <a:srgbClr val="66FFFF"/>
                </a:solidFill>
              </a:rPr>
              <a:t>. </a:t>
            </a:r>
            <a:r>
              <a:rPr lang="sk-SK" altLang="sk-SK" sz="2000" dirty="0" err="1">
                <a:solidFill>
                  <a:srgbClr val="66FFFF"/>
                </a:solidFill>
              </a:rPr>
              <a:t>kubitálneho</a:t>
            </a:r>
            <a:r>
              <a:rPr lang="sk-SK" altLang="sk-SK" sz="2000" dirty="0">
                <a:solidFill>
                  <a:srgbClr val="66FFFF"/>
                </a:solidFill>
              </a:rPr>
              <a:t> tunelu</a:t>
            </a:r>
          </a:p>
          <a:p>
            <a:pPr>
              <a:buFont typeface="Monotype Sorts" pitchFamily="2" charset="2"/>
              <a:buChar char="n"/>
            </a:pPr>
            <a:r>
              <a:rPr lang="sk-SK" altLang="sk-SK" sz="2400" dirty="0">
                <a:solidFill>
                  <a:srgbClr val="66FFFF"/>
                </a:solidFill>
              </a:rPr>
              <a:t>Vektory: väčšinou </a:t>
            </a:r>
            <a:r>
              <a:rPr lang="sk-SK" altLang="sk-SK" sz="2400" dirty="0" err="1">
                <a:solidFill>
                  <a:srgbClr val="66FFFF"/>
                </a:solidFill>
              </a:rPr>
              <a:t>retro</a:t>
            </a:r>
            <a:r>
              <a:rPr lang="sk-SK" altLang="sk-SK" sz="2400" dirty="0">
                <a:solidFill>
                  <a:srgbClr val="66FFFF"/>
                </a:solidFill>
              </a:rPr>
              <a:t>- a </a:t>
            </a:r>
            <a:r>
              <a:rPr lang="sk-SK" altLang="sk-SK" sz="2400" dirty="0" err="1">
                <a:solidFill>
                  <a:srgbClr val="66FFFF"/>
                </a:solidFill>
              </a:rPr>
              <a:t>adenovírusy</a:t>
            </a:r>
            <a:r>
              <a:rPr lang="sk-SK" altLang="sk-SK" sz="2400" dirty="0">
                <a:solidFill>
                  <a:srgbClr val="66FFFF"/>
                </a:solidFill>
              </a:rPr>
              <a:t>, menej syntetické</a:t>
            </a:r>
          </a:p>
          <a:p>
            <a:pPr>
              <a:buFont typeface="Monotype Sorts" pitchFamily="2" charset="2"/>
              <a:buChar char="n"/>
            </a:pPr>
            <a:r>
              <a:rPr lang="sk-SK" altLang="sk-SK" sz="2400" dirty="0">
                <a:solidFill>
                  <a:srgbClr val="66FFFF"/>
                </a:solidFill>
              </a:rPr>
              <a:t>Zapínanie a vypínanie génov</a:t>
            </a:r>
          </a:p>
          <a:p>
            <a:pPr>
              <a:buFont typeface="Monotype Sorts" pitchFamily="2" charset="2"/>
              <a:buChar char="n"/>
            </a:pPr>
            <a:r>
              <a:rPr lang="sk-SK" altLang="sk-SK" sz="2400" dirty="0">
                <a:solidFill>
                  <a:srgbClr val="66FFFF"/>
                </a:solidFill>
              </a:rPr>
              <a:t>Problémy – 700 vedľajších účinkov, smrť ako reakcia na vektor. Nedostatočne informovaní pacienti, </a:t>
            </a:r>
            <a:r>
              <a:rPr lang="sk-SK" altLang="sk-SK" sz="2400" dirty="0" err="1">
                <a:solidFill>
                  <a:srgbClr val="66FFFF"/>
                </a:solidFill>
              </a:rPr>
              <a:t>kozmetikované</a:t>
            </a:r>
            <a:r>
              <a:rPr lang="sk-SK" altLang="sk-SK" sz="2400" dirty="0">
                <a:solidFill>
                  <a:srgbClr val="66FFFF"/>
                </a:solidFill>
              </a:rPr>
              <a:t> výsledky</a:t>
            </a:r>
            <a:endParaRPr lang="cs-CZ" altLang="sk-SK" sz="2400" dirty="0"/>
          </a:p>
        </p:txBody>
      </p:sp>
    </p:spTree>
    <p:extLst>
      <p:ext uri="{BB962C8B-B14F-4D97-AF65-F5344CB8AC3E}">
        <p14:creationId xmlns:p14="http://schemas.microsoft.com/office/powerpoint/2010/main" val="2265074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Revolúcia CRISPR-Cas9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Čo to je? </a:t>
            </a:r>
          </a:p>
          <a:p>
            <a:r>
              <a:rPr lang="sk-SK" b="1" dirty="0" err="1" smtClean="0"/>
              <a:t>Clustered</a:t>
            </a:r>
            <a:r>
              <a:rPr lang="sk-SK" b="1" dirty="0" smtClean="0"/>
              <a:t> </a:t>
            </a:r>
            <a:r>
              <a:rPr lang="sk-SK" b="1" dirty="0" err="1" smtClean="0"/>
              <a:t>regularly</a:t>
            </a:r>
            <a:r>
              <a:rPr lang="sk-SK" b="1" dirty="0" smtClean="0"/>
              <a:t> </a:t>
            </a:r>
            <a:r>
              <a:rPr lang="sk-SK" b="1" dirty="0" err="1" smtClean="0"/>
              <a:t>interspaced</a:t>
            </a:r>
            <a:r>
              <a:rPr lang="sk-SK" b="1" dirty="0" smtClean="0"/>
              <a:t> </a:t>
            </a:r>
            <a:r>
              <a:rPr lang="sk-SK" b="1" dirty="0" err="1" smtClean="0"/>
              <a:t>short</a:t>
            </a:r>
            <a:r>
              <a:rPr lang="sk-SK" b="1" dirty="0" smtClean="0"/>
              <a:t> </a:t>
            </a:r>
            <a:r>
              <a:rPr lang="sk-SK" b="1" dirty="0" err="1" smtClean="0"/>
              <a:t>palindromic</a:t>
            </a:r>
            <a:r>
              <a:rPr lang="sk-SK" b="1" dirty="0" smtClean="0"/>
              <a:t> </a:t>
            </a:r>
            <a:r>
              <a:rPr lang="sk-SK" b="1" dirty="0" err="1" smtClean="0"/>
              <a:t>repeats</a:t>
            </a:r>
            <a:endParaRPr lang="sk-SK" b="1" dirty="0" smtClean="0"/>
          </a:p>
          <a:p>
            <a:r>
              <a:rPr lang="sk-SK" dirty="0" smtClean="0"/>
              <a:t>Obranný mechanizmus baktérií proti vírusom</a:t>
            </a:r>
          </a:p>
          <a:p>
            <a:r>
              <a:rPr lang="sk-SK" dirty="0"/>
              <a:t>Cas9 je enzým, ktorý „reže“ </a:t>
            </a:r>
            <a:r>
              <a:rPr lang="sk-SK" dirty="0" err="1"/>
              <a:t>ovidve</a:t>
            </a:r>
            <a:r>
              <a:rPr lang="sk-SK" dirty="0"/>
              <a:t> reťazce dvojitej špirály</a:t>
            </a:r>
          </a:p>
          <a:p>
            <a:r>
              <a:rPr lang="sk-SK" dirty="0"/>
              <a:t>Malá molekula RNA, ktorá na základe </a:t>
            </a:r>
            <a:r>
              <a:rPr lang="sk-SK" dirty="0" err="1"/>
              <a:t>komplementarity</a:t>
            </a:r>
            <a:r>
              <a:rPr lang="sk-SK" dirty="0"/>
              <a:t> určuje miesto </a:t>
            </a:r>
            <a:r>
              <a:rPr lang="sk-SK" dirty="0" smtClean="0"/>
              <a:t>rezu</a:t>
            </a:r>
          </a:p>
          <a:p>
            <a:r>
              <a:rPr lang="sk-SK" dirty="0" smtClean="0"/>
              <a:t>Načo je nám to dobré?</a:t>
            </a:r>
          </a:p>
          <a:p>
            <a:r>
              <a:rPr lang="sk-SK" dirty="0" smtClean="0"/>
              <a:t>Presne riadené rezy DNA, veľmi jednoduchá manipulácia</a:t>
            </a:r>
          </a:p>
          <a:p>
            <a:r>
              <a:rPr lang="sk-SK" dirty="0" smtClean="0"/>
              <a:t>Možnosť </a:t>
            </a:r>
            <a:r>
              <a:rPr lang="sk-SK" b="1" dirty="0" smtClean="0"/>
              <a:t>editovanie génov (opravy mutácií???)</a:t>
            </a:r>
          </a:p>
          <a:p>
            <a:r>
              <a:rPr lang="sk-SK" b="1" i="1" smtClean="0"/>
              <a:t>SOMATICKÝCH OK – GAMETICKÝCH ?</a:t>
            </a:r>
            <a:endParaRPr lang="sk-SK" i="1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673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All</a:t>
            </a:r>
            <a:r>
              <a:rPr lang="sk-SK" dirty="0" smtClean="0"/>
              <a:t> </a:t>
            </a:r>
            <a:r>
              <a:rPr lang="sk-SK" dirty="0" err="1" smtClean="0"/>
              <a:t>hands</a:t>
            </a:r>
            <a:r>
              <a:rPr lang="sk-SK" dirty="0" smtClean="0"/>
              <a:t> on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desk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03312" y="1326524"/>
            <a:ext cx="8947522" cy="4921875"/>
          </a:xfrm>
        </p:spPr>
        <p:txBody>
          <a:bodyPr>
            <a:normAutofit/>
          </a:bodyPr>
          <a:lstStyle/>
          <a:p>
            <a:r>
              <a:rPr lang="sk-SK" dirty="0" smtClean="0"/>
              <a:t>ADDGENE – OD 2013 60 000 OBJEDNÁVOK KITOV</a:t>
            </a:r>
          </a:p>
          <a:p>
            <a:r>
              <a:rPr lang="sk-SK" dirty="0" smtClean="0"/>
              <a:t>EDITOVANIE GÉNOV S CIEĽOM GÉNOVEJ TERAPIE – ZATIAĽ EXOERIMENTÁLNA ROVINA – NAPR. TALASÉMIA</a:t>
            </a:r>
          </a:p>
          <a:p>
            <a:r>
              <a:rPr lang="sk-SK" dirty="0" smtClean="0"/>
              <a:t>INÉ MOŽNOSTI:</a:t>
            </a:r>
          </a:p>
          <a:p>
            <a:pPr lvl="1"/>
            <a:r>
              <a:rPr lang="sk-SK" dirty="0" smtClean="0"/>
              <a:t>BROKEN SCISSORS – CAS9 NEROZREŽE DNA, LEN BLOKUJE EXPRESIU GÉNOV BEZ ICH MUTÁCIE. NAPR. BUNKOVÉ LÍNIE S ROZDIELNOU BLOKÁDOU VO VÝSKUME ALZHEIMER A I. </a:t>
            </a:r>
          </a:p>
          <a:p>
            <a:pPr lvl="1"/>
            <a:r>
              <a:rPr lang="sk-SK" dirty="0" smtClean="0"/>
              <a:t>CRISPR SPOJENÝ S AKTVÁTOROM GÉNOV</a:t>
            </a:r>
          </a:p>
          <a:p>
            <a:pPr lvl="1"/>
            <a:r>
              <a:rPr lang="sk-SK" dirty="0" smtClean="0"/>
              <a:t>CRISPR SPOJENÝ S BLOKÁDOU – AKTIVÁCIOU </a:t>
            </a:r>
            <a:r>
              <a:rPr lang="sk-SK" b="1" dirty="0" smtClean="0"/>
              <a:t>KONKRÉTNYCH </a:t>
            </a:r>
            <a:r>
              <a:rPr lang="sk-SK" dirty="0" smtClean="0"/>
              <a:t>EPIGENETICKÝCH FAKTOROV (METYLÁCIE, ACETYLÁCIA HISTÓNOV)</a:t>
            </a:r>
          </a:p>
          <a:p>
            <a:pPr lvl="1"/>
            <a:r>
              <a:rPr lang="sk-SK" dirty="0" smtClean="0"/>
              <a:t>CRISPR A OPTOGENETIKA – ZAPÍNANIE A VYPÍNANIE GÉNOV PODĽA POTREBY</a:t>
            </a:r>
          </a:p>
          <a:p>
            <a:pPr lvl="1"/>
            <a:r>
              <a:rPr lang="sk-SK" dirty="0" smtClean="0"/>
              <a:t>VÝSKUM NEKÓDUJÚCICH OBLASTÍ GENÓMU</a:t>
            </a:r>
          </a:p>
          <a:p>
            <a:pPr lvl="1"/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992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CRISPR ZOO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ALERGIA NA VAJÍČKO – VYRADIŤ GÉN V SLIEPKACH PRE DANÝ PROTEIN</a:t>
            </a:r>
          </a:p>
          <a:p>
            <a:r>
              <a:rPr lang="sk-SK" dirty="0" smtClean="0"/>
              <a:t>A INÉ MOŽNOSTI „VYLEPŠENIA“ HOSPODÁRSKYCH ZVIERAT???</a:t>
            </a:r>
          </a:p>
          <a:p>
            <a:r>
              <a:rPr lang="sk-SK" dirty="0" smtClean="0"/>
              <a:t>VČELY REZISTENTNÉ NA CHOROBY</a:t>
            </a:r>
          </a:p>
          <a:p>
            <a:r>
              <a:rPr lang="sk-SK" dirty="0" smtClean="0"/>
              <a:t>KOMÁRE REZISTENTNÉ NA PARAZITY (MALÁRIA, ZIKA)</a:t>
            </a:r>
          </a:p>
          <a:p>
            <a:r>
              <a:rPr lang="sk-SK" dirty="0" smtClean="0"/>
              <a:t>DE-EXTINKCIA – ZNOVUZRODENIE MAMUTOV?</a:t>
            </a:r>
          </a:p>
          <a:p>
            <a:r>
              <a:rPr lang="sk-SK" dirty="0" smtClean="0"/>
              <a:t>SUPER HOSPODÁRSKE ZVIERATÁ?</a:t>
            </a:r>
          </a:p>
          <a:p>
            <a:r>
              <a:rPr lang="sk-SK" b="1" dirty="0" smtClean="0"/>
              <a:t>ZVIERACIE MODELY CHORÔB</a:t>
            </a:r>
            <a:endParaRPr lang="sk-SK" b="1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004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dirty="0"/>
              <a:t>Manipulácia s génmi </a:t>
            </a:r>
            <a:r>
              <a:rPr lang="sk-SK" altLang="sk-SK" dirty="0" smtClean="0"/>
              <a:t>– </a:t>
            </a:r>
            <a:r>
              <a:rPr lang="sk-SK" altLang="sk-SK" dirty="0" smtClean="0"/>
              <a:t>kedy sa to začalo?</a:t>
            </a:r>
            <a:endParaRPr lang="sk-SK" altLang="sk-SK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altLang="sk-SK" sz="2800" dirty="0"/>
              <a:t>Začiatky poľnohospodárstva – Mezopotámia, </a:t>
            </a:r>
            <a:r>
              <a:rPr lang="sk-SK" altLang="sk-SK" sz="2800" dirty="0" smtClean="0"/>
              <a:t>Európa, viac ako 12000 rokov</a:t>
            </a:r>
            <a:endParaRPr lang="sk-SK" altLang="sk-SK" sz="2800" dirty="0"/>
          </a:p>
          <a:p>
            <a:r>
              <a:rPr lang="sk-SK" altLang="sk-SK" sz="2800" dirty="0"/>
              <a:t>Kríženie, šľachtenie rastlín a zvierat</a:t>
            </a:r>
          </a:p>
          <a:p>
            <a:r>
              <a:rPr lang="sk-SK" altLang="sk-SK" sz="2800" dirty="0"/>
              <a:t>Dnešné obilniny, kukurica, ryža sa vôbec nepodobajú na ich predkov z prírody – veľké výnosy, ale aj negatívne vlastnosti</a:t>
            </a:r>
          </a:p>
          <a:p>
            <a:r>
              <a:rPr lang="sk-SK" altLang="sk-SK" sz="2800" dirty="0"/>
              <a:t>To isté u hospodárskych zvierat</a:t>
            </a:r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14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dirty="0"/>
              <a:t>Priama manipulácia s </a:t>
            </a:r>
            <a:r>
              <a:rPr lang="sk-SK" altLang="sk-SK" dirty="0" smtClean="0"/>
              <a:t>génmi – okolo 1970</a:t>
            </a:r>
            <a:endParaRPr lang="sk-SK" altLang="sk-SK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sk-SK" altLang="sk-SK" sz="3200" dirty="0" err="1"/>
              <a:t>Rekombinantná</a:t>
            </a:r>
            <a:r>
              <a:rPr lang="sk-SK" altLang="sk-SK" sz="3200" dirty="0"/>
              <a:t> DNA technológia – reštrikčné enzýmy</a:t>
            </a:r>
          </a:p>
          <a:p>
            <a:pPr lvl="1"/>
            <a:r>
              <a:rPr lang="sk-SK" altLang="sk-SK" sz="2800" dirty="0"/>
              <a:t>vyrezanie génov z rôznych druhov</a:t>
            </a:r>
          </a:p>
          <a:p>
            <a:pPr lvl="1"/>
            <a:r>
              <a:rPr lang="sk-SK" altLang="sk-SK" sz="2800" dirty="0"/>
              <a:t>nalepenie do genómu vírusov, </a:t>
            </a:r>
            <a:r>
              <a:rPr lang="sk-SK" altLang="sk-SK" sz="2800" dirty="0" err="1"/>
              <a:t>bakteri</a:t>
            </a:r>
            <a:r>
              <a:rPr lang="en-GB" altLang="sk-SK" sz="2800" dirty="0"/>
              <a:t>o</a:t>
            </a:r>
            <a:r>
              <a:rPr lang="sk-SK" altLang="sk-SK" sz="2800" dirty="0" err="1"/>
              <a:t>fágov</a:t>
            </a:r>
            <a:r>
              <a:rPr lang="sk-SK" altLang="sk-SK" sz="2800" dirty="0"/>
              <a:t>, baktérií</a:t>
            </a:r>
          </a:p>
          <a:p>
            <a:pPr lvl="1"/>
            <a:r>
              <a:rPr lang="sk-SK" altLang="sk-SK" sz="2800" dirty="0"/>
              <a:t>prenos do iného </a:t>
            </a:r>
            <a:r>
              <a:rPr lang="sk-SK" altLang="sk-SK" sz="2800" dirty="0" smtClean="0"/>
              <a:t>druhu</a:t>
            </a:r>
          </a:p>
          <a:p>
            <a:pPr lvl="1"/>
            <a:r>
              <a:rPr lang="sk-SK" altLang="sk-SK" sz="2800" dirty="0" smtClean="0"/>
              <a:t>Nepresne, náhodne....</a:t>
            </a:r>
            <a:endParaRPr lang="sk-SK" altLang="sk-SK" sz="2800" dirty="0"/>
          </a:p>
          <a:p>
            <a:pPr lvl="1">
              <a:buFontTx/>
              <a:buNone/>
            </a:pPr>
            <a:r>
              <a:rPr lang="sk-SK" altLang="sk-SK" sz="2800" dirty="0"/>
              <a:t>(v malej miere sa vyskytuje aj v prírode)</a:t>
            </a:r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6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dirty="0" smtClean="0"/>
              <a:t>Využitie XX. storočie</a:t>
            </a:r>
            <a:endParaRPr lang="sk-SK" altLang="sk-SK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altLang="sk-SK" sz="2800" dirty="0"/>
              <a:t>Výroba </a:t>
            </a:r>
            <a:r>
              <a:rPr lang="sk-SK" altLang="sk-SK" sz="2800" dirty="0" err="1"/>
              <a:t>liečív</a:t>
            </a:r>
            <a:r>
              <a:rPr lang="sk-SK" altLang="sk-SK" sz="2800" dirty="0"/>
              <a:t> </a:t>
            </a:r>
            <a:r>
              <a:rPr lang="sk-SK" altLang="sk-SK" sz="2800" dirty="0" smtClean="0"/>
              <a:t>v </a:t>
            </a:r>
            <a:r>
              <a:rPr lang="sk-SK" altLang="sk-SK" sz="2800" dirty="0" err="1" smtClean="0"/>
              <a:t>baktériach</a:t>
            </a:r>
            <a:r>
              <a:rPr lang="sk-SK" altLang="sk-SK" sz="2800" dirty="0" smtClean="0"/>
              <a:t> alebo v kvasinkách</a:t>
            </a:r>
          </a:p>
          <a:p>
            <a:pPr lvl="1"/>
            <a:r>
              <a:rPr lang="sk-SK" altLang="sk-SK" sz="2600" dirty="0" smtClean="0"/>
              <a:t>ľudský </a:t>
            </a:r>
            <a:r>
              <a:rPr lang="sk-SK" altLang="sk-SK" sz="2600" dirty="0"/>
              <a:t>inzulín, rastový hormón, </a:t>
            </a:r>
            <a:r>
              <a:rPr lang="sk-SK" altLang="sk-SK" sz="2600" dirty="0" err="1"/>
              <a:t>erytropoetín</a:t>
            </a:r>
            <a:endParaRPr lang="sk-SK" altLang="sk-SK" sz="2600" dirty="0"/>
          </a:p>
          <a:p>
            <a:pPr lvl="1"/>
            <a:r>
              <a:rPr lang="sk-SK" altLang="sk-SK" sz="2400" dirty="0" smtClean="0"/>
              <a:t>moč </a:t>
            </a:r>
            <a:r>
              <a:rPr lang="sk-SK" altLang="sk-SK" sz="2400" dirty="0"/>
              <a:t>a mlieko hospodárskych zvierat</a:t>
            </a:r>
          </a:p>
          <a:p>
            <a:r>
              <a:rPr lang="sk-SK" altLang="sk-SK" sz="2800" dirty="0"/>
              <a:t>Génová terapia – </a:t>
            </a:r>
            <a:r>
              <a:rPr lang="sk-SK" altLang="sk-SK" sz="2800" dirty="0" smtClean="0"/>
              <a:t>somatická, málo úspešná</a:t>
            </a:r>
            <a:endParaRPr lang="sk-SK" altLang="sk-SK" sz="2800" dirty="0"/>
          </a:p>
          <a:p>
            <a:r>
              <a:rPr lang="sk-SK" altLang="sk-SK" sz="2800" dirty="0" err="1"/>
              <a:t>Génmodifikované</a:t>
            </a:r>
            <a:r>
              <a:rPr lang="sk-SK" altLang="sk-SK" sz="2800" dirty="0"/>
              <a:t> rastliny – </a:t>
            </a:r>
            <a:r>
              <a:rPr lang="sk-SK" altLang="sk-SK" sz="2800" dirty="0" smtClean="0"/>
              <a:t>potraviny</a:t>
            </a:r>
          </a:p>
          <a:p>
            <a:pPr lvl="1"/>
            <a:r>
              <a:rPr lang="sk-SK" altLang="sk-SK" sz="2600" dirty="0" smtClean="0"/>
              <a:t>Obavy laickej verejnosti</a:t>
            </a:r>
          </a:p>
          <a:p>
            <a:pPr lvl="1"/>
            <a:r>
              <a:rPr lang="sk-SK" altLang="sk-SK" sz="2600" dirty="0" smtClean="0"/>
              <a:t>Business a politika</a:t>
            </a:r>
            <a:endParaRPr lang="sk-SK" altLang="sk-SK" sz="2600" dirty="0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94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/>
              <a:t>Najviac rozšírené v USA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altLang="sk-SK" sz="2800" dirty="0"/>
              <a:t>Sója 89 </a:t>
            </a:r>
            <a:r>
              <a:rPr lang="en-US" altLang="sk-SK" sz="2800" dirty="0"/>
              <a:t>%</a:t>
            </a:r>
          </a:p>
          <a:p>
            <a:pPr>
              <a:lnSpc>
                <a:spcPct val="90000"/>
              </a:lnSpc>
            </a:pPr>
            <a:r>
              <a:rPr lang="en-US" altLang="sk-SK" sz="2800" dirty="0" err="1"/>
              <a:t>Kukurica</a:t>
            </a:r>
            <a:r>
              <a:rPr lang="en-US" altLang="sk-SK" sz="2800" dirty="0"/>
              <a:t> 61 %</a:t>
            </a:r>
          </a:p>
          <a:p>
            <a:pPr>
              <a:lnSpc>
                <a:spcPct val="90000"/>
              </a:lnSpc>
            </a:pPr>
            <a:r>
              <a:rPr lang="en-US" altLang="sk-SK" sz="2800" dirty="0" err="1"/>
              <a:t>Obilie</a:t>
            </a:r>
            <a:r>
              <a:rPr lang="en-US" altLang="sk-SK" sz="2800" dirty="0"/>
              <a:t> – </a:t>
            </a:r>
            <a:r>
              <a:rPr lang="en-US" altLang="sk-SK" sz="2800" dirty="0" err="1"/>
              <a:t>rastie</a:t>
            </a:r>
            <a:endParaRPr lang="en-US" altLang="sk-SK" sz="2800" dirty="0"/>
          </a:p>
          <a:p>
            <a:pPr>
              <a:lnSpc>
                <a:spcPct val="90000"/>
              </a:lnSpc>
            </a:pPr>
            <a:r>
              <a:rPr lang="sk-SK" altLang="sk-SK" sz="2800" dirty="0"/>
              <a:t>Podobne Argentína, Brazília, Kanada, Čina, India – spolu 114 mil. ha.</a:t>
            </a:r>
          </a:p>
          <a:p>
            <a:pPr>
              <a:lnSpc>
                <a:spcPct val="90000"/>
              </a:lnSpc>
            </a:pPr>
            <a:r>
              <a:rPr lang="sk-SK" altLang="sk-SK" sz="2800" dirty="0"/>
              <a:t>Do 2025 </a:t>
            </a:r>
            <a:r>
              <a:rPr lang="en-US" altLang="sk-SK" sz="2800" dirty="0" err="1"/>
              <a:t>sa</a:t>
            </a:r>
            <a:r>
              <a:rPr lang="en-US" altLang="sk-SK" sz="2800" dirty="0"/>
              <a:t> o</a:t>
            </a:r>
            <a:r>
              <a:rPr lang="sk-SK" altLang="sk-SK" sz="2800" dirty="0"/>
              <a:t>čakáva desaťnásobný rast</a:t>
            </a:r>
          </a:p>
          <a:p>
            <a:pPr>
              <a:lnSpc>
                <a:spcPct val="90000"/>
              </a:lnSpc>
            </a:pPr>
            <a:r>
              <a:rPr lang="sk-SK" altLang="sk-SK" sz="2800" dirty="0"/>
              <a:t>Riešenie nedostatku potravín v chudobných krajinách? Kde je Afrika?</a:t>
            </a:r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10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/>
              <a:t>Problém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280" y="1447800"/>
            <a:ext cx="9122574" cy="4800599"/>
          </a:xfrm>
        </p:spPr>
        <p:txBody>
          <a:bodyPr>
            <a:normAutofit fontScale="92500"/>
          </a:bodyPr>
          <a:lstStyle/>
          <a:p>
            <a:r>
              <a:rPr lang="sk-SK" altLang="sk-SK" sz="2800" dirty="0" smtClean="0"/>
              <a:t>Najprv len primitívna prvá </a:t>
            </a:r>
            <a:r>
              <a:rPr lang="sk-SK" altLang="sk-SK" sz="2800" dirty="0"/>
              <a:t>generácia </a:t>
            </a:r>
            <a:r>
              <a:rPr lang="sk-SK" altLang="sk-SK" sz="2800" dirty="0" smtClean="0"/>
              <a:t>nie lepšie potraviny, nie </a:t>
            </a:r>
            <a:r>
              <a:rPr lang="sk-SK" altLang="sk-SK" sz="2800" dirty="0"/>
              <a:t>odolnosť proti </a:t>
            </a:r>
            <a:r>
              <a:rPr lang="sk-SK" altLang="sk-SK" sz="2800" dirty="0" smtClean="0"/>
              <a:t>škodcom, ale proti </a:t>
            </a:r>
            <a:r>
              <a:rPr lang="sk-SK" altLang="sk-SK" sz="2800" dirty="0" err="1" smtClean="0"/>
              <a:t>chemikáliam</a:t>
            </a:r>
            <a:endParaRPr lang="sk-SK" altLang="sk-SK" sz="2800" dirty="0"/>
          </a:p>
          <a:p>
            <a:r>
              <a:rPr lang="sk-SK" altLang="sk-SK" sz="2800" dirty="0" smtClean="0"/>
              <a:t>Vysypať </a:t>
            </a:r>
            <a:r>
              <a:rPr lang="sk-SK" altLang="sk-SK" sz="2800" dirty="0"/>
              <a:t>semená na pôdu, silný postrek proti škodcom a burine (!!!)</a:t>
            </a:r>
          </a:p>
          <a:p>
            <a:r>
              <a:rPr lang="sk-SK" altLang="sk-SK" sz="2800" dirty="0"/>
              <a:t>Sója rastie, ostatné </a:t>
            </a:r>
            <a:r>
              <a:rPr lang="sk-SK" altLang="sk-SK" sz="2800" dirty="0" smtClean="0"/>
              <a:t>nie</a:t>
            </a:r>
          </a:p>
          <a:p>
            <a:r>
              <a:rPr lang="sk-SK" altLang="sk-SK" sz="2800" dirty="0" smtClean="0"/>
              <a:t>Druhý krok – semená odolné proti škodcom, ale len jedna generácia (</a:t>
            </a:r>
            <a:r>
              <a:rPr lang="sk-SK" altLang="sk-SK" sz="2800" dirty="0" err="1" smtClean="0"/>
              <a:t>samovraždené</a:t>
            </a:r>
            <a:r>
              <a:rPr lang="sk-SK" altLang="sk-SK" sz="2800" dirty="0" smtClean="0"/>
              <a:t> gény -business)</a:t>
            </a:r>
          </a:p>
          <a:p>
            <a:r>
              <a:rPr lang="sk-SK" altLang="sk-SK" sz="2800" dirty="0" smtClean="0"/>
              <a:t>Možnosť horizontálneho prenosu?</a:t>
            </a:r>
          </a:p>
          <a:p>
            <a:r>
              <a:rPr lang="sk-SK" altLang="sk-SK" sz="2800" dirty="0" smtClean="0"/>
              <a:t>Vznik rezistentných burín (aj tak je to tu)</a:t>
            </a:r>
          </a:p>
          <a:p>
            <a:endParaRPr lang="sk-SK" altLang="sk-SK" sz="2800" dirty="0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04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dirty="0" smtClean="0"/>
              <a:t>Problém 2</a:t>
            </a:r>
            <a:endParaRPr lang="sk-SK" altLang="sk-SK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altLang="sk-SK" sz="2800" dirty="0" smtClean="0"/>
              <a:t>Väzba </a:t>
            </a:r>
            <a:r>
              <a:rPr lang="sk-SK" altLang="sk-SK" sz="2800" dirty="0"/>
              <a:t>na niekoľko firiem (monopol)</a:t>
            </a:r>
          </a:p>
          <a:p>
            <a:r>
              <a:rPr lang="sk-SK" altLang="sk-SK" sz="2800" dirty="0"/>
              <a:t>Len pre veľkopestovateľov, nie pre maloroľníkov</a:t>
            </a:r>
          </a:p>
          <a:p>
            <a:r>
              <a:rPr lang="sk-SK" altLang="sk-SK" sz="2800" dirty="0"/>
              <a:t>Monokultúry – narušenie biodiverzity (už to bolo, ale GM to ešte viac </a:t>
            </a:r>
            <a:r>
              <a:rPr lang="sk-SK" altLang="sk-SK" sz="2800" dirty="0" smtClean="0"/>
              <a:t>podporuje)</a:t>
            </a:r>
            <a:endParaRPr lang="sk-SK" altLang="sk-SK" sz="2800" dirty="0"/>
          </a:p>
          <a:p>
            <a:r>
              <a:rPr lang="sk-SK" altLang="sk-SK" sz="2800" dirty="0"/>
              <a:t>Škodcovia sa rozšírili v spojení s monokultúrami</a:t>
            </a:r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87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dirty="0"/>
              <a:t>Poškodenie ľudského </a:t>
            </a:r>
            <a:r>
              <a:rPr lang="sk-SK" altLang="sk-SK" dirty="0" smtClean="0"/>
              <a:t>zdravia GM potravinami</a:t>
            </a:r>
            <a:endParaRPr lang="sk-SK" altLang="sk-SK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altLang="sk-SK" sz="2800" dirty="0"/>
              <a:t>Veľmi nepravdepodobné</a:t>
            </a:r>
          </a:p>
          <a:p>
            <a:pPr lvl="1"/>
            <a:r>
              <a:rPr lang="sk-SK" altLang="sk-SK" sz="2400" dirty="0"/>
              <a:t>Bielkovina z orechov v sóji – nebezpečné pre </a:t>
            </a:r>
            <a:r>
              <a:rPr lang="sk-SK" altLang="sk-SK" sz="2400" dirty="0" smtClean="0"/>
              <a:t>alergikov</a:t>
            </a:r>
          </a:p>
          <a:p>
            <a:r>
              <a:rPr lang="sk-SK" altLang="sk-SK" sz="2600" dirty="0" smtClean="0"/>
              <a:t>Aj vlaky a autá sú nebezpečné</a:t>
            </a:r>
            <a:endParaRPr lang="sk-SK" altLang="sk-SK" sz="2600" dirty="0"/>
          </a:p>
          <a:p>
            <a:r>
              <a:rPr lang="sk-SK" altLang="sk-SK" sz="2800" dirty="0" smtClean="0"/>
              <a:t>Ľudia majú právo na informáciu</a:t>
            </a:r>
            <a:endParaRPr lang="sk-SK" altLang="sk-SK" sz="2800" dirty="0" smtClean="0"/>
          </a:p>
          <a:p>
            <a:r>
              <a:rPr lang="sk-SK" altLang="sk-SK" sz="2800" dirty="0" smtClean="0"/>
              <a:t>Iné </a:t>
            </a:r>
            <a:r>
              <a:rPr lang="sk-SK" altLang="sk-SK" sz="2800" dirty="0"/>
              <a:t>to je v prípade génovej terapie</a:t>
            </a:r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35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620000" cy="609600"/>
          </a:xfrm>
        </p:spPr>
        <p:txBody>
          <a:bodyPr/>
          <a:lstStyle/>
          <a:p>
            <a:r>
              <a:rPr lang="sk-SK" altLang="sk-SK" sz="3600" dirty="0" smtClean="0"/>
              <a:t>VEREJNOSŤ </a:t>
            </a:r>
            <a:r>
              <a:rPr lang="sk-SK" altLang="sk-SK" sz="3600" dirty="0" smtClean="0"/>
              <a:t>PROTI</a:t>
            </a:r>
            <a:endParaRPr lang="sk-SK" altLang="sk-SK" sz="36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371600"/>
            <a:ext cx="7772400" cy="4724400"/>
          </a:xfrm>
        </p:spPr>
        <p:txBody>
          <a:bodyPr>
            <a:normAutofit fontScale="92500" lnSpcReduction="10000"/>
          </a:bodyPr>
          <a:lstStyle/>
          <a:p>
            <a:r>
              <a:rPr lang="sk-SK" altLang="sk-SK" sz="2400" dirty="0"/>
              <a:t>USA	55 </a:t>
            </a:r>
            <a:r>
              <a:rPr lang="hu-HU" altLang="sk-SK" sz="2400" dirty="0" smtClean="0"/>
              <a:t>%, CAN</a:t>
            </a:r>
            <a:r>
              <a:rPr lang="hu-HU" altLang="sk-SK" sz="2400" dirty="0"/>
              <a:t>	61 %</a:t>
            </a:r>
          </a:p>
          <a:p>
            <a:r>
              <a:rPr lang="hu-HU" altLang="sk-SK" sz="2400" dirty="0"/>
              <a:t>D		81 </a:t>
            </a:r>
            <a:r>
              <a:rPr lang="hu-HU" altLang="sk-SK" sz="2400" dirty="0" smtClean="0"/>
              <a:t>%, F</a:t>
            </a:r>
            <a:r>
              <a:rPr lang="hu-HU" altLang="sk-SK" sz="2400" dirty="0"/>
              <a:t>		89 %</a:t>
            </a:r>
          </a:p>
          <a:p>
            <a:r>
              <a:rPr lang="hu-HU" altLang="sk-SK" sz="2400" dirty="0"/>
              <a:t>E</a:t>
            </a:r>
            <a:r>
              <a:rPr lang="en-GB" altLang="sk-SK" sz="2400" dirty="0"/>
              <a:t>U</a:t>
            </a:r>
            <a:r>
              <a:rPr lang="hu-HU" altLang="sk-SK" sz="2400" dirty="0"/>
              <a:t> </a:t>
            </a:r>
            <a:r>
              <a:rPr lang="hu-HU" altLang="sk-SK" sz="2400" dirty="0" err="1"/>
              <a:t>embrago</a:t>
            </a:r>
            <a:r>
              <a:rPr lang="hu-HU" altLang="sk-SK" sz="2400" dirty="0"/>
              <a:t> 1998 – </a:t>
            </a:r>
            <a:r>
              <a:rPr lang="hu-HU" altLang="sk-SK" sz="2400" dirty="0" err="1"/>
              <a:t>ochrana</a:t>
            </a:r>
            <a:r>
              <a:rPr lang="hu-HU" altLang="sk-SK" sz="2400" dirty="0"/>
              <a:t> </a:t>
            </a:r>
            <a:r>
              <a:rPr lang="hu-HU" altLang="sk-SK" sz="2400" dirty="0" err="1"/>
              <a:t>trhu</a:t>
            </a:r>
            <a:r>
              <a:rPr lang="hu-HU" altLang="sk-SK" sz="2400" dirty="0"/>
              <a:t> </a:t>
            </a:r>
            <a:r>
              <a:rPr lang="hu-HU" altLang="sk-SK" sz="2400" dirty="0" smtClean="0"/>
              <a:t>?</a:t>
            </a:r>
          </a:p>
          <a:p>
            <a:r>
              <a:rPr lang="hu-HU" altLang="sk-SK" sz="2400" dirty="0" err="1" smtClean="0"/>
              <a:t>Nedávno</a:t>
            </a:r>
            <a:r>
              <a:rPr lang="hu-HU" altLang="sk-SK" sz="2400" dirty="0" smtClean="0"/>
              <a:t> </a:t>
            </a:r>
            <a:r>
              <a:rPr lang="hu-HU" altLang="sk-SK" sz="2400" dirty="0" err="1" smtClean="0"/>
              <a:t>nová</a:t>
            </a:r>
            <a:r>
              <a:rPr lang="hu-HU" altLang="sk-SK" sz="2400" dirty="0" smtClean="0"/>
              <a:t> </a:t>
            </a:r>
            <a:r>
              <a:rPr lang="hu-HU" altLang="sk-SK" sz="2400" dirty="0" err="1" smtClean="0"/>
              <a:t>regulácia</a:t>
            </a:r>
            <a:endParaRPr lang="hu-HU" altLang="sk-SK" sz="2400" dirty="0"/>
          </a:p>
          <a:p>
            <a:r>
              <a:rPr lang="hu-HU" altLang="sk-SK" sz="2400" dirty="0"/>
              <a:t>SK	</a:t>
            </a:r>
            <a:r>
              <a:rPr lang="hu-HU" altLang="sk-SK" sz="2400" dirty="0" err="1"/>
              <a:t>dve</a:t>
            </a:r>
            <a:r>
              <a:rPr lang="hu-HU" altLang="sk-SK" sz="2400" dirty="0"/>
              <a:t> </a:t>
            </a:r>
            <a:r>
              <a:rPr lang="hu-HU" altLang="sk-SK" sz="2400" dirty="0" err="1"/>
              <a:t>tretiny</a:t>
            </a:r>
            <a:r>
              <a:rPr lang="hu-HU" altLang="sk-SK" sz="2400" dirty="0"/>
              <a:t> </a:t>
            </a:r>
            <a:r>
              <a:rPr lang="hu-HU" altLang="sk-SK" sz="2400" dirty="0" err="1"/>
              <a:t>nevedia</a:t>
            </a:r>
            <a:r>
              <a:rPr lang="hu-HU" altLang="sk-SK" sz="2400" dirty="0"/>
              <a:t>, </a:t>
            </a:r>
            <a:r>
              <a:rPr lang="sk-SK" altLang="sk-SK" sz="2400" dirty="0"/>
              <a:t>čo to </a:t>
            </a:r>
            <a:r>
              <a:rPr lang="sk-SK" altLang="sk-SK" sz="2400" dirty="0" smtClean="0"/>
              <a:t>je</a:t>
            </a:r>
          </a:p>
          <a:p>
            <a:r>
              <a:rPr lang="sk-SK" altLang="sk-SK" dirty="0" smtClean="0"/>
              <a:t>POVOLENÁ KUKURICA MON810 – JE ODOLNÝ PROTI VÍJAČKY KUKURIČNEJ (ALE VIAC AFLATOXÍNU – ASI TO NIE JE PRAVDA)</a:t>
            </a:r>
          </a:p>
          <a:p>
            <a:r>
              <a:rPr lang="sk-SK" altLang="sk-SK" dirty="0" smtClean="0"/>
              <a:t>SR 1 900 HA Z 120 000, VYŠŠIE VÝNOSY/VEĽA ADMINISTRATÍVY, LEN NA KRMNÉ ÚČELY</a:t>
            </a:r>
          </a:p>
          <a:p>
            <a:pPr lvl="1"/>
            <a:endParaRPr lang="sk-SK" altLang="sk-SK" dirty="0"/>
          </a:p>
          <a:p>
            <a:r>
              <a:rPr lang="sk-SK" altLang="sk-SK" sz="2400" dirty="0" smtClean="0"/>
              <a:t>Nové </a:t>
            </a:r>
            <a:r>
              <a:rPr lang="sk-SK" altLang="sk-SK" sz="2400" dirty="0"/>
              <a:t>trendy – Biopotraviny, fair </a:t>
            </a:r>
            <a:r>
              <a:rPr lang="sk-SK" altLang="sk-SK" sz="2400" dirty="0" err="1"/>
              <a:t>trade</a:t>
            </a:r>
            <a:r>
              <a:rPr lang="sk-SK" altLang="sk-SK" sz="2400" dirty="0"/>
              <a:t>. Obava, že opäť je to len móda pre bohatých</a:t>
            </a:r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4/7/2016</a:t>
            </a:r>
            <a:endParaRPr lang="en-US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crispr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4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ó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77</TotalTime>
  <Words>670</Words>
  <Application>Microsoft Office PowerPoint</Application>
  <PresentationFormat>Širokouhlá</PresentationFormat>
  <Paragraphs>145</Paragraphs>
  <Slides>14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Monotype Sorts</vt:lpstr>
      <vt:lpstr>Wingdings</vt:lpstr>
      <vt:lpstr>Wingdings 3</vt:lpstr>
      <vt:lpstr>Ión</vt:lpstr>
      <vt:lpstr>Génové manipulácie, Génová terapia CRISPR revolúcia</vt:lpstr>
      <vt:lpstr>Manipulácia s génmi – kedy sa to začalo?</vt:lpstr>
      <vt:lpstr>Priama manipulácia s génmi – okolo 1970</vt:lpstr>
      <vt:lpstr>Využitie XX. storočie</vt:lpstr>
      <vt:lpstr>Najviac rozšírené v USA</vt:lpstr>
      <vt:lpstr>Problém</vt:lpstr>
      <vt:lpstr>Problém 2</vt:lpstr>
      <vt:lpstr>Poškodenie ľudského zdravia GM potravinami</vt:lpstr>
      <vt:lpstr>VEREJNOSŤ PROTI</vt:lpstr>
      <vt:lpstr>GÉNOVÁ TERAPIA</vt:lpstr>
      <vt:lpstr>Stav génovej terapie</vt:lpstr>
      <vt:lpstr>Revolúcia CRISPR-Cas9</vt:lpstr>
      <vt:lpstr>All hands on the desk</vt:lpstr>
      <vt:lpstr>CRISPR ZOO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Génové manipulácie, Génová terapia CRISPR revolúcia</dc:title>
  <dc:creator>Oliver Racz</dc:creator>
  <cp:lastModifiedBy>Oliver Racz</cp:lastModifiedBy>
  <cp:revision>9</cp:revision>
  <dcterms:created xsi:type="dcterms:W3CDTF">2016-04-06T16:33:08Z</dcterms:created>
  <dcterms:modified xsi:type="dcterms:W3CDTF">2016-04-07T08:12:04Z</dcterms:modified>
</cp:coreProperties>
</file>