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3"/>
  </p:notesMasterIdLst>
  <p:sldIdLst>
    <p:sldId id="256" r:id="rId2"/>
    <p:sldId id="282" r:id="rId3"/>
    <p:sldId id="257" r:id="rId4"/>
    <p:sldId id="259" r:id="rId5"/>
    <p:sldId id="262" r:id="rId6"/>
    <p:sldId id="264" r:id="rId7"/>
    <p:sldId id="266" r:id="rId8"/>
    <p:sldId id="267" r:id="rId9"/>
    <p:sldId id="268" r:id="rId10"/>
    <p:sldId id="269" r:id="rId11"/>
    <p:sldId id="276" r:id="rId12"/>
    <p:sldId id="270" r:id="rId13"/>
    <p:sldId id="277" r:id="rId14"/>
    <p:sldId id="281" r:id="rId15"/>
    <p:sldId id="271" r:id="rId16"/>
    <p:sldId id="272" r:id="rId17"/>
    <p:sldId id="278" r:id="rId18"/>
    <p:sldId id="273" r:id="rId19"/>
    <p:sldId id="279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52E4-4C88-4DF1-A61C-9BA104B2EB57}" type="datetimeFigureOut">
              <a:rPr lang="sk-SK" smtClean="0"/>
              <a:t>9. 4. 2021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45F4-5C28-4B19-97DC-1ED1964676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1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E3DB-E166-406F-B461-11E9F783A16E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86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082BD-C44D-4A55-BD89-72ABE52D5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4" b="9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A3C77-E390-4C96-A545-742575D3A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048" y="3204754"/>
            <a:ext cx="4647119" cy="168414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k-SK" sz="4000" dirty="0"/>
              <a:t>Poruchy cirkulácie krvi a likvoru v mozgu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24ED-AB82-4490-A9F6-1250122FB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048" y="4919529"/>
            <a:ext cx="4876799" cy="1274169"/>
          </a:xfrm>
        </p:spPr>
        <p:txBody>
          <a:bodyPr>
            <a:normAutofit/>
          </a:bodyPr>
          <a:lstStyle/>
          <a:p>
            <a:pPr algn="ctr"/>
            <a:r>
              <a:rPr lang="hu-HU" sz="2000" dirty="0"/>
              <a:t>LENKA </a:t>
            </a:r>
            <a:r>
              <a:rPr lang="sk-SK" sz="2000" dirty="0"/>
              <a:t>ŠALAMONOVÁ-BLICHOVá, OLIVER Rácz</a:t>
            </a:r>
          </a:p>
          <a:p>
            <a:pPr algn="ctr"/>
            <a:r>
              <a:rPr lang="sk-SK" sz="2000" dirty="0"/>
              <a:t>2021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193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Subdurálne</a:t>
            </a:r>
            <a:r>
              <a:rPr lang="en-US" dirty="0"/>
              <a:t> </a:t>
            </a:r>
            <a:r>
              <a:rPr lang="en-US" dirty="0" err="1"/>
              <a:t>krvácanie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b="1" dirty="0"/>
              <a:t>Medzi </a:t>
            </a:r>
            <a:r>
              <a:rPr lang="sk-SK" b="1" dirty="0" err="1"/>
              <a:t>dura</a:t>
            </a:r>
            <a:r>
              <a:rPr lang="sk-SK" b="1" dirty="0"/>
              <a:t> mater a </a:t>
            </a:r>
            <a:r>
              <a:rPr lang="sk-SK" b="1" dirty="0" err="1"/>
              <a:t>arachnoidea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b="1" dirty="0"/>
              <a:t>Relatívne menej nebezpečné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b="1" dirty="0"/>
              <a:t>Ale aj to je život ohrozujúci stav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b="1" dirty="0"/>
              <a:t>Najčastejšie ruptúra vén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50 % </a:t>
            </a:r>
            <a:r>
              <a:rPr lang="sk-SK" b="1" dirty="0"/>
              <a:t>prípadov – fraktúry lebky, často starí ľudia s fragilnými cievami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Al</a:t>
            </a:r>
            <a:r>
              <a:rPr lang="sk-SK" b="1" dirty="0" err="1"/>
              <a:t>koholici</a:t>
            </a:r>
            <a:r>
              <a:rPr lang="sk-SK" b="1" dirty="0"/>
              <a:t>:</a:t>
            </a:r>
            <a:r>
              <a:rPr lang="en-US" b="1" dirty="0"/>
              <a:t> </a:t>
            </a:r>
            <a:r>
              <a:rPr lang="sk-SK" b="1" dirty="0"/>
              <a:t>atrofia mozgu, chronický hematóm, nevýrazné príznaky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CT: </a:t>
            </a:r>
            <a:r>
              <a:rPr lang="sk-SK" b="1" dirty="0" err="1"/>
              <a:t>kosáčikovitý</a:t>
            </a:r>
            <a:r>
              <a:rPr lang="sk-SK" b="1" dirty="0"/>
              <a:t> tvar</a:t>
            </a:r>
            <a:endParaRPr lang="en-US" b="1" dirty="0"/>
          </a:p>
        </p:txBody>
      </p:sp>
      <p:pic>
        <p:nvPicPr>
          <p:cNvPr id="4" name="Zástupný symbol obsahu 3" descr="subdur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800986" y="5342191"/>
            <a:ext cx="4747547" cy="47475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300">
                <a:solidFill>
                  <a:srgbClr val="FFFFFF"/>
                </a:solidFill>
              </a:rPr>
              <a:t>http://regionstraumapro.com/post/28125436176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Subdurálne krvácanie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0263" y="1690688"/>
            <a:ext cx="10883537" cy="4481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/>
              <a:t>Akútne</a:t>
            </a:r>
            <a:r>
              <a:rPr lang="sk-SK" dirty="0"/>
              <a:t>: niekoľko hodín, dní po traume</a:t>
            </a:r>
          </a:p>
          <a:p>
            <a:pPr marL="0" indent="0">
              <a:buNone/>
            </a:pPr>
            <a:r>
              <a:rPr lang="sk-SK" dirty="0"/>
              <a:t>Príznaky: </a:t>
            </a:r>
            <a:r>
              <a:rPr lang="sk-SK" dirty="0" err="1"/>
              <a:t>homolaterálna</a:t>
            </a:r>
            <a:r>
              <a:rPr lang="sk-SK" dirty="0"/>
              <a:t> </a:t>
            </a:r>
            <a:r>
              <a:rPr lang="sk-SK" dirty="0" err="1"/>
              <a:t>mydriáza</a:t>
            </a:r>
            <a:r>
              <a:rPr lang="sk-SK" dirty="0"/>
              <a:t> (</a:t>
            </a:r>
            <a:r>
              <a:rPr lang="sk-SK" dirty="0" err="1"/>
              <a:t>anizokória</a:t>
            </a:r>
            <a:r>
              <a:rPr lang="sk-SK" dirty="0"/>
              <a:t>!), </a:t>
            </a:r>
            <a:r>
              <a:rPr lang="sk-SK" dirty="0" err="1"/>
              <a:t>heterolaterálna</a:t>
            </a:r>
            <a:r>
              <a:rPr lang="sk-SK" dirty="0"/>
              <a:t> </a:t>
            </a:r>
            <a:r>
              <a:rPr lang="sk-SK" dirty="0" err="1"/>
              <a:t>hemiparéza</a:t>
            </a:r>
            <a:endParaRPr lang="sk-SK" dirty="0"/>
          </a:p>
          <a:p>
            <a:pPr>
              <a:buNone/>
            </a:pPr>
            <a:r>
              <a:rPr lang="sk-SK" b="1" dirty="0"/>
              <a:t>Subakútne:</a:t>
            </a:r>
            <a:r>
              <a:rPr lang="sk-SK" dirty="0"/>
              <a:t> 7-10 dní, benígnejší priebeh</a:t>
            </a:r>
          </a:p>
          <a:p>
            <a:pPr marL="0" indent="0">
              <a:buNone/>
            </a:pPr>
            <a:r>
              <a:rPr lang="sk-SK" dirty="0"/>
              <a:t>Príznaky: ako akútne</a:t>
            </a:r>
          </a:p>
          <a:p>
            <a:pPr>
              <a:buNone/>
            </a:pPr>
            <a:r>
              <a:rPr lang="sk-SK" b="1" dirty="0"/>
              <a:t>Chronické</a:t>
            </a:r>
            <a:r>
              <a:rPr lang="sk-SK" dirty="0"/>
              <a:t>: starší, stavy s atrofiou mozgu (alkoholici, demencie) </a:t>
            </a:r>
          </a:p>
          <a:p>
            <a:pPr marL="0" indent="0">
              <a:buNone/>
            </a:pPr>
            <a:r>
              <a:rPr lang="sk-SK" dirty="0"/>
              <a:t>Zvyčajne spontánna stabilizácia</a:t>
            </a:r>
          </a:p>
          <a:p>
            <a:pPr marL="0" indent="0">
              <a:buNone/>
            </a:pPr>
            <a:r>
              <a:rPr lang="sk-SK" dirty="0"/>
              <a:t>Aj pri zdanlivo nevýznamnej traume – napr. lopta do hlavy, úder do steny...</a:t>
            </a:r>
          </a:p>
          <a:p>
            <a:pPr marL="0" indent="0">
              <a:buNone/>
            </a:pPr>
            <a:r>
              <a:rPr lang="sk-SK" b="1" dirty="0"/>
              <a:t>Možnosť laboratórneho potvrdenia poruchy mozgu pri menších úrazoch – vyšetrenie bielkoviny B100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37ABD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0020" y="807720"/>
            <a:ext cx="4450080" cy="201464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Subarachnoideálne krvácanie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/>
              <a:t>Medzi </a:t>
            </a:r>
            <a:r>
              <a:rPr lang="sk-SK" sz="2000" dirty="0" err="1"/>
              <a:t>arachnoideou</a:t>
            </a:r>
            <a:r>
              <a:rPr lang="sk-SK" sz="2000" dirty="0"/>
              <a:t> a parenchýmom mozgu</a:t>
            </a:r>
          </a:p>
          <a:p>
            <a:pPr marL="0" indent="0">
              <a:buNone/>
            </a:pPr>
            <a:r>
              <a:rPr lang="sk-SK" sz="2000" dirty="0"/>
              <a:t>Veľmi nebezpečné</a:t>
            </a:r>
          </a:p>
          <a:p>
            <a:pPr algn="ctr">
              <a:buNone/>
            </a:pPr>
            <a:r>
              <a:rPr lang="sk-SK" sz="2000" dirty="0"/>
              <a:t>PRÍČINY A PRÍZNAKY</a:t>
            </a:r>
          </a:p>
          <a:p>
            <a:pPr marL="0" indent="0">
              <a:buNone/>
            </a:pPr>
            <a:r>
              <a:rPr lang="sk-SK" sz="2000" dirty="0"/>
              <a:t>Najčastejšie </a:t>
            </a:r>
            <a:r>
              <a:rPr lang="sk-SK" sz="2000" b="1" dirty="0"/>
              <a:t>ruptúra aneuryzmy </a:t>
            </a:r>
            <a:r>
              <a:rPr lang="sk-SK" sz="2000" dirty="0"/>
              <a:t>(ateroskleróza, arteriálna hypertenzia) </a:t>
            </a:r>
          </a:p>
          <a:p>
            <a:pPr marL="0" indent="0">
              <a:buNone/>
            </a:pPr>
            <a:r>
              <a:rPr lang="sk-SK" sz="2000" dirty="0"/>
              <a:t>Ruptúra aneuryzmy pri vaskulitíde</a:t>
            </a:r>
          </a:p>
          <a:p>
            <a:pPr marL="0" indent="0">
              <a:buNone/>
            </a:pPr>
            <a:r>
              <a:rPr lang="sk-SK" sz="2000" dirty="0"/>
              <a:t>Poruchy koagulácie, </a:t>
            </a:r>
            <a:r>
              <a:rPr lang="sk-SK" sz="2000" dirty="0" err="1"/>
              <a:t>trombocytopatie</a:t>
            </a:r>
            <a:r>
              <a:rPr lang="sk-SK" sz="2000" dirty="0"/>
              <a:t>, ...</a:t>
            </a:r>
          </a:p>
          <a:p>
            <a:pPr marL="0" indent="0">
              <a:buNone/>
            </a:pPr>
            <a:r>
              <a:rPr lang="sk-SK" sz="2000" dirty="0"/>
              <a:t>Náhla intenzívna bolesť hlavy</a:t>
            </a:r>
          </a:p>
          <a:p>
            <a:pPr marL="0" indent="0">
              <a:buNone/>
            </a:pPr>
            <a:r>
              <a:rPr lang="sk-SK" sz="2000" dirty="0"/>
              <a:t>Klinické príznaky závisia od lokalizácie</a:t>
            </a:r>
          </a:p>
          <a:p>
            <a:pPr marL="0" indent="0">
              <a:buNone/>
            </a:pPr>
            <a:r>
              <a:rPr lang="sk-SK" sz="2000" dirty="0"/>
              <a:t>Dg: vyšetrenie CSF, 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37ABD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sk-SK" sz="3100" dirty="0" err="1">
                <a:solidFill>
                  <a:srgbClr val="FFFFFF"/>
                </a:solidFill>
              </a:rPr>
              <a:t>Intracerebrálne</a:t>
            </a:r>
            <a:r>
              <a:rPr lang="sk-SK" sz="3100" dirty="0">
                <a:solidFill>
                  <a:srgbClr val="FFFFFF"/>
                </a:solidFill>
              </a:rPr>
              <a:t> krvácanie (</a:t>
            </a:r>
            <a:r>
              <a:rPr lang="sk-SK" sz="3100" dirty="0" err="1">
                <a:solidFill>
                  <a:srgbClr val="FFFFFF"/>
                </a:solidFill>
              </a:rPr>
              <a:t>hemoragická</a:t>
            </a:r>
            <a:r>
              <a:rPr lang="sk-SK" sz="3100" dirty="0">
                <a:solidFill>
                  <a:srgbClr val="FFFFFF"/>
                </a:solidFill>
              </a:rPr>
              <a:t> cievna mozgová príhoda)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/>
              <a:t>krvácanie do parenchýmu mozgu</a:t>
            </a:r>
          </a:p>
          <a:p>
            <a:pPr marL="0" indent="0">
              <a:buNone/>
            </a:pPr>
            <a:r>
              <a:rPr lang="sk-SK" sz="2000" dirty="0"/>
              <a:t>Zvyčajne kombinácia: ruptúra pri ateroskleróze a arteriálna hypertenzia</a:t>
            </a:r>
          </a:p>
          <a:p>
            <a:pPr marL="0" indent="0">
              <a:buNone/>
            </a:pPr>
            <a:r>
              <a:rPr lang="sk-SK" sz="2000" dirty="0"/>
              <a:t>Prejavy: behom minút, hodín</a:t>
            </a:r>
          </a:p>
          <a:p>
            <a:pPr marL="457200" lvl="1" indent="0">
              <a:buNone/>
            </a:pPr>
            <a:r>
              <a:rPr lang="sk-SK" sz="2000" dirty="0"/>
              <a:t>Bolesť hlavy, nevoľnosť, neurologické príznaky</a:t>
            </a:r>
          </a:p>
          <a:p>
            <a:pPr marL="0" indent="0">
              <a:buNone/>
            </a:pPr>
            <a:r>
              <a:rPr lang="sk-SK" sz="2400" dirty="0"/>
              <a:t>Pozri: Náhle cievne mozgové príhody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082BD-C44D-4A55-BD89-72ABE52D5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4" b="9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A3C77-E390-4C96-A545-742575D3A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8686" y="3614056"/>
            <a:ext cx="6409508" cy="1593669"/>
          </a:xfrm>
        </p:spPr>
        <p:txBody>
          <a:bodyPr anchor="b">
            <a:normAutofit/>
          </a:bodyPr>
          <a:lstStyle/>
          <a:p>
            <a:pPr algn="ctr"/>
            <a:r>
              <a:rPr lang="sk-SK" sz="3600" dirty="0"/>
              <a:t>Mozgomiechový mok</a:t>
            </a:r>
            <a:br>
              <a:rPr lang="sk-SK" sz="3600" dirty="0"/>
            </a:br>
            <a:r>
              <a:rPr lang="sk-SK" sz="3600" dirty="0"/>
              <a:t>Liquor cerebrospinalis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659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Cirkulácia cerebrospinálneho moku - fyziológia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/>
              <a:t>Funkcie LCS:</a:t>
            </a:r>
          </a:p>
          <a:p>
            <a:r>
              <a:rPr lang="sk-SK" dirty="0"/>
              <a:t>Zabezpečuje základnú </a:t>
            </a:r>
            <a:r>
              <a:rPr lang="sk-SK" b="1" dirty="0"/>
              <a:t>mechanickú a imunologickú ochranu </a:t>
            </a:r>
            <a:r>
              <a:rPr lang="sk-SK" dirty="0"/>
              <a:t>mozgu, „vankúš“</a:t>
            </a:r>
          </a:p>
          <a:p>
            <a:r>
              <a:rPr lang="sk-SK" b="1" dirty="0"/>
              <a:t>Drenáž</a:t>
            </a:r>
            <a:r>
              <a:rPr lang="sk-SK" dirty="0"/>
              <a:t>: nahrádza lymfatický systém</a:t>
            </a:r>
          </a:p>
          <a:p>
            <a:r>
              <a:rPr lang="sk-SK" b="1" dirty="0" err="1"/>
              <a:t>Intracerebrálny</a:t>
            </a:r>
            <a:r>
              <a:rPr lang="sk-SK" b="1" dirty="0"/>
              <a:t> transport:</a:t>
            </a:r>
            <a:r>
              <a:rPr lang="sk-SK" dirty="0"/>
              <a:t> </a:t>
            </a:r>
            <a:r>
              <a:rPr lang="sk-SK" dirty="0" err="1"/>
              <a:t>neuropeptidy</a:t>
            </a:r>
            <a:r>
              <a:rPr lang="sk-SK" dirty="0"/>
              <a:t>, </a:t>
            </a:r>
            <a:r>
              <a:rPr lang="sk-SK" dirty="0" err="1"/>
              <a:t>neurotransmitery</a:t>
            </a:r>
            <a:r>
              <a:rPr lang="sk-SK" dirty="0"/>
              <a:t>, </a:t>
            </a:r>
            <a:r>
              <a:rPr lang="sk-SK" dirty="0" err="1"/>
              <a:t>hypothalamo-hypofyzeálne</a:t>
            </a:r>
            <a:r>
              <a:rPr lang="sk-SK" dirty="0"/>
              <a:t> hormóny</a:t>
            </a:r>
          </a:p>
          <a:p>
            <a:r>
              <a:rPr lang="sk-SK" b="1" dirty="0" err="1"/>
              <a:t>Homoeostáza</a:t>
            </a:r>
            <a:endParaRPr lang="sk-SK" b="1" dirty="0"/>
          </a:p>
          <a:p>
            <a:r>
              <a:rPr lang="sk-SK" b="1" dirty="0"/>
              <a:t>Výživa</a:t>
            </a:r>
            <a:r>
              <a:rPr lang="sk-SK" dirty="0"/>
              <a:t>: transport aminokyselín z LCS do buniek (rýchlejšie než z plazmy)</a:t>
            </a:r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841" y="274638"/>
            <a:ext cx="5946559" cy="1143000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LCS - fyziológia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8171" y="1600201"/>
            <a:ext cx="6594629" cy="4525963"/>
          </a:xfrm>
        </p:spPr>
        <p:txBody>
          <a:bodyPr>
            <a:noAutofit/>
          </a:bodyPr>
          <a:lstStyle/>
          <a:p>
            <a:r>
              <a:rPr lang="sk-SK" sz="2400" dirty="0"/>
              <a:t>Denná produkcia: 500 – 600 ml (bez ohľadu na vek), bunky pl. </a:t>
            </a:r>
            <a:r>
              <a:rPr lang="sk-SK" sz="2400" dirty="0" err="1"/>
              <a:t>choroideus</a:t>
            </a:r>
            <a:r>
              <a:rPr lang="sk-SK" sz="2400" dirty="0"/>
              <a:t>, </a:t>
            </a:r>
            <a:r>
              <a:rPr lang="sk-SK" sz="2400" dirty="0" err="1"/>
              <a:t>ependýmové</a:t>
            </a:r>
            <a:r>
              <a:rPr lang="sk-SK" sz="2400" dirty="0"/>
              <a:t> bunky komôr, </a:t>
            </a:r>
            <a:r>
              <a:rPr lang="sk-SK" sz="2400" dirty="0" err="1"/>
              <a:t>subarachnoidálny</a:t>
            </a:r>
            <a:r>
              <a:rPr lang="sk-SK" sz="2400" dirty="0"/>
              <a:t> priestor</a:t>
            </a:r>
          </a:p>
          <a:p>
            <a:r>
              <a:rPr lang="sk-SK" sz="2400" dirty="0"/>
              <a:t>Rezorbcia v sinus venosus</a:t>
            </a:r>
          </a:p>
          <a:p>
            <a:r>
              <a:rPr lang="sk-SK" sz="2400" dirty="0"/>
              <a:t>Produkcia LCS klesá pri znížení perfúzneho tlaku pod 50 – 55 mmHg (80 – 85 mmHg je norma)</a:t>
            </a:r>
          </a:p>
          <a:p>
            <a:endParaRPr lang="sk-SK" sz="2400" dirty="0"/>
          </a:p>
        </p:txBody>
      </p:sp>
      <p:pic>
        <p:nvPicPr>
          <p:cNvPr id="39938" name="Picture 2" descr="http://www.control.tfe.umu.se/Ian/CSF/CSF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21364"/>
            <a:ext cx="3048000" cy="3336637"/>
          </a:xfrm>
          <a:prstGeom prst="rect">
            <a:avLst/>
          </a:prstGeom>
          <a:noFill/>
        </p:spPr>
      </p:pic>
      <p:pic>
        <p:nvPicPr>
          <p:cNvPr id="39940" name="Picture 4" descr="http://www.mayfieldchiaricenter.com/images/PE_Fig6_Chiar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1"/>
            <a:ext cx="3048000" cy="324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Cirkulácia LCS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/>
              <a:t>Faktory:</a:t>
            </a:r>
          </a:p>
          <a:p>
            <a:r>
              <a:rPr lang="sk-SK" dirty="0"/>
              <a:t>Produkcia</a:t>
            </a:r>
          </a:p>
          <a:p>
            <a:r>
              <a:rPr lang="sk-SK" dirty="0"/>
              <a:t>Arteriálna pulzácia</a:t>
            </a:r>
          </a:p>
          <a:p>
            <a:r>
              <a:rPr lang="sk-SK" dirty="0"/>
              <a:t>Respiračné pohyby</a:t>
            </a:r>
          </a:p>
          <a:p>
            <a:r>
              <a:rPr lang="sk-SK" dirty="0"/>
              <a:t>Tlakový gradient medzi sínusmi a </a:t>
            </a:r>
            <a:r>
              <a:rPr lang="sk-SK" dirty="0" err="1"/>
              <a:t>villi</a:t>
            </a:r>
            <a:r>
              <a:rPr lang="sk-SK" dirty="0"/>
              <a:t> </a:t>
            </a:r>
            <a:r>
              <a:rPr lang="sk-SK" dirty="0" err="1"/>
              <a:t>arachnoidales</a:t>
            </a:r>
            <a:r>
              <a:rPr lang="sk-SK" dirty="0"/>
              <a:t> </a:t>
            </a:r>
          </a:p>
          <a:p>
            <a:r>
              <a:rPr lang="sk-SK" dirty="0"/>
              <a:t>Mechanická obštrukcia</a:t>
            </a:r>
          </a:p>
          <a:p>
            <a:endParaRPr lang="sk-SK" dirty="0"/>
          </a:p>
          <a:p>
            <a:r>
              <a:rPr lang="sk-SK" dirty="0"/>
              <a:t>Norma – vyvážená produkcia aj </a:t>
            </a:r>
            <a:r>
              <a:rPr lang="sk-SK" dirty="0" err="1"/>
              <a:t>rezorbcia</a:t>
            </a:r>
            <a:r>
              <a:rPr lang="sk-SK" dirty="0"/>
              <a:t> moku</a:t>
            </a:r>
          </a:p>
          <a:p>
            <a:pPr lvl="1"/>
            <a:r>
              <a:rPr lang="sk-SK" dirty="0"/>
              <a:t>Hypotenzia LCS: opakované lumbálne punkcie, fistuly, fraktúry lebečnej bázy</a:t>
            </a:r>
          </a:p>
          <a:p>
            <a:pPr lvl="1"/>
            <a:r>
              <a:rPr lang="sk-SK" dirty="0"/>
              <a:t>Hypertenzia LCS: </a:t>
            </a:r>
            <a:r>
              <a:rPr lang="sk-SK" dirty="0" err="1"/>
              <a:t>hypersekrécia</a:t>
            </a:r>
            <a:r>
              <a:rPr lang="sk-SK" dirty="0"/>
              <a:t> moku, obštrukcia, </a:t>
            </a:r>
            <a:r>
              <a:rPr lang="sk-SK" dirty="0" err="1"/>
              <a:t>venostáza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Hydrocefalus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Zvýšený objem LCS a dilatácia mozgových komôr</a:t>
            </a:r>
          </a:p>
          <a:p>
            <a:r>
              <a:rPr lang="sk-SK" dirty="0"/>
              <a:t>Najčastejšie spojené so zvýšeným </a:t>
            </a:r>
            <a:r>
              <a:rPr lang="sk-SK" dirty="0" err="1"/>
              <a:t>intrakraniálnym</a:t>
            </a:r>
            <a:r>
              <a:rPr lang="sk-SK" dirty="0"/>
              <a:t> tlakom</a:t>
            </a:r>
          </a:p>
          <a:p>
            <a:endParaRPr lang="sk-SK" dirty="0"/>
          </a:p>
          <a:p>
            <a:pPr>
              <a:buNone/>
            </a:pPr>
            <a:r>
              <a:rPr lang="sk-SK" dirty="0"/>
              <a:t>3 </a:t>
            </a:r>
            <a:r>
              <a:rPr lang="sk-SK" dirty="0" err="1"/>
              <a:t>patomechanizmy</a:t>
            </a:r>
            <a:r>
              <a:rPr lang="sk-SK" dirty="0"/>
              <a:t>:</a:t>
            </a:r>
          </a:p>
          <a:p>
            <a:r>
              <a:rPr lang="sk-SK" dirty="0"/>
              <a:t>Zvýšená produkcia moku</a:t>
            </a:r>
          </a:p>
          <a:p>
            <a:r>
              <a:rPr lang="sk-SK" dirty="0"/>
              <a:t>Znížená </a:t>
            </a:r>
            <a:r>
              <a:rPr lang="sk-SK" dirty="0" err="1"/>
              <a:t>rezorbcia</a:t>
            </a:r>
            <a:r>
              <a:rPr lang="sk-SK" dirty="0"/>
              <a:t> moku: trombóza splavov</a:t>
            </a:r>
          </a:p>
          <a:p>
            <a:r>
              <a:rPr lang="sk-SK" dirty="0"/>
              <a:t>Obštrukcia prietoku -  najčastejšie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Príčiny hydrocefalu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5100" b="1" dirty="0"/>
              <a:t>Vrodené: </a:t>
            </a:r>
            <a:r>
              <a:rPr lang="sk-SK" sz="5100" b="1" dirty="0" err="1"/>
              <a:t>stenóza</a:t>
            </a:r>
            <a:r>
              <a:rPr lang="sk-SK" sz="5100" b="1" dirty="0"/>
              <a:t> alebo </a:t>
            </a:r>
            <a:r>
              <a:rPr lang="sk-SK" sz="5100" b="1" dirty="0" err="1"/>
              <a:t>aplázia</a:t>
            </a:r>
            <a:r>
              <a:rPr lang="sk-SK" sz="5100" b="1" dirty="0"/>
              <a:t> </a:t>
            </a:r>
            <a:r>
              <a:rPr lang="sk-SK" sz="5100" dirty="0" err="1"/>
              <a:t>aquaeductus</a:t>
            </a:r>
            <a:r>
              <a:rPr lang="sk-SK" sz="5100" dirty="0"/>
              <a:t> Silvii, </a:t>
            </a:r>
            <a:r>
              <a:rPr lang="sk-SK" sz="5100" dirty="0" err="1"/>
              <a:t>for</a:t>
            </a:r>
            <a:r>
              <a:rPr lang="sk-SK" sz="5100" dirty="0"/>
              <a:t>. </a:t>
            </a:r>
            <a:r>
              <a:rPr lang="sk-SK" sz="5100" dirty="0" err="1"/>
              <a:t>Magendi</a:t>
            </a:r>
            <a:r>
              <a:rPr lang="sk-SK" sz="5100" dirty="0"/>
              <a:t>, </a:t>
            </a:r>
            <a:r>
              <a:rPr lang="sk-SK" sz="5100" dirty="0" err="1"/>
              <a:t>forr</a:t>
            </a:r>
            <a:r>
              <a:rPr lang="sk-SK" sz="5100" dirty="0"/>
              <a:t>. </a:t>
            </a:r>
            <a:r>
              <a:rPr lang="sk-SK" sz="5100" dirty="0" err="1"/>
              <a:t>Luschkae</a:t>
            </a:r>
            <a:endParaRPr lang="sk-SK" sz="5100" dirty="0"/>
          </a:p>
          <a:p>
            <a:endParaRPr lang="sk-SK" sz="5100" b="1" dirty="0"/>
          </a:p>
          <a:p>
            <a:r>
              <a:rPr lang="sk-SK" sz="5100" b="1" dirty="0"/>
              <a:t>Získané</a:t>
            </a:r>
            <a:endParaRPr lang="sk-SK" sz="5100" dirty="0"/>
          </a:p>
          <a:p>
            <a:pPr lvl="1">
              <a:lnSpc>
                <a:spcPct val="120000"/>
              </a:lnSpc>
            </a:pPr>
            <a:r>
              <a:rPr lang="sk-SK" sz="3800" u="sng" dirty="0"/>
              <a:t>Atrofia mozgu</a:t>
            </a:r>
            <a:r>
              <a:rPr lang="sk-SK" sz="3800" dirty="0"/>
              <a:t>: senilná demencia, </a:t>
            </a:r>
            <a:r>
              <a:rPr lang="sk-SK" sz="3800" dirty="0" err="1"/>
              <a:t>Alzheimerova</a:t>
            </a:r>
            <a:r>
              <a:rPr lang="sk-SK" sz="3800" dirty="0"/>
              <a:t> choroba, </a:t>
            </a:r>
            <a:r>
              <a:rPr lang="sk-SK" sz="3800" dirty="0" err="1"/>
              <a:t>multiinfarktová</a:t>
            </a:r>
            <a:r>
              <a:rPr lang="sk-SK" sz="3800" dirty="0"/>
              <a:t> demencia, po závažnej traume, infekcie, chronická intoxikácia (alkohol, toluén...)</a:t>
            </a:r>
          </a:p>
          <a:p>
            <a:pPr lvl="2">
              <a:lnSpc>
                <a:spcPct val="120000"/>
              </a:lnSpc>
            </a:pPr>
            <a:r>
              <a:rPr lang="sk-SK" sz="3800" b="1" dirty="0"/>
              <a:t>Zvyčajne bez </a:t>
            </a:r>
            <a:r>
              <a:rPr lang="sk-SK" sz="3800" b="1" dirty="0" err="1"/>
              <a:t>intrakraniálnej</a:t>
            </a:r>
            <a:r>
              <a:rPr lang="sk-SK" sz="3800" b="1" dirty="0"/>
              <a:t> hypertenzie</a:t>
            </a:r>
          </a:p>
          <a:p>
            <a:pPr lvl="1">
              <a:lnSpc>
                <a:spcPct val="120000"/>
              </a:lnSpc>
            </a:pPr>
            <a:endParaRPr lang="sk-SK" sz="3800" u="sng" dirty="0"/>
          </a:p>
          <a:p>
            <a:pPr lvl="1">
              <a:lnSpc>
                <a:spcPct val="120000"/>
              </a:lnSpc>
            </a:pPr>
            <a:r>
              <a:rPr lang="sk-SK" sz="3800" u="sng" dirty="0"/>
              <a:t>Porucha cirkulácie LCS: </a:t>
            </a:r>
          </a:p>
          <a:p>
            <a:pPr lvl="2">
              <a:lnSpc>
                <a:spcPct val="120000"/>
              </a:lnSpc>
            </a:pPr>
            <a:r>
              <a:rPr lang="sk-SK" sz="3800" dirty="0"/>
              <a:t>Expanzívny proces alebo obštrukcia komorového systému</a:t>
            </a:r>
          </a:p>
          <a:p>
            <a:pPr lvl="1">
              <a:lnSpc>
                <a:spcPct val="120000"/>
              </a:lnSpc>
              <a:buNone/>
            </a:pPr>
            <a:r>
              <a:rPr lang="sk-SK" sz="3800" dirty="0"/>
              <a:t>		Napr. </a:t>
            </a:r>
            <a:r>
              <a:rPr lang="sk-SK" sz="3800" dirty="0" err="1"/>
              <a:t>pinealóm</a:t>
            </a:r>
            <a:r>
              <a:rPr lang="sk-SK" sz="3800" dirty="0"/>
              <a:t> (</a:t>
            </a:r>
            <a:r>
              <a:rPr lang="sk-SK" sz="3800" dirty="0" err="1"/>
              <a:t>obliterácia</a:t>
            </a:r>
            <a:r>
              <a:rPr lang="sk-SK" sz="3800" dirty="0"/>
              <a:t> </a:t>
            </a:r>
            <a:r>
              <a:rPr lang="sk-SK" sz="3800" dirty="0" err="1"/>
              <a:t>aq</a:t>
            </a:r>
            <a:r>
              <a:rPr lang="sk-SK" sz="3800" dirty="0"/>
              <a:t>. Silvii), obštrukcia </a:t>
            </a:r>
            <a:r>
              <a:rPr lang="sk-SK" sz="3800" dirty="0" err="1"/>
              <a:t>for</a:t>
            </a:r>
            <a:r>
              <a:rPr lang="sk-SK" sz="3800" dirty="0"/>
              <a:t>. </a:t>
            </a:r>
            <a:r>
              <a:rPr lang="sk-SK" sz="3800" dirty="0" err="1"/>
              <a:t>Magendi</a:t>
            </a:r>
            <a:r>
              <a:rPr lang="sk-SK" sz="3800" dirty="0"/>
              <a:t>, </a:t>
            </a:r>
            <a:r>
              <a:rPr lang="sk-SK" sz="3800" dirty="0" err="1"/>
              <a:t>foramina</a:t>
            </a:r>
            <a:r>
              <a:rPr lang="sk-SK" sz="3800" dirty="0"/>
              <a:t> </a:t>
            </a:r>
            <a:r>
              <a:rPr lang="sk-SK" sz="3800" dirty="0" err="1"/>
              <a:t>Luschkae</a:t>
            </a:r>
            <a:endParaRPr lang="sk-SK" sz="3800" dirty="0"/>
          </a:p>
          <a:p>
            <a:pPr lvl="2">
              <a:lnSpc>
                <a:spcPct val="120000"/>
              </a:lnSpc>
            </a:pPr>
            <a:r>
              <a:rPr lang="sk-SK" sz="3800" dirty="0"/>
              <a:t>trombóza </a:t>
            </a:r>
            <a:r>
              <a:rPr lang="sk-SK" sz="3800" dirty="0" err="1"/>
              <a:t>venóznych</a:t>
            </a:r>
            <a:r>
              <a:rPr lang="sk-SK" sz="3800" dirty="0"/>
              <a:t> splavov – znížená </a:t>
            </a:r>
            <a:r>
              <a:rPr lang="sk-SK" sz="3800" dirty="0" err="1"/>
              <a:t>rezorbcia</a:t>
            </a:r>
            <a:endParaRPr lang="sk-SK" sz="3800" dirty="0"/>
          </a:p>
          <a:p>
            <a:pPr lvl="1">
              <a:lnSpc>
                <a:spcPct val="120000"/>
              </a:lnSpc>
              <a:buNone/>
            </a:pPr>
            <a:endParaRPr lang="sk-SK" sz="3200" dirty="0"/>
          </a:p>
          <a:p>
            <a:pPr lvl="1"/>
            <a:endParaRPr lang="sk-SK" u="sng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37ABD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37ABD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9EE0F-6B17-4993-BE66-DCE39C84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765" y="325823"/>
            <a:ext cx="6676696" cy="30052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 err="1"/>
              <a:t>Intrakraniálna</a:t>
            </a:r>
            <a:r>
              <a:rPr lang="en-US" sz="2900" dirty="0"/>
              <a:t> </a:t>
            </a:r>
            <a:r>
              <a:rPr lang="en-US" sz="2900" dirty="0" err="1"/>
              <a:t>hypertenzia</a:t>
            </a:r>
            <a:br>
              <a:rPr lang="en-US" sz="2900" dirty="0"/>
            </a:br>
            <a:r>
              <a:rPr lang="en-US" sz="2900" dirty="0" err="1"/>
              <a:t>Edém</a:t>
            </a:r>
            <a:r>
              <a:rPr lang="en-US" sz="2900" dirty="0"/>
              <a:t> </a:t>
            </a:r>
            <a:r>
              <a:rPr lang="en-US" sz="2900" dirty="0" err="1"/>
              <a:t>mozgu</a:t>
            </a:r>
            <a:br>
              <a:rPr lang="en-US" sz="2900" dirty="0"/>
            </a:br>
            <a:r>
              <a:rPr lang="en-US" sz="2900" dirty="0" err="1"/>
              <a:t>Intrakraniálne</a:t>
            </a:r>
            <a:r>
              <a:rPr lang="en-US" sz="2900" dirty="0"/>
              <a:t> </a:t>
            </a:r>
            <a:r>
              <a:rPr lang="en-US" sz="2900" dirty="0" err="1"/>
              <a:t>krvácanie</a:t>
            </a:r>
            <a:br>
              <a:rPr lang="en-US" sz="2900" dirty="0"/>
            </a:br>
            <a:r>
              <a:rPr lang="en-US" sz="2900" dirty="0" err="1"/>
              <a:t>Poruchy</a:t>
            </a:r>
            <a:r>
              <a:rPr lang="en-US" sz="2900" dirty="0"/>
              <a:t> </a:t>
            </a:r>
            <a:r>
              <a:rPr lang="en-US" sz="2900" dirty="0" err="1"/>
              <a:t>cirkulácie</a:t>
            </a:r>
            <a:r>
              <a:rPr lang="en-US" sz="2900" dirty="0"/>
              <a:t> </a:t>
            </a:r>
            <a:r>
              <a:rPr lang="en-US" sz="2900" dirty="0" err="1"/>
              <a:t>mozgomiechového</a:t>
            </a:r>
            <a:r>
              <a:rPr lang="en-US" sz="2900" dirty="0"/>
              <a:t> </a:t>
            </a:r>
            <a:r>
              <a:rPr lang="en-US" sz="2900" dirty="0" err="1"/>
              <a:t>moku</a:t>
            </a:r>
            <a:endParaRPr lang="en-US" sz="29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96B32-F85D-4457-9289-5FFE12E13054}"/>
              </a:ext>
            </a:extLst>
          </p:cNvPr>
          <p:cNvSpPr txBox="1">
            <a:spLocks/>
          </p:cNvSpPr>
          <p:nvPr/>
        </p:nvSpPr>
        <p:spPr>
          <a:xfrm>
            <a:off x="263682" y="4255787"/>
            <a:ext cx="4647119" cy="16841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dirty="0"/>
              <a:t>Poruchy cirkulácie krvi a likvoru v mozgu</a:t>
            </a:r>
          </a:p>
        </p:txBody>
      </p:sp>
    </p:spTree>
    <p:extLst>
      <p:ext uri="{BB962C8B-B14F-4D97-AF65-F5344CB8AC3E}">
        <p14:creationId xmlns:p14="http://schemas.microsoft.com/office/powerpoint/2010/main" val="206115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CT – norma a hydrocefalus</a:t>
            </a:r>
          </a:p>
        </p:txBody>
      </p:sp>
      <p:pic>
        <p:nvPicPr>
          <p:cNvPr id="7" name="Zástupný symbol obsahu 6" descr="hydrocephalus 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1801" y="2133601"/>
            <a:ext cx="3173681" cy="3001963"/>
          </a:xfrm>
        </p:spPr>
      </p:pic>
      <p:sp>
        <p:nvSpPr>
          <p:cNvPr id="52228" name="AutoShape 4" descr="https://upload.wikimedia.org/wikipedia/commons/3/3e/Hydrocephalu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2230" name="AutoShape 6" descr="https://upload.wikimedia.org/wikipedia/commons/3/3e/Hydrocephalu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2232" name="Picture 8" descr="http://www.jpma.org.pk/images/Mar2013/Naeglaeria%20infection%20of%20fig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1"/>
            <a:ext cx="3124200" cy="3378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Hydrocefalus</a:t>
            </a:r>
          </a:p>
        </p:txBody>
      </p:sp>
      <p:pic>
        <p:nvPicPr>
          <p:cNvPr id="4" name="Zástupný symbol obsahu 3" descr="hydrocephalus-in-ba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27381" y="1291702"/>
            <a:ext cx="2286000" cy="2678407"/>
          </a:xfrm>
        </p:spPr>
      </p:pic>
      <p:pic>
        <p:nvPicPr>
          <p:cNvPr id="5" name="Obrázok 4" descr="Hydrocephalus-Shu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7406" y="3953593"/>
            <a:ext cx="3276600" cy="2639483"/>
          </a:xfrm>
          <a:prstGeom prst="rect">
            <a:avLst/>
          </a:prstGeom>
        </p:spPr>
      </p:pic>
      <p:pic>
        <p:nvPicPr>
          <p:cNvPr id="6" name="Obrázok 5" descr="hydrocephalus slee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4595" y="4616034"/>
            <a:ext cx="2790825" cy="16383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38199" y="1584665"/>
            <a:ext cx="5473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Prejavy</a:t>
            </a:r>
            <a:r>
              <a:rPr lang="sk-SK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Deti – príznak „zapadajúceho slnka“ (</a:t>
            </a:r>
            <a:r>
              <a:rPr lang="sk-SK" sz="2000" dirty="0" err="1"/>
              <a:t>patol.pozícia</a:t>
            </a:r>
            <a:r>
              <a:rPr lang="sk-SK" sz="2000" dirty="0"/>
              <a:t> </a:t>
            </a:r>
            <a:r>
              <a:rPr lang="sk-SK" sz="2000" dirty="0" err="1"/>
              <a:t>bulbov</a:t>
            </a:r>
            <a:r>
              <a:rPr lang="sk-SK" sz="2000" dirty="0"/>
              <a:t>), spavosť, letargia;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/>
              <a:t> neúplná osifikácia lebky - dilatácia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Dospelí: vegetatívne prejavy (nauzea, zvracanie...)</a:t>
            </a:r>
          </a:p>
          <a:p>
            <a:endParaRPr lang="sk-SK" sz="2000" dirty="0"/>
          </a:p>
          <a:p>
            <a:r>
              <a:rPr lang="sk-SK" sz="2000" b="1" dirty="0" err="1"/>
              <a:t>Therapia</a:t>
            </a:r>
            <a:r>
              <a:rPr lang="sk-SK" sz="2000" b="1" dirty="0"/>
              <a:t>:</a:t>
            </a:r>
            <a:r>
              <a:rPr lang="sk-SK" sz="2000" dirty="0"/>
              <a:t> </a:t>
            </a:r>
          </a:p>
          <a:p>
            <a:r>
              <a:rPr lang="sk-SK" sz="2000" dirty="0" err="1"/>
              <a:t>ventrikulo</a:t>
            </a:r>
            <a:r>
              <a:rPr lang="sk-SK" sz="2000" dirty="0"/>
              <a:t>-peritoneálny </a:t>
            </a:r>
            <a:r>
              <a:rPr lang="sk-SK" sz="2000" dirty="0" err="1"/>
              <a:t>shunt</a:t>
            </a:r>
            <a:endParaRPr lang="sk-SK" sz="2000" dirty="0"/>
          </a:p>
          <a:p>
            <a:r>
              <a:rPr lang="sk-SK" sz="2000" dirty="0" err="1"/>
              <a:t>Ventrikulo-atriálny</a:t>
            </a:r>
            <a:r>
              <a:rPr lang="sk-SK" sz="2000" dirty="0"/>
              <a:t> </a:t>
            </a:r>
            <a:r>
              <a:rPr lang="sk-SK" sz="2000" dirty="0" err="1"/>
              <a:t>shunt</a:t>
            </a:r>
            <a:endParaRPr lang="sk-SK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37ABD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sk-SK" sz="3100"/>
              <a:t>Intrakraniálna hypertenzia, </a:t>
            </a:r>
            <a:br>
              <a:rPr lang="sk-SK" sz="3100"/>
            </a:br>
            <a:r>
              <a:rPr lang="sk-SK" sz="3100"/>
              <a:t>definícia, fyziológia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/>
              <a:t>Zvýšený tlak v lebečnej dutine</a:t>
            </a:r>
          </a:p>
          <a:p>
            <a:pPr marL="0" indent="0">
              <a:buNone/>
            </a:pPr>
            <a:r>
              <a:rPr lang="sk-SK" sz="2000"/>
              <a:t>Normálny intrakraniálny tlak (intracranial pressure,ICP): </a:t>
            </a:r>
          </a:p>
          <a:p>
            <a:pPr marL="0" indent="0">
              <a:buNone/>
            </a:pPr>
            <a:r>
              <a:rPr lang="sk-SK" sz="2000"/>
              <a:t>5 - 10 mm/Hg (0,7-1,3kPa)</a:t>
            </a:r>
          </a:p>
          <a:p>
            <a:pPr marL="0" indent="0">
              <a:buNone/>
            </a:pPr>
            <a:r>
              <a:rPr lang="sk-SK" sz="2000"/>
              <a:t>ICP závisí predovšetkým od:</a:t>
            </a:r>
          </a:p>
          <a:p>
            <a:pPr marL="457200" lvl="1" indent="0">
              <a:buNone/>
            </a:pPr>
            <a:r>
              <a:rPr lang="sk-SK" sz="2000"/>
              <a:t>Objemu mozgového tkaniva</a:t>
            </a:r>
          </a:p>
          <a:p>
            <a:pPr marL="457200" lvl="1" indent="0">
              <a:buNone/>
            </a:pPr>
            <a:r>
              <a:rPr lang="sk-SK" sz="2000"/>
              <a:t>Objemu krvi v krvnom obehu</a:t>
            </a:r>
          </a:p>
          <a:p>
            <a:pPr marL="457200" lvl="1" indent="0">
              <a:buNone/>
            </a:pPr>
            <a:r>
              <a:rPr lang="sk-SK" sz="2000"/>
              <a:t>Objemu mozgomiechového moku (LCS – liquor cerebrospinalis) </a:t>
            </a:r>
          </a:p>
          <a:p>
            <a:pPr marL="457200" lvl="1" indent="0">
              <a:buNone/>
            </a:pPr>
            <a:r>
              <a:rPr lang="sk-SK" sz="2000"/>
              <a:t>→ poruchy LCS</a:t>
            </a:r>
          </a:p>
          <a:p>
            <a:pPr marL="0" indent="0">
              <a:buNone/>
            </a:pPr>
            <a:r>
              <a:rPr lang="sk-SK" sz="2000" b="1"/>
              <a:t>Ohrozuje činnosť mozgu, môže byť smrteľná</a:t>
            </a:r>
          </a:p>
          <a:p>
            <a:pPr marL="457200" lvl="1" indent="0">
              <a:buNone/>
            </a:pPr>
            <a:endParaRPr lang="sk-SK" sz="2000"/>
          </a:p>
          <a:p>
            <a:pPr marL="0" indent="0">
              <a:buNone/>
            </a:pPr>
            <a:endParaRPr lang="sk-SK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rgbClr val="37ABD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838199"/>
            <a:ext cx="3816095" cy="5338763"/>
          </a:xfrm>
        </p:spPr>
        <p:txBody>
          <a:bodyPr>
            <a:normAutofit/>
          </a:bodyPr>
          <a:lstStyle/>
          <a:p>
            <a:r>
              <a:rPr lang="sk-SK" dirty="0"/>
              <a:t>Príčiny, stupne, následky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3517" y="838199"/>
            <a:ext cx="7780283" cy="53387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k-SK" sz="1700" b="1" dirty="0"/>
              <a:t>PRÍČINY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Mozgový edém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Expanzívne pochody (nádory, metastázy, krvácanie, edém) v mozgu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Zvýšené množstvo alebo tlak LCS</a:t>
            </a:r>
          </a:p>
          <a:p>
            <a:pPr marL="0" indent="0">
              <a:lnSpc>
                <a:spcPct val="90000"/>
              </a:lnSpc>
              <a:buNone/>
            </a:pPr>
            <a:endParaRPr lang="sk-SK" sz="17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sk-SK" sz="1700" b="1" dirty="0"/>
              <a:t>STUPNE A NÁSLEDKY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Plne kompenzovaný (znížená tvorba a zvýšená rezorbcia LCS)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Čiastočne kompenzovaný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1700" b="1" dirty="0"/>
              <a:t>Dekompenzovaný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sk-SK" sz="1700" b="1" dirty="0"/>
              <a:t>Kompresia ciev</a:t>
            </a:r>
            <a:r>
              <a:rPr lang="en-US" sz="1700" b="1" dirty="0"/>
              <a:t> </a:t>
            </a:r>
            <a:r>
              <a:rPr lang="sk-SK" sz="1700" b="1" dirty="0"/>
              <a:t>→ </a:t>
            </a:r>
            <a:r>
              <a:rPr lang="en-US" sz="1700" b="1" dirty="0" err="1"/>
              <a:t>i</a:t>
            </a:r>
            <a:r>
              <a:rPr lang="sk-SK" sz="1700" b="1" dirty="0"/>
              <a:t>schémia → hypoxia (a porucha metabolizmu) →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sk-SK" sz="1700" b="1" dirty="0"/>
              <a:t>Zvýšenie pCO</a:t>
            </a:r>
            <a:r>
              <a:rPr lang="sk-SK" sz="1700" b="1" baseline="-25000" dirty="0"/>
              <a:t>2</a:t>
            </a:r>
            <a:r>
              <a:rPr lang="sk-SK" sz="1700" b="1" dirty="0"/>
              <a:t> → </a:t>
            </a:r>
            <a:r>
              <a:rPr lang="en-US" sz="1700" b="1" dirty="0" err="1"/>
              <a:t>va</a:t>
            </a:r>
            <a:r>
              <a:rPr lang="sk-SK" sz="1700" b="1" dirty="0"/>
              <a:t>z</a:t>
            </a:r>
            <a:r>
              <a:rPr lang="en-US" sz="1700" b="1" dirty="0" err="1"/>
              <a:t>odil</a:t>
            </a:r>
            <a:r>
              <a:rPr lang="sk-SK" sz="1700" b="1" dirty="0"/>
              <a:t>atácia → ďalšie zvýšenie ICP</a:t>
            </a:r>
            <a:endParaRPr lang="en-US" sz="1700" b="1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sk-SK" sz="1700" b="1" dirty="0"/>
              <a:t>Ireverzibilné poškodenie nervových buniek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k-SK" sz="1700" dirty="0"/>
          </a:p>
          <a:p>
            <a:pPr marL="0" indent="0">
              <a:lnSpc>
                <a:spcPct val="90000"/>
              </a:lnSpc>
              <a:buNone/>
            </a:pPr>
            <a:endParaRPr lang="sk-SK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174" y="404033"/>
            <a:ext cx="6806609" cy="1178719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Príznaky a komplikácie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994" y="2155549"/>
            <a:ext cx="8613457" cy="35535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2400" b="1" dirty="0"/>
              <a:t>Nauzea, zvracanie, silné bolesti hlavy, závraty,  poruchy vízu (edém papily n. optici), poruchy vedomia</a:t>
            </a:r>
          </a:p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  <a:buNone/>
            </a:pPr>
            <a:r>
              <a:rPr lang="sk-SK" sz="2400" b="1" dirty="0" err="1"/>
              <a:t>Herniácie</a:t>
            </a:r>
            <a:r>
              <a:rPr lang="sk-SK" sz="24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400" b="1" dirty="0"/>
              <a:t>Zaklínenie mozgového tkaniva do záhybov dura mater alebo mozočkových tonzíl cez veľký otvor v lebke (foramen magum)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400" b="1" dirty="0"/>
              <a:t>„Tonzilárna“ ohrozuje život pre kompresiu vitálnych centier v predĺženej mieche</a:t>
            </a:r>
            <a:endParaRPr lang="sk-SK" sz="1400" dirty="0"/>
          </a:p>
        </p:txBody>
      </p:sp>
      <p:pic>
        <p:nvPicPr>
          <p:cNvPr id="4" name="Obrázok 3" descr="herniation.jpg">
            <a:extLst>
              <a:ext uri="{FF2B5EF4-FFF2-40B4-BE49-F238E27FC236}">
                <a16:creationId xmlns:a16="http://schemas.microsoft.com/office/drawing/2014/main" id="{ABAE4491-958F-4E7D-A410-8B025DA59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3971" y="595422"/>
            <a:ext cx="3542035" cy="3605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78737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/>
              <a:t>Mozgový edém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3473" y="1690688"/>
            <a:ext cx="10981509" cy="4518523"/>
          </a:xfrm>
        </p:spPr>
        <p:txBody>
          <a:bodyPr>
            <a:normAutofit fontScale="70000" lnSpcReduction="20000"/>
          </a:bodyPr>
          <a:lstStyle/>
          <a:p>
            <a:r>
              <a:rPr lang="sk-SK" sz="2600" b="1" dirty="0"/>
              <a:t>Hromadenie tekutiny v </a:t>
            </a:r>
            <a:r>
              <a:rPr lang="sk-SK" sz="2600" b="1" dirty="0" err="1"/>
              <a:t>intersticiálnom</a:t>
            </a:r>
            <a:r>
              <a:rPr lang="sk-SK" sz="2600" b="1" dirty="0"/>
              <a:t> priestore mozgu a intracelulárnom (opuch buniek)</a:t>
            </a:r>
          </a:p>
          <a:p>
            <a:r>
              <a:rPr lang="sk-SK" sz="2600" b="1" dirty="0"/>
              <a:t>Najčastejšia príčina zvýšeného intrakraniálneho tlaku</a:t>
            </a:r>
          </a:p>
          <a:p>
            <a:pPr algn="ctr">
              <a:buNone/>
            </a:pPr>
            <a:endParaRPr lang="sk-SK" sz="2600" b="1" dirty="0"/>
          </a:p>
          <a:p>
            <a:pPr algn="ctr">
              <a:buNone/>
            </a:pPr>
            <a:r>
              <a:rPr lang="sk-SK" sz="2600" b="1" dirty="0"/>
              <a:t>PRÍČINY</a:t>
            </a:r>
          </a:p>
          <a:p>
            <a:r>
              <a:rPr lang="sk-SK" sz="2600" b="1" dirty="0"/>
              <a:t>Hypoxia (napr. výšková choroba)</a:t>
            </a:r>
          </a:p>
          <a:p>
            <a:r>
              <a:rPr lang="sk-SK" sz="2600" b="1" dirty="0"/>
              <a:t>Poruchy metabolizmu vody a elektrolytov (SIADH a iné)</a:t>
            </a:r>
          </a:p>
          <a:p>
            <a:r>
              <a:rPr lang="sk-SK" sz="2600" b="1" dirty="0"/>
              <a:t>Nádory mozgu</a:t>
            </a:r>
          </a:p>
          <a:p>
            <a:r>
              <a:rPr lang="sk-SK" sz="2600" b="1" dirty="0"/>
              <a:t>Paralýza mozgových ciev (vazodilatácia) otras a </a:t>
            </a:r>
            <a:r>
              <a:rPr lang="sk-SK" sz="2600" b="1" dirty="0" err="1"/>
              <a:t>pohmoždenie</a:t>
            </a:r>
            <a:r>
              <a:rPr lang="sk-SK" sz="2600" b="1" dirty="0"/>
              <a:t> mozgu, po odstránení nádoru alebo cudzieho telesa z mozgu</a:t>
            </a:r>
          </a:p>
          <a:p>
            <a:pPr marL="0" indent="0" algn="ctr">
              <a:buNone/>
            </a:pPr>
            <a:r>
              <a:rPr lang="sk-SK" sz="2600" b="1" dirty="0"/>
              <a:t>NÁSLEDKY</a:t>
            </a:r>
          </a:p>
          <a:p>
            <a:r>
              <a:rPr lang="sk-SK" sz="2600" b="1" dirty="0"/>
              <a:t>K</a:t>
            </a:r>
            <a:r>
              <a:rPr lang="en-US" sz="2600" b="1" dirty="0" err="1"/>
              <a:t>ompresi</a:t>
            </a:r>
            <a:r>
              <a:rPr lang="sk-SK" sz="2600" b="1" dirty="0"/>
              <a:t>a mozgového tkaniva</a:t>
            </a:r>
            <a:endParaRPr lang="en-US" sz="2600" b="1" dirty="0"/>
          </a:p>
          <a:p>
            <a:r>
              <a:rPr lang="sk-SK" sz="2600" b="1" dirty="0"/>
              <a:t>K</a:t>
            </a:r>
            <a:r>
              <a:rPr lang="en-US" sz="2600" b="1" dirty="0" err="1"/>
              <a:t>ompres</a:t>
            </a:r>
            <a:r>
              <a:rPr lang="sk-SK" sz="2600" b="1" dirty="0"/>
              <a:t>ia ciev </a:t>
            </a:r>
            <a:r>
              <a:rPr lang="en-US" sz="2600" b="1" dirty="0"/>
              <a:t>– </a:t>
            </a:r>
            <a:r>
              <a:rPr lang="sk-SK" sz="2600" b="1" dirty="0"/>
              <a:t>lokálna </a:t>
            </a:r>
            <a:r>
              <a:rPr lang="en-US" sz="2600" b="1" dirty="0" err="1"/>
              <a:t>cir</a:t>
            </a:r>
            <a:r>
              <a:rPr lang="sk-SK" sz="2600" b="1" dirty="0"/>
              <a:t>k</a:t>
            </a:r>
            <a:r>
              <a:rPr lang="en-US" sz="2600" b="1" dirty="0"/>
              <a:t>ula</a:t>
            </a:r>
            <a:r>
              <a:rPr lang="sk-SK" sz="2600" b="1" dirty="0"/>
              <a:t>čná</a:t>
            </a:r>
            <a:r>
              <a:rPr lang="en-US" sz="2600" b="1" dirty="0"/>
              <a:t> </a:t>
            </a:r>
            <a:r>
              <a:rPr lang="en-US" sz="2600" b="1" dirty="0" err="1"/>
              <a:t>isch</a:t>
            </a:r>
            <a:r>
              <a:rPr lang="sk-SK" sz="2600" b="1" dirty="0"/>
              <a:t>é</a:t>
            </a:r>
            <a:r>
              <a:rPr lang="en-US" sz="2600" b="1" dirty="0" err="1"/>
              <a:t>mia</a:t>
            </a:r>
            <a:endParaRPr lang="en-US" sz="2600" b="1" dirty="0"/>
          </a:p>
          <a:p>
            <a:r>
              <a:rPr lang="en-US" sz="2600" b="1" dirty="0" err="1"/>
              <a:t>Pr</a:t>
            </a:r>
            <a:r>
              <a:rPr lang="sk-SK" sz="2600" b="1" dirty="0"/>
              <a:t>edlžená dráha difúzie kyslíka a iných látok do buniek</a:t>
            </a:r>
            <a:endParaRPr lang="en-US" sz="2600" b="1" dirty="0"/>
          </a:p>
          <a:p>
            <a:pPr marL="0" indent="0">
              <a:buNone/>
            </a:pPr>
            <a:endParaRPr lang="sk-SK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/>
              <a:t>Intrakraniálne krvácanie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sz="3400" b="1" dirty="0"/>
              <a:t>Ťažké stavy, dramatický rozvoj príznakov sprevádzaný poruchami vedomia. </a:t>
            </a:r>
          </a:p>
          <a:p>
            <a:pPr marL="0" indent="0" algn="ctr">
              <a:buNone/>
            </a:pPr>
            <a:r>
              <a:rPr lang="sk-SK" sz="3400" b="1" dirty="0"/>
              <a:t>Ohrozenie života</a:t>
            </a:r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r>
              <a:rPr lang="sk-SK" sz="3100" b="1" dirty="0"/>
              <a:t>Lokalizácia</a:t>
            </a:r>
          </a:p>
          <a:p>
            <a:pPr marL="0" indent="0">
              <a:buNone/>
            </a:pPr>
            <a:r>
              <a:rPr lang="sk-SK" b="1" dirty="0"/>
              <a:t>Epidurálne</a:t>
            </a:r>
          </a:p>
          <a:p>
            <a:pPr marL="0" indent="0">
              <a:buNone/>
            </a:pPr>
            <a:r>
              <a:rPr lang="sk-SK" b="1" dirty="0"/>
              <a:t>Subdurálne</a:t>
            </a:r>
          </a:p>
          <a:p>
            <a:pPr marL="0" indent="0">
              <a:buNone/>
            </a:pPr>
            <a:r>
              <a:rPr lang="sk-SK" b="1" dirty="0"/>
              <a:t>Subarachnoidálne</a:t>
            </a:r>
          </a:p>
          <a:p>
            <a:pPr marL="0" indent="0">
              <a:buNone/>
            </a:pPr>
            <a:r>
              <a:rPr lang="sk-SK" dirty="0"/>
              <a:t>Intracerebrálne → náhla mozgová príhoda</a:t>
            </a:r>
          </a:p>
          <a:p>
            <a:pPr marL="0" indent="0">
              <a:buNone/>
            </a:pPr>
            <a:r>
              <a:rPr lang="sk-SK" dirty="0"/>
              <a:t>intraventrikulárne</a:t>
            </a:r>
          </a:p>
        </p:txBody>
      </p:sp>
      <p:pic>
        <p:nvPicPr>
          <p:cNvPr id="4" name="Obrázok 6" descr="epidural CT.png">
            <a:extLst>
              <a:ext uri="{FF2B5EF4-FFF2-40B4-BE49-F238E27FC236}">
                <a16:creationId xmlns:a16="http://schemas.microsoft.com/office/drawing/2014/main" id="{A35F7799-5420-47DF-AD44-C4E016A07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8463" y="2707147"/>
            <a:ext cx="1541061" cy="1433187"/>
          </a:xfrm>
          <a:prstGeom prst="rect">
            <a:avLst/>
          </a:prstGeom>
        </p:spPr>
      </p:pic>
      <p:pic>
        <p:nvPicPr>
          <p:cNvPr id="5" name="Zástupný symbol obsahu 3" descr="subdural.jpg">
            <a:extLst>
              <a:ext uri="{FF2B5EF4-FFF2-40B4-BE49-F238E27FC236}">
                <a16:creationId xmlns:a16="http://schemas.microsoft.com/office/drawing/2014/main" id="{F0DD7AFC-93EF-4BB3-9A89-18DFBA3599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6532" y="4700519"/>
            <a:ext cx="1541061" cy="137160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D595B4C-19C0-4B17-804F-BA41D6FF011F}"/>
              </a:ext>
            </a:extLst>
          </p:cNvPr>
          <p:cNvSpPr/>
          <p:nvPr/>
        </p:nvSpPr>
        <p:spPr>
          <a:xfrm rot="21001229">
            <a:off x="8473439" y="3544386"/>
            <a:ext cx="609601" cy="26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7D85417-8CC4-43C2-B45D-1DBF51108E31}"/>
              </a:ext>
            </a:extLst>
          </p:cNvPr>
          <p:cNvSpPr/>
          <p:nvPr/>
        </p:nvSpPr>
        <p:spPr>
          <a:xfrm rot="698597">
            <a:off x="8471334" y="4922885"/>
            <a:ext cx="609601" cy="26408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EE50EE-8867-4300-8814-239A882DC459}"/>
              </a:ext>
            </a:extLst>
          </p:cNvPr>
          <p:cNvSpPr/>
          <p:nvPr/>
        </p:nvSpPr>
        <p:spPr>
          <a:xfrm>
            <a:off x="2575893" y="3994500"/>
            <a:ext cx="609601" cy="26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01AE935-33F5-41C4-B228-ABFBE4E22609}"/>
              </a:ext>
            </a:extLst>
          </p:cNvPr>
          <p:cNvSpPr/>
          <p:nvPr/>
        </p:nvSpPr>
        <p:spPr>
          <a:xfrm rot="298171">
            <a:off x="2733276" y="4469222"/>
            <a:ext cx="609601" cy="26408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825" y="643467"/>
            <a:ext cx="3964008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Epidurálne</a:t>
            </a:r>
            <a:r>
              <a:rPr lang="en-US" dirty="0"/>
              <a:t> </a:t>
            </a:r>
            <a:r>
              <a:rPr lang="en-US" dirty="0" err="1"/>
              <a:t>krvácanie</a:t>
            </a:r>
            <a:endParaRPr lang="en-US" dirty="0"/>
          </a:p>
        </p:txBody>
      </p:sp>
      <p:sp>
        <p:nvSpPr>
          <p:cNvPr id="10" name="BlokTextu 9"/>
          <p:cNvSpPr txBox="1"/>
          <p:nvPr/>
        </p:nvSpPr>
        <p:spPr>
          <a:xfrm>
            <a:off x="226424" y="2327925"/>
            <a:ext cx="5869576" cy="3886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b="1" dirty="0"/>
              <a:t>Hematóm medzi </a:t>
            </a:r>
            <a:r>
              <a:rPr lang="en-US" sz="2400" b="1" dirty="0"/>
              <a:t>dura mater a</a:t>
            </a:r>
            <a:r>
              <a:rPr lang="sk-SK" sz="2400" b="1" dirty="0"/>
              <a:t> lebkou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b="1" dirty="0"/>
              <a:t>Často po vážnych úrazoch hlavy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85% </a:t>
            </a:r>
            <a:r>
              <a:rPr lang="sk-SK" sz="2400" b="1" dirty="0"/>
              <a:t>prípadov:</a:t>
            </a:r>
            <a:r>
              <a:rPr lang="en-US" sz="2400" b="1" dirty="0"/>
              <a:t> </a:t>
            </a:r>
            <a:r>
              <a:rPr lang="en-US" sz="2400" b="1" dirty="0" err="1"/>
              <a:t>rupt</a:t>
            </a:r>
            <a:r>
              <a:rPr lang="sk-SK" sz="2400" b="1" dirty="0" err="1"/>
              <a:t>úra</a:t>
            </a:r>
            <a:r>
              <a:rPr lang="sk-SK" sz="2400" b="1" dirty="0"/>
              <a:t> </a:t>
            </a:r>
            <a:r>
              <a:rPr lang="en-US" sz="2400" b="1" dirty="0" err="1"/>
              <a:t>a.meningea</a:t>
            </a:r>
            <a:r>
              <a:rPr lang="en-US" sz="2400" b="1" dirty="0"/>
              <a:t> media </a:t>
            </a:r>
            <a:r>
              <a:rPr lang="sk-SK" sz="2400" b="1" dirty="0"/>
              <a:t>pri zlomenine temporálnej kosti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b="1" dirty="0"/>
              <a:t>Tiež z venóznych splavov a  meningeálnych žíl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b="1" u="sng" dirty="0"/>
              <a:t>Rozvíja sa postupne v priebehu hodín, až. dní</a:t>
            </a:r>
            <a:endParaRPr lang="en-US" sz="2400" b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400" b="1" dirty="0"/>
              <a:t>Často unilaterálne, môže byť aj subdurálne a subarachnoidálne krvácanie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CT:  bi</a:t>
            </a:r>
            <a:r>
              <a:rPr lang="sk-SK" sz="2400" b="1" dirty="0"/>
              <a:t>konkávny tvar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7" name="Obrázok 6" descr="epidural 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195" y="975360"/>
            <a:ext cx="4992376" cy="4642910"/>
          </a:xfrm>
          <a:prstGeom prst="rect">
            <a:avLst/>
          </a:prstGeom>
        </p:spPr>
      </p:pic>
      <p:sp>
        <p:nvSpPr>
          <p:cNvPr id="2050" name="AutoShape 2" descr="https://s-media-cache-ak0.pinimg.com/736x/51/08/e7/5108e7e5323e4f3d06fc25ef108e54c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https://s-media-cache-ak0.pinimg.com/736x/51/08/e7/5108e7e5323e4f3d06fc25ef108e54c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Epidurálne krvácanie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/>
              <a:t>Anatómia – malý priestor medzi dura mater a lebkou – významná </a:t>
            </a:r>
            <a:r>
              <a:rPr lang="sk-SK" b="1" dirty="0"/>
              <a:t>kompresia mozgového tkaniva</a:t>
            </a:r>
            <a:r>
              <a:rPr lang="sk-SK" dirty="0"/>
              <a:t>! </a:t>
            </a:r>
          </a:p>
          <a:p>
            <a:pPr marL="0" indent="0">
              <a:buNone/>
            </a:pPr>
            <a:r>
              <a:rPr lang="sk-SK" dirty="0"/>
              <a:t>Presun stredových štruktúr mozgu</a:t>
            </a:r>
          </a:p>
          <a:p>
            <a:pPr marL="0" indent="0">
              <a:buNone/>
            </a:pPr>
            <a:r>
              <a:rPr lang="sk-SK" dirty="0"/>
              <a:t>Veľmi nebezpečné a </a:t>
            </a:r>
            <a:r>
              <a:rPr lang="sk-SK" b="1" dirty="0"/>
              <a:t>život ohrozujúce!</a:t>
            </a:r>
          </a:p>
          <a:p>
            <a:pPr algn="ctr">
              <a:buNone/>
            </a:pPr>
            <a:r>
              <a:rPr lang="sk-SK" dirty="0"/>
              <a:t>PREJAVY</a:t>
            </a:r>
          </a:p>
          <a:p>
            <a:pPr marL="0" indent="0">
              <a:buNone/>
            </a:pPr>
            <a:r>
              <a:rPr lang="sk-SK" dirty="0"/>
              <a:t>Bolesť hlavy, </a:t>
            </a:r>
            <a:r>
              <a:rPr lang="sk-SK" dirty="0" err="1"/>
              <a:t>meningeálne</a:t>
            </a:r>
            <a:r>
              <a:rPr lang="sk-SK" dirty="0"/>
              <a:t> príznaky (opozícia šije), </a:t>
            </a:r>
            <a:r>
              <a:rPr lang="sk-SK" dirty="0" err="1"/>
              <a:t>homolaterálna</a:t>
            </a:r>
            <a:r>
              <a:rPr lang="sk-SK" dirty="0"/>
              <a:t> </a:t>
            </a:r>
            <a:r>
              <a:rPr lang="sk-SK" dirty="0" err="1"/>
              <a:t>mydriáza</a:t>
            </a:r>
            <a:r>
              <a:rPr lang="sk-SK" dirty="0"/>
              <a:t>, </a:t>
            </a:r>
            <a:r>
              <a:rPr lang="sk-SK" dirty="0" err="1"/>
              <a:t>cerebelárne</a:t>
            </a:r>
            <a:r>
              <a:rPr lang="sk-SK" dirty="0"/>
              <a:t> príznaky, </a:t>
            </a:r>
            <a:r>
              <a:rPr lang="sk-SK" dirty="0" err="1"/>
              <a:t>homo</a:t>
            </a:r>
            <a:r>
              <a:rPr lang="sk-SK" dirty="0"/>
              <a:t>- a </a:t>
            </a:r>
            <a:r>
              <a:rPr lang="sk-SK" dirty="0" err="1"/>
              <a:t>heterolaterálna</a:t>
            </a:r>
            <a:r>
              <a:rPr lang="sk-SK" dirty="0"/>
              <a:t> </a:t>
            </a:r>
            <a:r>
              <a:rPr lang="sk-SK" dirty="0" err="1"/>
              <a:t>hemiparéza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Bifázická</a:t>
            </a:r>
            <a:r>
              <a:rPr lang="sk-SK" dirty="0"/>
              <a:t> strata vedomia: (primárne poškodenie – strata vedomia – zdanlivé zlepšenie – po hodinách, dňoch keď sa prejaví krvácanie – sekundárne poškodenie a strava vedomia – </a:t>
            </a:r>
            <a:r>
              <a:rPr lang="sk-SK" b="1" dirty="0"/>
              <a:t>pozorovanie !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4131"/>
      </a:dk2>
      <a:lt2>
        <a:srgbClr val="EDE9E8"/>
      </a:lt2>
      <a:accent1>
        <a:srgbClr val="37ABD9"/>
      </a:accent1>
      <a:accent2>
        <a:srgbClr val="21B4A1"/>
      </a:accent2>
      <a:accent3>
        <a:srgbClr val="2FB96D"/>
      </a:accent3>
      <a:accent4>
        <a:srgbClr val="22B928"/>
      </a:accent4>
      <a:accent5>
        <a:srgbClr val="61B42D"/>
      </a:accent5>
      <a:accent6>
        <a:srgbClr val="91AE20"/>
      </a:accent6>
      <a:hlink>
        <a:srgbClr val="C4704E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1011</Words>
  <Application>Microsoft Office PowerPoint</Application>
  <PresentationFormat>Widescreen</PresentationFormat>
  <Paragraphs>177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Elephant</vt:lpstr>
      <vt:lpstr>BrushVTI</vt:lpstr>
      <vt:lpstr>Poruchy cirkulácie krvi a likvoru v mozgu</vt:lpstr>
      <vt:lpstr>Intrakraniálna hypertenzia Edém mozgu Intrakraniálne krvácanie Poruchy cirkulácie mozgomiechového moku</vt:lpstr>
      <vt:lpstr>Intrakraniálna hypertenzia,  definícia, fyziológia</vt:lpstr>
      <vt:lpstr>Príčiny, stupne, následky</vt:lpstr>
      <vt:lpstr>Príznaky a komplikácie</vt:lpstr>
      <vt:lpstr>Mozgový edém</vt:lpstr>
      <vt:lpstr>Intrakraniálne krvácanie</vt:lpstr>
      <vt:lpstr>Epidurálne krvácanie</vt:lpstr>
      <vt:lpstr>Epidurálne krvácanie</vt:lpstr>
      <vt:lpstr>Subdurálne krvácanie</vt:lpstr>
      <vt:lpstr>Subdurálne krvácanie</vt:lpstr>
      <vt:lpstr>Subarachnoideálne krvácanie</vt:lpstr>
      <vt:lpstr>Intracerebrálne krvácanie (hemoragická cievna mozgová príhoda)</vt:lpstr>
      <vt:lpstr>Mozgomiechový mok Liquor cerebrospinalis</vt:lpstr>
      <vt:lpstr>Cirkulácia cerebrospinálneho moku - fyziológia</vt:lpstr>
      <vt:lpstr>LCS - fyziológia</vt:lpstr>
      <vt:lpstr>Cirkulácia LCS</vt:lpstr>
      <vt:lpstr>Hydrocefalus</vt:lpstr>
      <vt:lpstr>Príčiny hydrocefalu</vt:lpstr>
      <vt:lpstr>CT – norma a hydrocefalus</vt:lpstr>
      <vt:lpstr>Hydrocefalus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Racz</dc:creator>
  <cp:lastModifiedBy>Oliver</cp:lastModifiedBy>
  <cp:revision>31</cp:revision>
  <dcterms:created xsi:type="dcterms:W3CDTF">2020-04-22T09:40:26Z</dcterms:created>
  <dcterms:modified xsi:type="dcterms:W3CDTF">2021-04-09T09:21:06Z</dcterms:modified>
</cp:coreProperties>
</file>