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5"/>
  </p:notesMasterIdLst>
  <p:sldIdLst>
    <p:sldId id="256" r:id="rId2"/>
    <p:sldId id="261" r:id="rId3"/>
    <p:sldId id="274" r:id="rId4"/>
    <p:sldId id="275" r:id="rId5"/>
    <p:sldId id="321" r:id="rId6"/>
    <p:sldId id="263" r:id="rId7"/>
    <p:sldId id="276" r:id="rId8"/>
    <p:sldId id="278" r:id="rId9"/>
    <p:sldId id="279" r:id="rId10"/>
    <p:sldId id="280" r:id="rId11"/>
    <p:sldId id="282" r:id="rId12"/>
    <p:sldId id="273" r:id="rId13"/>
    <p:sldId id="284" r:id="rId14"/>
    <p:sldId id="285" r:id="rId15"/>
    <p:sldId id="286" r:id="rId16"/>
    <p:sldId id="287" r:id="rId17"/>
    <p:sldId id="283" r:id="rId18"/>
    <p:sldId id="319" r:id="rId19"/>
    <p:sldId id="288" r:id="rId20"/>
    <p:sldId id="322" r:id="rId21"/>
    <p:sldId id="323" r:id="rId22"/>
    <p:sldId id="324" r:id="rId23"/>
    <p:sldId id="325" r:id="rId24"/>
    <p:sldId id="292" r:id="rId25"/>
    <p:sldId id="315" r:id="rId26"/>
    <p:sldId id="316" r:id="rId27"/>
    <p:sldId id="312" r:id="rId28"/>
    <p:sldId id="300" r:id="rId29"/>
    <p:sldId id="301" r:id="rId30"/>
    <p:sldId id="317" r:id="rId31"/>
    <p:sldId id="296" r:id="rId32"/>
    <p:sldId id="297" r:id="rId33"/>
    <p:sldId id="320" r:id="rId3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423EDF-C774-4A12-B05E-94EB2A7FE422}" type="datetimeFigureOut">
              <a:rPr lang="sk-SK" smtClean="0"/>
              <a:t>7. 4. 2019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FA021-72C8-4920-BFCA-12FE3C7B95B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427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A021-72C8-4920-BFCA-12FE3C7B95B4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40866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A021-72C8-4920-BFCA-12FE3C7B95B4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208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A021-72C8-4920-BFCA-12FE3C7B95B4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8288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A021-72C8-4920-BFCA-12FE3C7B95B4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4145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FA021-72C8-4920-BFCA-12FE3C7B95B4}" type="slidenum">
              <a:rPr lang="sk-SK" smtClean="0"/>
              <a:t>33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9104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4395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075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2219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38695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993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0483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6424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4004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0278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17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36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296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1502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6538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1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6879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022A98B-34C1-45C3-AAA4-DA6AA6CE21B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231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On_Chorea_with_photo.jp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enezuela" TargetMode="External"/><Relationship Id="rId2" Type="http://schemas.openxmlformats.org/officeDocument/2006/relationships/hyperlink" Target="https://en.wikipedia.org/wiki/Lake_Maracaib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Tasmania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32094" y="3600461"/>
            <a:ext cx="8775802" cy="1100127"/>
          </a:xfrm>
        </p:spPr>
        <p:txBody>
          <a:bodyPr>
            <a:noAutofit/>
          </a:bodyPr>
          <a:lstStyle/>
          <a:p>
            <a:pPr algn="ctr"/>
            <a:r>
              <a:rPr lang="sk-SK" sz="4000" b="1" dirty="0" err="1" smtClean="0"/>
              <a:t>Neurodegeneratívne</a:t>
            </a:r>
            <a:r>
              <a:rPr lang="sk-SK" sz="4000" b="1" dirty="0" smtClean="0"/>
              <a:t> ochorenia</a:t>
            </a:r>
            <a:endParaRPr lang="sk-SK" sz="4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11579" y="1348370"/>
            <a:ext cx="10196316" cy="866194"/>
          </a:xfrm>
        </p:spPr>
        <p:txBody>
          <a:bodyPr>
            <a:noAutofit/>
          </a:bodyPr>
          <a:lstStyle/>
          <a:p>
            <a:pPr algn="ctr"/>
            <a:r>
              <a:rPr lang="sk-SK" sz="2800" b="1" dirty="0" smtClean="0"/>
              <a:t>Oliver Rácz, Miriam </a:t>
            </a:r>
            <a:r>
              <a:rPr lang="sk-SK" sz="2800" b="1" dirty="0" err="1" smtClean="0"/>
              <a:t>Polanová</a:t>
            </a:r>
            <a:r>
              <a:rPr lang="sk-SK" sz="2800" b="1" dirty="0" smtClean="0"/>
              <a:t> a Marek </a:t>
            </a:r>
            <a:r>
              <a:rPr lang="sk-SK" sz="2800" b="1" dirty="0" err="1" smtClean="0"/>
              <a:t>Brenišin</a:t>
            </a:r>
            <a:endParaRPr lang="sk-SK" sz="2800" b="1" dirty="0" smtClean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</a:t>
            </a:fld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664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238344"/>
            <a:ext cx="8911687" cy="1280890"/>
          </a:xfrm>
        </p:spPr>
        <p:txBody>
          <a:bodyPr>
            <a:normAutofit/>
          </a:bodyPr>
          <a:lstStyle/>
          <a:p>
            <a:r>
              <a:rPr lang="sk-SK" b="1" dirty="0" smtClean="0"/>
              <a:t>PARKINSONOVA CHOROBA – LIEČBA</a:t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980728"/>
            <a:ext cx="8229600" cy="3888432"/>
          </a:xfrm>
        </p:spPr>
        <p:txBody>
          <a:bodyPr>
            <a:normAutofit/>
          </a:bodyPr>
          <a:lstStyle/>
          <a:p>
            <a:r>
              <a:rPr lang="sk-SK" dirty="0" smtClean="0"/>
              <a:t>Nie je liečiteľná, ale je možné účinne tlmiť príznaky – lepšia kvalita života</a:t>
            </a:r>
          </a:p>
          <a:p>
            <a:r>
              <a:rPr lang="sk-SK" dirty="0" smtClean="0"/>
              <a:t>Pri </a:t>
            </a:r>
            <a:r>
              <a:rPr lang="sk-SK" dirty="0"/>
              <a:t>zahájení liečby berieme do </a:t>
            </a:r>
            <a:r>
              <a:rPr lang="sk-SK" dirty="0" smtClean="0"/>
              <a:t>úvahy</a:t>
            </a:r>
          </a:p>
          <a:p>
            <a:r>
              <a:rPr lang="sk-SK" dirty="0" smtClean="0"/>
              <a:t>kognitívny </a:t>
            </a:r>
            <a:r>
              <a:rPr lang="sk-SK" dirty="0"/>
              <a:t>stav (normálne mentálne funkcie</a:t>
            </a:r>
            <a:r>
              <a:rPr lang="sk-SK" dirty="0" smtClean="0"/>
              <a:t>)</a:t>
            </a:r>
          </a:p>
          <a:p>
            <a:r>
              <a:rPr lang="sk-SK" dirty="0" smtClean="0"/>
              <a:t>anamnézu </a:t>
            </a:r>
            <a:r>
              <a:rPr lang="sk-SK" dirty="0"/>
              <a:t>psychotickej </a:t>
            </a:r>
            <a:r>
              <a:rPr lang="sk-SK" dirty="0" smtClean="0"/>
              <a:t>poruchy</a:t>
            </a:r>
          </a:p>
          <a:p>
            <a:r>
              <a:rPr lang="sk-SK" dirty="0" smtClean="0"/>
              <a:t>funkčné </a:t>
            </a:r>
            <a:r>
              <a:rPr lang="sk-SK" dirty="0"/>
              <a:t>postihnutie (celkovú výkonnosť pacienta a schopnosť vykonávať bežné denné aktivity)</a:t>
            </a:r>
          </a:p>
          <a:p>
            <a:r>
              <a:rPr lang="sk-SK" dirty="0"/>
              <a:t>vek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  <p:pic>
        <p:nvPicPr>
          <p:cNvPr id="4" name="Picture 2" descr="C:\Documents and Settings\Jiné\VM\Dropbox\Nové prezentace - příprava, mozeček, čití, meningeální, expy\expy\expy obr\mikrografie,spirá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39378"/>
            <a:ext cx="914400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10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30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Parkinsonova</a:t>
            </a:r>
            <a:r>
              <a:rPr lang="sk-SK" dirty="0"/>
              <a:t> choroba – liečba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14500" y="2133600"/>
            <a:ext cx="9790112" cy="3777622"/>
          </a:xfrm>
        </p:spPr>
        <p:txBody>
          <a:bodyPr>
            <a:normAutofit/>
          </a:bodyPr>
          <a:lstStyle/>
          <a:p>
            <a:r>
              <a:rPr lang="sk-SK" sz="2400" b="1" dirty="0"/>
              <a:t>Chirurgická </a:t>
            </a:r>
            <a:r>
              <a:rPr lang="sk-SK" sz="2400" b="1" dirty="0" smtClean="0"/>
              <a:t>liečba: </a:t>
            </a:r>
            <a:endParaRPr lang="sk-SK" sz="2400" b="1" dirty="0"/>
          </a:p>
          <a:p>
            <a:r>
              <a:rPr lang="sk-SK" sz="2400" b="1" dirty="0"/>
              <a:t>U kognitívne intaktných pacientov (s normálnymi rozumovými funkciami) s inak neriešiteľnými fluktuáciami hybnosti sa zvažuje neurochirurgické riešenie – tzv. hlboká mozgová stimulácia (DBS). </a:t>
            </a:r>
            <a:endParaRPr lang="sk-SK" sz="2400" b="1" dirty="0" smtClean="0"/>
          </a:p>
          <a:p>
            <a:r>
              <a:rPr lang="sk-SK" sz="2400" b="1" dirty="0" smtClean="0"/>
              <a:t>U </a:t>
            </a:r>
            <a:r>
              <a:rPr lang="sk-SK" sz="2400" b="1" dirty="0"/>
              <a:t>pacientov s kontraindikáciami neurochirurgického výkonu pripadá do úvahy kontinuálne </a:t>
            </a:r>
            <a:r>
              <a:rPr lang="sk-SK" sz="2400" b="1" dirty="0" err="1"/>
              <a:t>podávánie</a:t>
            </a:r>
            <a:r>
              <a:rPr lang="sk-SK" sz="2400" b="1" dirty="0"/>
              <a:t> </a:t>
            </a:r>
            <a:r>
              <a:rPr lang="sk-SK" sz="2400" b="1" dirty="0" err="1"/>
              <a:t>levodopy</a:t>
            </a:r>
            <a:r>
              <a:rPr lang="sk-SK" sz="2400" b="1" dirty="0"/>
              <a:t> pumpou vo forme </a:t>
            </a:r>
            <a:r>
              <a:rPr lang="sk-SK" sz="2400" b="1" dirty="0" err="1"/>
              <a:t>gelu</a:t>
            </a:r>
            <a:r>
              <a:rPr lang="sk-SK" sz="2400" b="1" dirty="0"/>
              <a:t> cez kožu na bruchu priamo do tenkého čreva cez chirurgicky zavedenú hadičku (</a:t>
            </a:r>
            <a:r>
              <a:rPr lang="sk-SK" sz="2400" b="1" dirty="0" err="1" smtClean="0"/>
              <a:t>Duodopa</a:t>
            </a:r>
            <a:r>
              <a:rPr lang="sk-SK" sz="2400" b="1" dirty="0" smtClean="0"/>
              <a:t>)</a:t>
            </a: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11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31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12</a:t>
            </a:fld>
            <a:endParaRPr lang="sk-SK"/>
          </a:p>
        </p:txBody>
      </p:sp>
      <p:pic>
        <p:nvPicPr>
          <p:cNvPr id="1028" name="Picture 4" descr="Image result for ronald rea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8" y="565184"/>
            <a:ext cx="9502775" cy="538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zheimer's disease brain comparis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9" y="1897070"/>
            <a:ext cx="285750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0499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513" y="624110"/>
            <a:ext cx="9755062" cy="576506"/>
          </a:xfrm>
        </p:spPr>
        <p:txBody>
          <a:bodyPr>
            <a:normAutofit fontScale="90000"/>
          </a:bodyPr>
          <a:lstStyle/>
          <a:p>
            <a:r>
              <a:rPr lang="pl-PL" sz="3200" dirty="0" smtClean="0"/>
              <a:t>1906 – PRVÝ POPIS ALZHEIMEROVEJ CHOROBY</a:t>
            </a:r>
            <a:endParaRPr lang="sk-SK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1628800"/>
            <a:ext cx="151216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1556793"/>
            <a:ext cx="4645025" cy="233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ĺžnik 3"/>
          <p:cNvSpPr/>
          <p:nvPr/>
        </p:nvSpPr>
        <p:spPr>
          <a:xfrm>
            <a:off x="1703512" y="4005065"/>
            <a:ext cx="6678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Presenilná</a:t>
            </a:r>
            <a:r>
              <a:rPr lang="en-US" dirty="0"/>
              <a:t> </a:t>
            </a:r>
            <a:r>
              <a:rPr lang="en-US" b="1" dirty="0" err="1"/>
              <a:t>demencia</a:t>
            </a:r>
            <a:r>
              <a:rPr lang="en-US" b="1" dirty="0"/>
              <a:t> </a:t>
            </a:r>
            <a:r>
              <a:rPr lang="en-US" dirty="0"/>
              <a:t>u </a:t>
            </a:r>
            <a:r>
              <a:rPr lang="en-US" dirty="0" err="1"/>
              <a:t>Auguste</a:t>
            </a:r>
            <a:r>
              <a:rPr lang="en-US" dirty="0"/>
              <a:t> Deter bola </a:t>
            </a:r>
            <a:r>
              <a:rPr lang="en-US" dirty="0" err="1"/>
              <a:t>prvým</a:t>
            </a:r>
            <a:r>
              <a:rPr lang="en-US" dirty="0"/>
              <a:t> </a:t>
            </a:r>
            <a:r>
              <a:rPr lang="en-US" dirty="0" err="1" smtClean="0"/>
              <a:t>dokumentovaným</a:t>
            </a:r>
            <a:r>
              <a:rPr lang="sk-SK" dirty="0"/>
              <a:t> </a:t>
            </a:r>
            <a:r>
              <a:rPr lang="en-US" dirty="0" err="1" smtClean="0"/>
              <a:t>prípadom</a:t>
            </a:r>
            <a:r>
              <a:rPr lang="en-US" dirty="0" smtClean="0"/>
              <a:t> </a:t>
            </a:r>
            <a:r>
              <a:rPr lang="en-US" dirty="0" err="1"/>
              <a:t>Alzheimerovej</a:t>
            </a:r>
            <a:r>
              <a:rPr lang="en-US" dirty="0"/>
              <a:t> </a:t>
            </a:r>
            <a:r>
              <a:rPr lang="en-US" dirty="0" err="1"/>
              <a:t>choroby</a:t>
            </a:r>
            <a:r>
              <a:rPr lang="en-US" dirty="0"/>
              <a:t>.</a:t>
            </a:r>
            <a:endParaRPr lang="sk-SK" dirty="0"/>
          </a:p>
          <a:p>
            <a:r>
              <a:rPr lang="en-US" dirty="0" err="1" smtClean="0"/>
              <a:t>Pacientka</a:t>
            </a:r>
            <a:r>
              <a:rPr lang="en-US" dirty="0" smtClean="0"/>
              <a:t> </a:t>
            </a:r>
            <a:r>
              <a:rPr lang="en-US" b="1" dirty="0" err="1"/>
              <a:t>trpela</a:t>
            </a:r>
            <a:r>
              <a:rPr lang="en-US" b="1" dirty="0"/>
              <a:t> </a:t>
            </a:r>
            <a:r>
              <a:rPr lang="en-US" b="1" dirty="0" err="1"/>
              <a:t>stratou</a:t>
            </a:r>
            <a:r>
              <a:rPr lang="en-US" b="1" dirty="0"/>
              <a:t> </a:t>
            </a:r>
            <a:r>
              <a:rPr lang="en-US" b="1" dirty="0" err="1"/>
              <a:t>pamäte</a:t>
            </a:r>
            <a:r>
              <a:rPr lang="en-US" dirty="0"/>
              <a:t>, </a:t>
            </a:r>
            <a:r>
              <a:rPr lang="en-US" dirty="0" err="1"/>
              <a:t>dezorientáciou</a:t>
            </a:r>
            <a:r>
              <a:rPr lang="en-US" dirty="0"/>
              <a:t>, </a:t>
            </a:r>
            <a:r>
              <a:rPr lang="en-US" dirty="0" err="1"/>
              <a:t>fixnými</a:t>
            </a:r>
            <a:r>
              <a:rPr lang="en-US" dirty="0"/>
              <a:t> </a:t>
            </a:r>
            <a:r>
              <a:rPr lang="en-US" dirty="0" err="1"/>
              <a:t>predstavami</a:t>
            </a:r>
            <a:r>
              <a:rPr lang="en-US" dirty="0"/>
              <a:t>, </a:t>
            </a:r>
            <a:r>
              <a:rPr lang="en-US" dirty="0" err="1"/>
              <a:t>nekľudom</a:t>
            </a:r>
            <a:r>
              <a:rPr lang="en-US" dirty="0"/>
              <a:t>, </a:t>
            </a:r>
            <a:r>
              <a:rPr lang="en-US" dirty="0" err="1"/>
              <a:t>panikou</a:t>
            </a:r>
            <a:r>
              <a:rPr lang="en-US" dirty="0"/>
              <a:t> a </a:t>
            </a:r>
            <a:r>
              <a:rPr lang="en-US" dirty="0" err="1"/>
              <a:t>vegetatívnymi</a:t>
            </a:r>
            <a:r>
              <a:rPr lang="en-US" dirty="0"/>
              <a:t> </a:t>
            </a:r>
            <a:r>
              <a:rPr lang="en-US" dirty="0" err="1"/>
              <a:t>stavmi</a:t>
            </a:r>
            <a:r>
              <a:rPr lang="en-US" dirty="0"/>
              <a:t>.</a:t>
            </a:r>
            <a:endParaRPr lang="sk-SK" dirty="0"/>
          </a:p>
          <a:p>
            <a:r>
              <a:rPr lang="en-US" dirty="0" smtClean="0"/>
              <a:t>Po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smrti</a:t>
            </a:r>
            <a:r>
              <a:rPr lang="en-US" dirty="0"/>
              <a:t> v </a:t>
            </a:r>
            <a:r>
              <a:rPr lang="en-US" dirty="0" err="1"/>
              <a:t>roku</a:t>
            </a:r>
            <a:r>
              <a:rPr lang="en-US" dirty="0"/>
              <a:t> 1906 Dr. </a:t>
            </a:r>
            <a:r>
              <a:rPr lang="en-US" dirty="0" err="1"/>
              <a:t>Alois</a:t>
            </a:r>
            <a:r>
              <a:rPr lang="en-US" dirty="0"/>
              <a:t> Alzheimer </a:t>
            </a:r>
            <a:r>
              <a:rPr lang="en-US" dirty="0" err="1"/>
              <a:t>popísal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chorobu</a:t>
            </a:r>
            <a:r>
              <a:rPr lang="en-US" dirty="0"/>
              <a:t> v </a:t>
            </a:r>
            <a:r>
              <a:rPr lang="en-US" dirty="0" err="1"/>
              <a:t>práci</a:t>
            </a:r>
            <a:endParaRPr lang="sk-SK" dirty="0"/>
          </a:p>
          <a:p>
            <a:r>
              <a:rPr lang="en-US" b="1" dirty="0"/>
              <a:t>"O </a:t>
            </a:r>
            <a:r>
              <a:rPr lang="en-US" b="1" dirty="0" err="1"/>
              <a:t>podivuhodnom</a:t>
            </a:r>
            <a:r>
              <a:rPr lang="en-US" b="1" dirty="0"/>
              <a:t> </a:t>
            </a:r>
            <a:r>
              <a:rPr lang="en-US" b="1" dirty="0" err="1"/>
              <a:t>ochorení</a:t>
            </a:r>
            <a:r>
              <a:rPr lang="en-US" b="1" dirty="0"/>
              <a:t> </a:t>
            </a:r>
            <a:r>
              <a:rPr lang="en-US" b="1" dirty="0" err="1"/>
              <a:t>mozgovej</a:t>
            </a:r>
            <a:r>
              <a:rPr lang="en-US" b="1" dirty="0"/>
              <a:t> </a:t>
            </a:r>
            <a:r>
              <a:rPr lang="en-US" b="1" dirty="0" err="1"/>
              <a:t>kôry</a:t>
            </a:r>
            <a:r>
              <a:rPr lang="en-US" b="1" dirty="0"/>
              <a:t>."</a:t>
            </a:r>
            <a:endParaRPr lang="sk-SK" dirty="0"/>
          </a:p>
          <a:p>
            <a:r>
              <a:rPr lang="en-US" dirty="0" err="1"/>
              <a:t>Prípad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povaţovaný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ojedinelý</a:t>
            </a:r>
            <a:endParaRPr lang="sk-SK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3" y="1667105"/>
            <a:ext cx="2087563" cy="461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ĺžnik 4"/>
          <p:cNvSpPr/>
          <p:nvPr/>
        </p:nvSpPr>
        <p:spPr>
          <a:xfrm>
            <a:off x="1720364" y="3637333"/>
            <a:ext cx="1943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Dr. A. Alzheimer</a:t>
            </a:r>
            <a:endParaRPr lang="sk-SK" dirty="0">
              <a:solidFill>
                <a:srgbClr val="FF0000"/>
              </a:solidFill>
            </a:endParaRP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13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094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Neuropatológia</a:t>
            </a:r>
            <a:endParaRPr lang="sk-SK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710397"/>
            <a:ext cx="2402032" cy="271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847528" y="1196753"/>
            <a:ext cx="8568952" cy="5455937"/>
            <a:chOff x="20" y="1480"/>
            <a:chExt cx="14380" cy="9320"/>
          </a:xfrm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7057" y="1585"/>
              <a:ext cx="7343" cy="9215"/>
            </a:xfrm>
            <a:custGeom>
              <a:avLst/>
              <a:gdLst>
                <a:gd name="T0" fmla="+- 0 7454 7057"/>
                <a:gd name="T1" fmla="*/ T0 w 7343"/>
                <a:gd name="T2" fmla="+- 0 1585 1585"/>
                <a:gd name="T3" fmla="*/ 1585 h 9215"/>
                <a:gd name="T4" fmla="+- 0 7403 7057"/>
                <a:gd name="T5" fmla="*/ T4 w 7343"/>
                <a:gd name="T6" fmla="+- 0 1772 1585"/>
                <a:gd name="T7" fmla="*/ 1772 h 9215"/>
                <a:gd name="T8" fmla="+- 0 7356 7057"/>
                <a:gd name="T9" fmla="*/ T8 w 7343"/>
                <a:gd name="T10" fmla="+- 0 1954 1585"/>
                <a:gd name="T11" fmla="*/ 1954 h 9215"/>
                <a:gd name="T12" fmla="+- 0 7312 7057"/>
                <a:gd name="T13" fmla="*/ T12 w 7343"/>
                <a:gd name="T14" fmla="+- 0 2130 1585"/>
                <a:gd name="T15" fmla="*/ 2130 h 9215"/>
                <a:gd name="T16" fmla="+- 0 7273 7057"/>
                <a:gd name="T17" fmla="*/ T16 w 7343"/>
                <a:gd name="T18" fmla="+- 0 2302 1585"/>
                <a:gd name="T19" fmla="*/ 2302 h 9215"/>
                <a:gd name="T20" fmla="+- 0 7237 7057"/>
                <a:gd name="T21" fmla="*/ T20 w 7343"/>
                <a:gd name="T22" fmla="+- 0 2470 1585"/>
                <a:gd name="T23" fmla="*/ 2470 h 9215"/>
                <a:gd name="T24" fmla="+- 0 7205 7057"/>
                <a:gd name="T25" fmla="*/ T24 w 7343"/>
                <a:gd name="T26" fmla="+- 0 2633 1585"/>
                <a:gd name="T27" fmla="*/ 2633 h 9215"/>
                <a:gd name="T28" fmla="+- 0 7176 7057"/>
                <a:gd name="T29" fmla="*/ T28 w 7343"/>
                <a:gd name="T30" fmla="+- 0 2791 1585"/>
                <a:gd name="T31" fmla="*/ 2791 h 9215"/>
                <a:gd name="T32" fmla="+- 0 7150 7057"/>
                <a:gd name="T33" fmla="*/ T32 w 7343"/>
                <a:gd name="T34" fmla="+- 0 2946 1585"/>
                <a:gd name="T35" fmla="*/ 2946 h 9215"/>
                <a:gd name="T36" fmla="+- 0 7128 7057"/>
                <a:gd name="T37" fmla="*/ T36 w 7343"/>
                <a:gd name="T38" fmla="+- 0 3096 1585"/>
                <a:gd name="T39" fmla="*/ 3096 h 9215"/>
                <a:gd name="T40" fmla="+- 0 7109 7057"/>
                <a:gd name="T41" fmla="*/ T40 w 7343"/>
                <a:gd name="T42" fmla="+- 0 3243 1585"/>
                <a:gd name="T43" fmla="*/ 3243 h 9215"/>
                <a:gd name="T44" fmla="+- 0 7093 7057"/>
                <a:gd name="T45" fmla="*/ T44 w 7343"/>
                <a:gd name="T46" fmla="+- 0 3386 1585"/>
                <a:gd name="T47" fmla="*/ 3386 h 9215"/>
                <a:gd name="T48" fmla="+- 0 7080 7057"/>
                <a:gd name="T49" fmla="*/ T48 w 7343"/>
                <a:gd name="T50" fmla="+- 0 3525 1585"/>
                <a:gd name="T51" fmla="*/ 3525 h 9215"/>
                <a:gd name="T52" fmla="+- 0 7070 7057"/>
                <a:gd name="T53" fmla="*/ T52 w 7343"/>
                <a:gd name="T54" fmla="+- 0 3660 1585"/>
                <a:gd name="T55" fmla="*/ 3660 h 9215"/>
                <a:gd name="T56" fmla="+- 0 7063 7057"/>
                <a:gd name="T57" fmla="*/ T56 w 7343"/>
                <a:gd name="T58" fmla="+- 0 3793 1585"/>
                <a:gd name="T59" fmla="*/ 3793 h 9215"/>
                <a:gd name="T60" fmla="+- 0 7059 7057"/>
                <a:gd name="T61" fmla="*/ T60 w 7343"/>
                <a:gd name="T62" fmla="+- 0 3922 1585"/>
                <a:gd name="T63" fmla="*/ 3922 h 9215"/>
                <a:gd name="T64" fmla="+- 0 7057 7057"/>
                <a:gd name="T65" fmla="*/ T64 w 7343"/>
                <a:gd name="T66" fmla="+- 0 4048 1585"/>
                <a:gd name="T67" fmla="*/ 4048 h 9215"/>
                <a:gd name="T68" fmla="+- 0 7058 7057"/>
                <a:gd name="T69" fmla="*/ T68 w 7343"/>
                <a:gd name="T70" fmla="+- 0 4171 1585"/>
                <a:gd name="T71" fmla="*/ 4171 h 9215"/>
                <a:gd name="T72" fmla="+- 0 7064 7057"/>
                <a:gd name="T73" fmla="*/ T72 w 7343"/>
                <a:gd name="T74" fmla="+- 0 4350 1585"/>
                <a:gd name="T75" fmla="*/ 4350 h 9215"/>
                <a:gd name="T76" fmla="+- 0 7080 7057"/>
                <a:gd name="T77" fmla="*/ T76 w 7343"/>
                <a:gd name="T78" fmla="+- 0 4581 1585"/>
                <a:gd name="T79" fmla="*/ 4581 h 9215"/>
                <a:gd name="T80" fmla="+- 0 7105 7057"/>
                <a:gd name="T81" fmla="*/ T80 w 7343"/>
                <a:gd name="T82" fmla="+- 0 4802 1585"/>
                <a:gd name="T83" fmla="*/ 4802 h 9215"/>
                <a:gd name="T84" fmla="+- 0 7137 7057"/>
                <a:gd name="T85" fmla="*/ T84 w 7343"/>
                <a:gd name="T86" fmla="+- 0 5016 1585"/>
                <a:gd name="T87" fmla="*/ 5016 h 9215"/>
                <a:gd name="T88" fmla="+- 0 7177 7057"/>
                <a:gd name="T89" fmla="*/ T88 w 7343"/>
                <a:gd name="T90" fmla="+- 0 5222 1585"/>
                <a:gd name="T91" fmla="*/ 5222 h 9215"/>
                <a:gd name="T92" fmla="+- 0 7224 7057"/>
                <a:gd name="T93" fmla="*/ T92 w 7343"/>
                <a:gd name="T94" fmla="+- 0 5423 1585"/>
                <a:gd name="T95" fmla="*/ 5423 h 9215"/>
                <a:gd name="T96" fmla="+- 0 7276 7057"/>
                <a:gd name="T97" fmla="*/ T96 w 7343"/>
                <a:gd name="T98" fmla="+- 0 5619 1585"/>
                <a:gd name="T99" fmla="*/ 5619 h 9215"/>
                <a:gd name="T100" fmla="+- 0 7333 7057"/>
                <a:gd name="T101" fmla="*/ T100 w 7343"/>
                <a:gd name="T102" fmla="+- 0 5812 1585"/>
                <a:gd name="T103" fmla="*/ 5812 h 9215"/>
                <a:gd name="T104" fmla="+- 0 7395 7057"/>
                <a:gd name="T105" fmla="*/ T104 w 7343"/>
                <a:gd name="T106" fmla="+- 0 6003 1585"/>
                <a:gd name="T107" fmla="*/ 6003 h 9215"/>
                <a:gd name="T108" fmla="+- 0 7460 7057"/>
                <a:gd name="T109" fmla="*/ T108 w 7343"/>
                <a:gd name="T110" fmla="+- 0 6193 1585"/>
                <a:gd name="T111" fmla="*/ 6193 h 9215"/>
                <a:gd name="T112" fmla="+- 0 7529 7057"/>
                <a:gd name="T113" fmla="*/ T112 w 7343"/>
                <a:gd name="T114" fmla="+- 0 6382 1585"/>
                <a:gd name="T115" fmla="*/ 6382 h 9215"/>
                <a:gd name="T116" fmla="+- 0 7689 7057"/>
                <a:gd name="T117" fmla="*/ T116 w 7343"/>
                <a:gd name="T118" fmla="+- 0 6814 1585"/>
                <a:gd name="T119" fmla="*/ 6814 h 9215"/>
                <a:gd name="T120" fmla="+- 0 7743 7057"/>
                <a:gd name="T121" fmla="*/ T120 w 7343"/>
                <a:gd name="T122" fmla="+- 0 6962 1585"/>
                <a:gd name="T123" fmla="*/ 6962 h 9215"/>
                <a:gd name="T124" fmla="+- 0 7816 7057"/>
                <a:gd name="T125" fmla="*/ T124 w 7343"/>
                <a:gd name="T126" fmla="+- 0 7163 1585"/>
                <a:gd name="T127" fmla="*/ 7163 h 9215"/>
                <a:gd name="T128" fmla="+- 0 7888 7057"/>
                <a:gd name="T129" fmla="*/ T128 w 7343"/>
                <a:gd name="T130" fmla="+- 0 7370 1585"/>
                <a:gd name="T131" fmla="*/ 7370 h 9215"/>
                <a:gd name="T132" fmla="+- 0 7958 7057"/>
                <a:gd name="T133" fmla="*/ T132 w 7343"/>
                <a:gd name="T134" fmla="+- 0 7583 1585"/>
                <a:gd name="T135" fmla="*/ 7583 h 9215"/>
                <a:gd name="T136" fmla="+- 0 8027 7057"/>
                <a:gd name="T137" fmla="*/ T136 w 7343"/>
                <a:gd name="T138" fmla="+- 0 7804 1585"/>
                <a:gd name="T139" fmla="*/ 7804 h 9215"/>
                <a:gd name="T140" fmla="+- 0 8076 7057"/>
                <a:gd name="T141" fmla="*/ T140 w 7343"/>
                <a:gd name="T142" fmla="+- 0 7976 1585"/>
                <a:gd name="T143" fmla="*/ 7976 h 9215"/>
                <a:gd name="T144" fmla="+- 0 8108 7057"/>
                <a:gd name="T145" fmla="*/ T144 w 7343"/>
                <a:gd name="T146" fmla="+- 0 8094 1585"/>
                <a:gd name="T147" fmla="*/ 8094 h 9215"/>
                <a:gd name="T148" fmla="+- 0 8139 7057"/>
                <a:gd name="T149" fmla="*/ T148 w 7343"/>
                <a:gd name="T150" fmla="+- 0 8214 1585"/>
                <a:gd name="T151" fmla="*/ 8214 h 9215"/>
                <a:gd name="T152" fmla="+- 0 8169 7057"/>
                <a:gd name="T153" fmla="*/ T152 w 7343"/>
                <a:gd name="T154" fmla="+- 0 8337 1585"/>
                <a:gd name="T155" fmla="*/ 8337 h 9215"/>
                <a:gd name="T156" fmla="+- 0 8198 7057"/>
                <a:gd name="T157" fmla="*/ T156 w 7343"/>
                <a:gd name="T158" fmla="+- 0 8463 1585"/>
                <a:gd name="T159" fmla="*/ 8463 h 9215"/>
                <a:gd name="T160" fmla="+- 0 8226 7057"/>
                <a:gd name="T161" fmla="*/ T160 w 7343"/>
                <a:gd name="T162" fmla="+- 0 8593 1585"/>
                <a:gd name="T163" fmla="*/ 8593 h 9215"/>
                <a:gd name="T164" fmla="+- 0 8252 7057"/>
                <a:gd name="T165" fmla="*/ T164 w 7343"/>
                <a:gd name="T166" fmla="+- 0 8725 1585"/>
                <a:gd name="T167" fmla="*/ 8725 h 9215"/>
                <a:gd name="T168" fmla="+- 0 8277 7057"/>
                <a:gd name="T169" fmla="*/ T168 w 7343"/>
                <a:gd name="T170" fmla="+- 0 8860 1585"/>
                <a:gd name="T171" fmla="*/ 8860 h 9215"/>
                <a:gd name="T172" fmla="+- 0 8300 7057"/>
                <a:gd name="T173" fmla="*/ T172 w 7343"/>
                <a:gd name="T174" fmla="+- 0 9000 1585"/>
                <a:gd name="T175" fmla="*/ 9000 h 9215"/>
                <a:gd name="T176" fmla="+- 0 8322 7057"/>
                <a:gd name="T177" fmla="*/ T176 w 7343"/>
                <a:gd name="T178" fmla="+- 0 9142 1585"/>
                <a:gd name="T179" fmla="*/ 9142 h 9215"/>
                <a:gd name="T180" fmla="+- 0 8343 7057"/>
                <a:gd name="T181" fmla="*/ T180 w 7343"/>
                <a:gd name="T182" fmla="+- 0 9289 1585"/>
                <a:gd name="T183" fmla="*/ 9289 h 9215"/>
                <a:gd name="T184" fmla="+- 0 8361 7057"/>
                <a:gd name="T185" fmla="*/ T184 w 7343"/>
                <a:gd name="T186" fmla="+- 0 9439 1585"/>
                <a:gd name="T187" fmla="*/ 9439 h 9215"/>
                <a:gd name="T188" fmla="+- 0 8378 7057"/>
                <a:gd name="T189" fmla="*/ T188 w 7343"/>
                <a:gd name="T190" fmla="+- 0 9594 1585"/>
                <a:gd name="T191" fmla="*/ 9594 h 9215"/>
                <a:gd name="T192" fmla="+- 0 8392 7057"/>
                <a:gd name="T193" fmla="*/ T192 w 7343"/>
                <a:gd name="T194" fmla="+- 0 9752 1585"/>
                <a:gd name="T195" fmla="*/ 9752 h 9215"/>
                <a:gd name="T196" fmla="+- 0 8405 7057"/>
                <a:gd name="T197" fmla="*/ T196 w 7343"/>
                <a:gd name="T198" fmla="+- 0 9915 1585"/>
                <a:gd name="T199" fmla="*/ 9915 h 9215"/>
                <a:gd name="T200" fmla="+- 0 8416 7057"/>
                <a:gd name="T201" fmla="*/ T200 w 7343"/>
                <a:gd name="T202" fmla="+- 0 10083 1585"/>
                <a:gd name="T203" fmla="*/ 10083 h 9215"/>
                <a:gd name="T204" fmla="+- 0 8424 7057"/>
                <a:gd name="T205" fmla="*/ T204 w 7343"/>
                <a:gd name="T206" fmla="+- 0 10255 1585"/>
                <a:gd name="T207" fmla="*/ 10255 h 9215"/>
                <a:gd name="T208" fmla="+- 0 8430 7057"/>
                <a:gd name="T209" fmla="*/ T208 w 7343"/>
                <a:gd name="T210" fmla="+- 0 10431 1585"/>
                <a:gd name="T211" fmla="*/ 10431 h 9215"/>
                <a:gd name="T212" fmla="+- 0 8434 7057"/>
                <a:gd name="T213" fmla="*/ T212 w 7343"/>
                <a:gd name="T214" fmla="+- 0 10613 1585"/>
                <a:gd name="T215" fmla="*/ 10613 h 9215"/>
                <a:gd name="T216" fmla="+- 0 8435 7057"/>
                <a:gd name="T217" fmla="*/ T216 w 7343"/>
                <a:gd name="T218" fmla="+- 0 10800 1585"/>
                <a:gd name="T219" fmla="*/ 10800 h 9215"/>
                <a:gd name="T220" fmla="+- 0 14400 7057"/>
                <a:gd name="T221" fmla="*/ T220 w 7343"/>
                <a:gd name="T222" fmla="+- 0 1585 1585"/>
                <a:gd name="T223" fmla="*/ 1585 h 921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</a:cxnLst>
              <a:rect l="0" t="0" r="r" b="b"/>
              <a:pathLst>
                <a:path w="7343" h="9215">
                  <a:moveTo>
                    <a:pt x="7343" y="0"/>
                  </a:moveTo>
                  <a:lnTo>
                    <a:pt x="397" y="0"/>
                  </a:lnTo>
                  <a:lnTo>
                    <a:pt x="371" y="94"/>
                  </a:lnTo>
                  <a:lnTo>
                    <a:pt x="346" y="187"/>
                  </a:lnTo>
                  <a:lnTo>
                    <a:pt x="322" y="278"/>
                  </a:lnTo>
                  <a:lnTo>
                    <a:pt x="299" y="369"/>
                  </a:lnTo>
                  <a:lnTo>
                    <a:pt x="277" y="458"/>
                  </a:lnTo>
                  <a:lnTo>
                    <a:pt x="255" y="545"/>
                  </a:lnTo>
                  <a:lnTo>
                    <a:pt x="235" y="632"/>
                  </a:lnTo>
                  <a:lnTo>
                    <a:pt x="216" y="717"/>
                  </a:lnTo>
                  <a:lnTo>
                    <a:pt x="197" y="802"/>
                  </a:lnTo>
                  <a:lnTo>
                    <a:pt x="180" y="885"/>
                  </a:lnTo>
                  <a:lnTo>
                    <a:pt x="163" y="967"/>
                  </a:lnTo>
                  <a:lnTo>
                    <a:pt x="148" y="1048"/>
                  </a:lnTo>
                  <a:lnTo>
                    <a:pt x="133" y="1128"/>
                  </a:lnTo>
                  <a:lnTo>
                    <a:pt x="119" y="1206"/>
                  </a:lnTo>
                  <a:lnTo>
                    <a:pt x="105" y="1284"/>
                  </a:lnTo>
                  <a:lnTo>
                    <a:pt x="93" y="1361"/>
                  </a:lnTo>
                  <a:lnTo>
                    <a:pt x="82" y="1437"/>
                  </a:lnTo>
                  <a:lnTo>
                    <a:pt x="71" y="1511"/>
                  </a:lnTo>
                  <a:lnTo>
                    <a:pt x="61" y="1585"/>
                  </a:lnTo>
                  <a:lnTo>
                    <a:pt x="52" y="1658"/>
                  </a:lnTo>
                  <a:lnTo>
                    <a:pt x="44" y="1730"/>
                  </a:lnTo>
                  <a:lnTo>
                    <a:pt x="36" y="1801"/>
                  </a:lnTo>
                  <a:lnTo>
                    <a:pt x="29" y="1871"/>
                  </a:lnTo>
                  <a:lnTo>
                    <a:pt x="23" y="1940"/>
                  </a:lnTo>
                  <a:lnTo>
                    <a:pt x="18" y="2008"/>
                  </a:lnTo>
                  <a:lnTo>
                    <a:pt x="13" y="2075"/>
                  </a:lnTo>
                  <a:lnTo>
                    <a:pt x="9" y="2142"/>
                  </a:lnTo>
                  <a:lnTo>
                    <a:pt x="6" y="2208"/>
                  </a:lnTo>
                  <a:lnTo>
                    <a:pt x="4" y="2272"/>
                  </a:lnTo>
                  <a:lnTo>
                    <a:pt x="2" y="2337"/>
                  </a:lnTo>
                  <a:lnTo>
                    <a:pt x="1" y="2400"/>
                  </a:lnTo>
                  <a:lnTo>
                    <a:pt x="0" y="2463"/>
                  </a:lnTo>
                  <a:lnTo>
                    <a:pt x="0" y="2525"/>
                  </a:lnTo>
                  <a:lnTo>
                    <a:pt x="1" y="2586"/>
                  </a:lnTo>
                  <a:lnTo>
                    <a:pt x="2" y="2646"/>
                  </a:lnTo>
                  <a:lnTo>
                    <a:pt x="7" y="2765"/>
                  </a:lnTo>
                  <a:lnTo>
                    <a:pt x="14" y="2882"/>
                  </a:lnTo>
                  <a:lnTo>
                    <a:pt x="23" y="2996"/>
                  </a:lnTo>
                  <a:lnTo>
                    <a:pt x="34" y="3107"/>
                  </a:lnTo>
                  <a:lnTo>
                    <a:pt x="48" y="3217"/>
                  </a:lnTo>
                  <a:lnTo>
                    <a:pt x="63" y="3325"/>
                  </a:lnTo>
                  <a:lnTo>
                    <a:pt x="80" y="3431"/>
                  </a:lnTo>
                  <a:lnTo>
                    <a:pt x="100" y="3535"/>
                  </a:lnTo>
                  <a:lnTo>
                    <a:pt x="120" y="3637"/>
                  </a:lnTo>
                  <a:lnTo>
                    <a:pt x="143" y="3738"/>
                  </a:lnTo>
                  <a:lnTo>
                    <a:pt x="167" y="3838"/>
                  </a:lnTo>
                  <a:lnTo>
                    <a:pt x="192" y="3937"/>
                  </a:lnTo>
                  <a:lnTo>
                    <a:pt x="219" y="4034"/>
                  </a:lnTo>
                  <a:lnTo>
                    <a:pt x="247" y="4131"/>
                  </a:lnTo>
                  <a:lnTo>
                    <a:pt x="276" y="4227"/>
                  </a:lnTo>
                  <a:lnTo>
                    <a:pt x="307" y="4323"/>
                  </a:lnTo>
                  <a:lnTo>
                    <a:pt x="338" y="4418"/>
                  </a:lnTo>
                  <a:lnTo>
                    <a:pt x="370" y="4513"/>
                  </a:lnTo>
                  <a:lnTo>
                    <a:pt x="403" y="4608"/>
                  </a:lnTo>
                  <a:lnTo>
                    <a:pt x="437" y="4702"/>
                  </a:lnTo>
                  <a:lnTo>
                    <a:pt x="472" y="4797"/>
                  </a:lnTo>
                  <a:lnTo>
                    <a:pt x="506" y="4892"/>
                  </a:lnTo>
                  <a:lnTo>
                    <a:pt x="632" y="5229"/>
                  </a:lnTo>
                  <a:lnTo>
                    <a:pt x="650" y="5278"/>
                  </a:lnTo>
                  <a:lnTo>
                    <a:pt x="686" y="5377"/>
                  </a:lnTo>
                  <a:lnTo>
                    <a:pt x="723" y="5477"/>
                  </a:lnTo>
                  <a:lnTo>
                    <a:pt x="759" y="5578"/>
                  </a:lnTo>
                  <a:lnTo>
                    <a:pt x="795" y="5681"/>
                  </a:lnTo>
                  <a:lnTo>
                    <a:pt x="831" y="5785"/>
                  </a:lnTo>
                  <a:lnTo>
                    <a:pt x="866" y="5890"/>
                  </a:lnTo>
                  <a:lnTo>
                    <a:pt x="901" y="5998"/>
                  </a:lnTo>
                  <a:lnTo>
                    <a:pt x="936" y="6108"/>
                  </a:lnTo>
                  <a:lnTo>
                    <a:pt x="970" y="6219"/>
                  </a:lnTo>
                  <a:lnTo>
                    <a:pt x="1003" y="6333"/>
                  </a:lnTo>
                  <a:lnTo>
                    <a:pt x="1019" y="6391"/>
                  </a:lnTo>
                  <a:lnTo>
                    <a:pt x="1035" y="6450"/>
                  </a:lnTo>
                  <a:lnTo>
                    <a:pt x="1051" y="6509"/>
                  </a:lnTo>
                  <a:lnTo>
                    <a:pt x="1067" y="6569"/>
                  </a:lnTo>
                  <a:lnTo>
                    <a:pt x="1082" y="6629"/>
                  </a:lnTo>
                  <a:lnTo>
                    <a:pt x="1097" y="6691"/>
                  </a:lnTo>
                  <a:lnTo>
                    <a:pt x="1112" y="6752"/>
                  </a:lnTo>
                  <a:lnTo>
                    <a:pt x="1127" y="6815"/>
                  </a:lnTo>
                  <a:lnTo>
                    <a:pt x="1141" y="6878"/>
                  </a:lnTo>
                  <a:lnTo>
                    <a:pt x="1155" y="6943"/>
                  </a:lnTo>
                  <a:lnTo>
                    <a:pt x="1169" y="7008"/>
                  </a:lnTo>
                  <a:lnTo>
                    <a:pt x="1182" y="7073"/>
                  </a:lnTo>
                  <a:lnTo>
                    <a:pt x="1195" y="7140"/>
                  </a:lnTo>
                  <a:lnTo>
                    <a:pt x="1208" y="7207"/>
                  </a:lnTo>
                  <a:lnTo>
                    <a:pt x="1220" y="7275"/>
                  </a:lnTo>
                  <a:lnTo>
                    <a:pt x="1232" y="7345"/>
                  </a:lnTo>
                  <a:lnTo>
                    <a:pt x="1243" y="7415"/>
                  </a:lnTo>
                  <a:lnTo>
                    <a:pt x="1255" y="7485"/>
                  </a:lnTo>
                  <a:lnTo>
                    <a:pt x="1265" y="7557"/>
                  </a:lnTo>
                  <a:lnTo>
                    <a:pt x="1276" y="7630"/>
                  </a:lnTo>
                  <a:lnTo>
                    <a:pt x="1286" y="7704"/>
                  </a:lnTo>
                  <a:lnTo>
                    <a:pt x="1295" y="7778"/>
                  </a:lnTo>
                  <a:lnTo>
                    <a:pt x="1304" y="7854"/>
                  </a:lnTo>
                  <a:lnTo>
                    <a:pt x="1313" y="7931"/>
                  </a:lnTo>
                  <a:lnTo>
                    <a:pt x="1321" y="8009"/>
                  </a:lnTo>
                  <a:lnTo>
                    <a:pt x="1328" y="8087"/>
                  </a:lnTo>
                  <a:lnTo>
                    <a:pt x="1335" y="8167"/>
                  </a:lnTo>
                  <a:lnTo>
                    <a:pt x="1342" y="8248"/>
                  </a:lnTo>
                  <a:lnTo>
                    <a:pt x="1348" y="8330"/>
                  </a:lnTo>
                  <a:lnTo>
                    <a:pt x="1354" y="8413"/>
                  </a:lnTo>
                  <a:lnTo>
                    <a:pt x="1359" y="8498"/>
                  </a:lnTo>
                  <a:lnTo>
                    <a:pt x="1363" y="8583"/>
                  </a:lnTo>
                  <a:lnTo>
                    <a:pt x="1367" y="8670"/>
                  </a:lnTo>
                  <a:lnTo>
                    <a:pt x="1370" y="8757"/>
                  </a:lnTo>
                  <a:lnTo>
                    <a:pt x="1373" y="8846"/>
                  </a:lnTo>
                  <a:lnTo>
                    <a:pt x="1375" y="8937"/>
                  </a:lnTo>
                  <a:lnTo>
                    <a:pt x="1377" y="9028"/>
                  </a:lnTo>
                  <a:lnTo>
                    <a:pt x="1378" y="9121"/>
                  </a:lnTo>
                  <a:lnTo>
                    <a:pt x="1378" y="9215"/>
                  </a:lnTo>
                  <a:lnTo>
                    <a:pt x="7343" y="9215"/>
                  </a:lnTo>
                  <a:lnTo>
                    <a:pt x="7343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81" y="7537"/>
              <a:ext cx="3700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9874" y="7530"/>
              <a:ext cx="3715" cy="30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51" y="2707"/>
              <a:ext cx="3730" cy="4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8"/>
            <p:cNvSpPr>
              <a:spLocks/>
            </p:cNvSpPr>
            <p:nvPr/>
          </p:nvSpPr>
          <p:spPr bwMode="auto">
            <a:xfrm>
              <a:off x="10349" y="8910"/>
              <a:ext cx="2478" cy="1193"/>
            </a:xfrm>
            <a:custGeom>
              <a:avLst/>
              <a:gdLst>
                <a:gd name="T0" fmla="+- 0 10802 10349"/>
                <a:gd name="T1" fmla="*/ T0 w 2478"/>
                <a:gd name="T2" fmla="+- 0 10012 8910"/>
                <a:gd name="T3" fmla="*/ 10012 h 1193"/>
                <a:gd name="T4" fmla="+- 0 10742 10349"/>
                <a:gd name="T5" fmla="*/ T4 w 2478"/>
                <a:gd name="T6" fmla="+- 0 9982 8910"/>
                <a:gd name="T7" fmla="*/ 9982 h 1193"/>
                <a:gd name="T8" fmla="+- 0 10622 10349"/>
                <a:gd name="T9" fmla="*/ T8 w 2478"/>
                <a:gd name="T10" fmla="+- 0 9922 8910"/>
                <a:gd name="T11" fmla="*/ 9922 h 1193"/>
                <a:gd name="T12" fmla="+- 0 10622 10349"/>
                <a:gd name="T13" fmla="*/ T12 w 2478"/>
                <a:gd name="T14" fmla="+- 0 9982 8910"/>
                <a:gd name="T15" fmla="*/ 9982 h 1193"/>
                <a:gd name="T16" fmla="+- 0 10349 10349"/>
                <a:gd name="T17" fmla="*/ T16 w 2478"/>
                <a:gd name="T18" fmla="+- 0 9982 8910"/>
                <a:gd name="T19" fmla="*/ 9982 h 1193"/>
                <a:gd name="T20" fmla="+- 0 10349 10349"/>
                <a:gd name="T21" fmla="*/ T20 w 2478"/>
                <a:gd name="T22" fmla="+- 0 10042 8910"/>
                <a:gd name="T23" fmla="*/ 10042 h 1193"/>
                <a:gd name="T24" fmla="+- 0 10622 10349"/>
                <a:gd name="T25" fmla="*/ T24 w 2478"/>
                <a:gd name="T26" fmla="+- 0 10042 8910"/>
                <a:gd name="T27" fmla="*/ 10042 h 1193"/>
                <a:gd name="T28" fmla="+- 0 10622 10349"/>
                <a:gd name="T29" fmla="*/ T28 w 2478"/>
                <a:gd name="T30" fmla="+- 0 10102 8910"/>
                <a:gd name="T31" fmla="*/ 10102 h 1193"/>
                <a:gd name="T32" fmla="+- 0 10742 10349"/>
                <a:gd name="T33" fmla="*/ T32 w 2478"/>
                <a:gd name="T34" fmla="+- 0 10042 8910"/>
                <a:gd name="T35" fmla="*/ 10042 h 1193"/>
                <a:gd name="T36" fmla="+- 0 10802 10349"/>
                <a:gd name="T37" fmla="*/ T36 w 2478"/>
                <a:gd name="T38" fmla="+- 0 10012 8910"/>
                <a:gd name="T39" fmla="*/ 10012 h 1193"/>
                <a:gd name="T40" fmla="+- 0 11139 10349"/>
                <a:gd name="T41" fmla="*/ T40 w 2478"/>
                <a:gd name="T42" fmla="+- 0 9000 8910"/>
                <a:gd name="T43" fmla="*/ 9000 h 1193"/>
                <a:gd name="T44" fmla="+- 0 11079 10349"/>
                <a:gd name="T45" fmla="*/ T44 w 2478"/>
                <a:gd name="T46" fmla="+- 0 8970 8910"/>
                <a:gd name="T47" fmla="*/ 8970 h 1193"/>
                <a:gd name="T48" fmla="+- 0 10959 10349"/>
                <a:gd name="T49" fmla="*/ T48 w 2478"/>
                <a:gd name="T50" fmla="+- 0 8910 8910"/>
                <a:gd name="T51" fmla="*/ 8910 h 1193"/>
                <a:gd name="T52" fmla="+- 0 10959 10349"/>
                <a:gd name="T53" fmla="*/ T52 w 2478"/>
                <a:gd name="T54" fmla="+- 0 8970 8910"/>
                <a:gd name="T55" fmla="*/ 8970 h 1193"/>
                <a:gd name="T56" fmla="+- 0 10687 10349"/>
                <a:gd name="T57" fmla="*/ T56 w 2478"/>
                <a:gd name="T58" fmla="+- 0 8970 8910"/>
                <a:gd name="T59" fmla="*/ 8970 h 1193"/>
                <a:gd name="T60" fmla="+- 0 10687 10349"/>
                <a:gd name="T61" fmla="*/ T60 w 2478"/>
                <a:gd name="T62" fmla="+- 0 9030 8910"/>
                <a:gd name="T63" fmla="*/ 9030 h 1193"/>
                <a:gd name="T64" fmla="+- 0 10959 10349"/>
                <a:gd name="T65" fmla="*/ T64 w 2478"/>
                <a:gd name="T66" fmla="+- 0 9030 8910"/>
                <a:gd name="T67" fmla="*/ 9030 h 1193"/>
                <a:gd name="T68" fmla="+- 0 10959 10349"/>
                <a:gd name="T69" fmla="*/ T68 w 2478"/>
                <a:gd name="T70" fmla="+- 0 9090 8910"/>
                <a:gd name="T71" fmla="*/ 9090 h 1193"/>
                <a:gd name="T72" fmla="+- 0 11079 10349"/>
                <a:gd name="T73" fmla="*/ T72 w 2478"/>
                <a:gd name="T74" fmla="+- 0 9030 8910"/>
                <a:gd name="T75" fmla="*/ 9030 h 1193"/>
                <a:gd name="T76" fmla="+- 0 11139 10349"/>
                <a:gd name="T77" fmla="*/ T76 w 2478"/>
                <a:gd name="T78" fmla="+- 0 9000 8910"/>
                <a:gd name="T79" fmla="*/ 9000 h 1193"/>
                <a:gd name="T80" fmla="+- 0 11589 10349"/>
                <a:gd name="T81" fmla="*/ T80 w 2478"/>
                <a:gd name="T82" fmla="+- 0 9562 8910"/>
                <a:gd name="T83" fmla="*/ 9562 h 1193"/>
                <a:gd name="T84" fmla="+- 0 11529 10349"/>
                <a:gd name="T85" fmla="*/ T84 w 2478"/>
                <a:gd name="T86" fmla="+- 0 9532 8910"/>
                <a:gd name="T87" fmla="*/ 9532 h 1193"/>
                <a:gd name="T88" fmla="+- 0 11409 10349"/>
                <a:gd name="T89" fmla="*/ T88 w 2478"/>
                <a:gd name="T90" fmla="+- 0 9472 8910"/>
                <a:gd name="T91" fmla="*/ 9472 h 1193"/>
                <a:gd name="T92" fmla="+- 0 11409 10349"/>
                <a:gd name="T93" fmla="*/ T92 w 2478"/>
                <a:gd name="T94" fmla="+- 0 9532 8910"/>
                <a:gd name="T95" fmla="*/ 9532 h 1193"/>
                <a:gd name="T96" fmla="+- 0 11137 10349"/>
                <a:gd name="T97" fmla="*/ T96 w 2478"/>
                <a:gd name="T98" fmla="+- 0 9532 8910"/>
                <a:gd name="T99" fmla="*/ 9532 h 1193"/>
                <a:gd name="T100" fmla="+- 0 11137 10349"/>
                <a:gd name="T101" fmla="*/ T100 w 2478"/>
                <a:gd name="T102" fmla="+- 0 9592 8910"/>
                <a:gd name="T103" fmla="*/ 9592 h 1193"/>
                <a:gd name="T104" fmla="+- 0 11409 10349"/>
                <a:gd name="T105" fmla="*/ T104 w 2478"/>
                <a:gd name="T106" fmla="+- 0 9592 8910"/>
                <a:gd name="T107" fmla="*/ 9592 h 1193"/>
                <a:gd name="T108" fmla="+- 0 11409 10349"/>
                <a:gd name="T109" fmla="*/ T108 w 2478"/>
                <a:gd name="T110" fmla="+- 0 9652 8910"/>
                <a:gd name="T111" fmla="*/ 9652 h 1193"/>
                <a:gd name="T112" fmla="+- 0 11529 10349"/>
                <a:gd name="T113" fmla="*/ T112 w 2478"/>
                <a:gd name="T114" fmla="+- 0 9592 8910"/>
                <a:gd name="T115" fmla="*/ 9592 h 1193"/>
                <a:gd name="T116" fmla="+- 0 11589 10349"/>
                <a:gd name="T117" fmla="*/ T116 w 2478"/>
                <a:gd name="T118" fmla="+- 0 9562 8910"/>
                <a:gd name="T119" fmla="*/ 9562 h 1193"/>
                <a:gd name="T120" fmla="+- 0 12827 10349"/>
                <a:gd name="T121" fmla="*/ T120 w 2478"/>
                <a:gd name="T122" fmla="+- 0 9450 8910"/>
                <a:gd name="T123" fmla="*/ 9450 h 1193"/>
                <a:gd name="T124" fmla="+- 0 12767 10349"/>
                <a:gd name="T125" fmla="*/ T124 w 2478"/>
                <a:gd name="T126" fmla="+- 0 9420 8910"/>
                <a:gd name="T127" fmla="*/ 9420 h 1193"/>
                <a:gd name="T128" fmla="+- 0 12647 10349"/>
                <a:gd name="T129" fmla="*/ T128 w 2478"/>
                <a:gd name="T130" fmla="+- 0 9360 8910"/>
                <a:gd name="T131" fmla="*/ 9360 h 1193"/>
                <a:gd name="T132" fmla="+- 0 12647 10349"/>
                <a:gd name="T133" fmla="*/ T132 w 2478"/>
                <a:gd name="T134" fmla="+- 0 9420 8910"/>
                <a:gd name="T135" fmla="*/ 9420 h 1193"/>
                <a:gd name="T136" fmla="+- 0 12374 10349"/>
                <a:gd name="T137" fmla="*/ T136 w 2478"/>
                <a:gd name="T138" fmla="+- 0 9420 8910"/>
                <a:gd name="T139" fmla="*/ 9420 h 1193"/>
                <a:gd name="T140" fmla="+- 0 12374 10349"/>
                <a:gd name="T141" fmla="*/ T140 w 2478"/>
                <a:gd name="T142" fmla="+- 0 9480 8910"/>
                <a:gd name="T143" fmla="*/ 9480 h 1193"/>
                <a:gd name="T144" fmla="+- 0 12647 10349"/>
                <a:gd name="T145" fmla="*/ T144 w 2478"/>
                <a:gd name="T146" fmla="+- 0 9480 8910"/>
                <a:gd name="T147" fmla="*/ 9480 h 1193"/>
                <a:gd name="T148" fmla="+- 0 12647 10349"/>
                <a:gd name="T149" fmla="*/ T148 w 2478"/>
                <a:gd name="T150" fmla="+- 0 9540 8910"/>
                <a:gd name="T151" fmla="*/ 9540 h 1193"/>
                <a:gd name="T152" fmla="+- 0 12767 10349"/>
                <a:gd name="T153" fmla="*/ T152 w 2478"/>
                <a:gd name="T154" fmla="+- 0 9480 8910"/>
                <a:gd name="T155" fmla="*/ 9480 h 1193"/>
                <a:gd name="T156" fmla="+- 0 12827 10349"/>
                <a:gd name="T157" fmla="*/ T156 w 2478"/>
                <a:gd name="T158" fmla="+- 0 9450 8910"/>
                <a:gd name="T159" fmla="*/ 9450 h 119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2478" h="1193">
                  <a:moveTo>
                    <a:pt x="453" y="1102"/>
                  </a:moveTo>
                  <a:lnTo>
                    <a:pt x="393" y="1072"/>
                  </a:lnTo>
                  <a:lnTo>
                    <a:pt x="273" y="1012"/>
                  </a:lnTo>
                  <a:lnTo>
                    <a:pt x="273" y="1072"/>
                  </a:lnTo>
                  <a:lnTo>
                    <a:pt x="0" y="1072"/>
                  </a:lnTo>
                  <a:lnTo>
                    <a:pt x="0" y="1132"/>
                  </a:lnTo>
                  <a:lnTo>
                    <a:pt x="273" y="1132"/>
                  </a:lnTo>
                  <a:lnTo>
                    <a:pt x="273" y="1192"/>
                  </a:lnTo>
                  <a:lnTo>
                    <a:pt x="393" y="1132"/>
                  </a:lnTo>
                  <a:lnTo>
                    <a:pt x="453" y="1102"/>
                  </a:lnTo>
                  <a:moveTo>
                    <a:pt x="790" y="90"/>
                  </a:moveTo>
                  <a:lnTo>
                    <a:pt x="730" y="60"/>
                  </a:lnTo>
                  <a:lnTo>
                    <a:pt x="610" y="0"/>
                  </a:lnTo>
                  <a:lnTo>
                    <a:pt x="610" y="60"/>
                  </a:lnTo>
                  <a:lnTo>
                    <a:pt x="338" y="60"/>
                  </a:lnTo>
                  <a:lnTo>
                    <a:pt x="338" y="120"/>
                  </a:lnTo>
                  <a:lnTo>
                    <a:pt x="610" y="120"/>
                  </a:lnTo>
                  <a:lnTo>
                    <a:pt x="610" y="180"/>
                  </a:lnTo>
                  <a:lnTo>
                    <a:pt x="730" y="120"/>
                  </a:lnTo>
                  <a:lnTo>
                    <a:pt x="790" y="90"/>
                  </a:lnTo>
                  <a:moveTo>
                    <a:pt x="1240" y="652"/>
                  </a:moveTo>
                  <a:lnTo>
                    <a:pt x="1180" y="622"/>
                  </a:lnTo>
                  <a:lnTo>
                    <a:pt x="1060" y="562"/>
                  </a:lnTo>
                  <a:lnTo>
                    <a:pt x="1060" y="622"/>
                  </a:lnTo>
                  <a:lnTo>
                    <a:pt x="788" y="622"/>
                  </a:lnTo>
                  <a:lnTo>
                    <a:pt x="788" y="682"/>
                  </a:lnTo>
                  <a:lnTo>
                    <a:pt x="1060" y="682"/>
                  </a:lnTo>
                  <a:lnTo>
                    <a:pt x="1060" y="742"/>
                  </a:lnTo>
                  <a:lnTo>
                    <a:pt x="1180" y="682"/>
                  </a:lnTo>
                  <a:lnTo>
                    <a:pt x="1240" y="652"/>
                  </a:lnTo>
                  <a:moveTo>
                    <a:pt x="2478" y="540"/>
                  </a:moveTo>
                  <a:lnTo>
                    <a:pt x="2418" y="510"/>
                  </a:lnTo>
                  <a:lnTo>
                    <a:pt x="2298" y="450"/>
                  </a:lnTo>
                  <a:lnTo>
                    <a:pt x="2298" y="510"/>
                  </a:lnTo>
                  <a:lnTo>
                    <a:pt x="2025" y="510"/>
                  </a:lnTo>
                  <a:lnTo>
                    <a:pt x="2025" y="570"/>
                  </a:lnTo>
                  <a:lnTo>
                    <a:pt x="2298" y="570"/>
                  </a:lnTo>
                  <a:lnTo>
                    <a:pt x="2298" y="630"/>
                  </a:lnTo>
                  <a:lnTo>
                    <a:pt x="2418" y="570"/>
                  </a:lnTo>
                  <a:lnTo>
                    <a:pt x="2478" y="540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18" y="1588"/>
              <a:ext cx="11510" cy="0"/>
            </a:xfrm>
            <a:prstGeom prst="line">
              <a:avLst/>
            </a:prstGeom>
            <a:noFill/>
            <a:ln w="9525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" y="1480"/>
              <a:ext cx="19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6" y="7402"/>
              <a:ext cx="3808" cy="3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AutoShape 12"/>
            <p:cNvSpPr>
              <a:spLocks/>
            </p:cNvSpPr>
            <p:nvPr/>
          </p:nvSpPr>
          <p:spPr bwMode="auto">
            <a:xfrm>
              <a:off x="1486" y="8872"/>
              <a:ext cx="2305" cy="1020"/>
            </a:xfrm>
            <a:custGeom>
              <a:avLst/>
              <a:gdLst>
                <a:gd name="T0" fmla="+- 0 1939 1486"/>
                <a:gd name="T1" fmla="*/ T0 w 2305"/>
                <a:gd name="T2" fmla="+- 0 9802 8872"/>
                <a:gd name="T3" fmla="*/ 9802 h 1020"/>
                <a:gd name="T4" fmla="+- 0 1879 1486"/>
                <a:gd name="T5" fmla="*/ T4 w 2305"/>
                <a:gd name="T6" fmla="+- 0 9772 8872"/>
                <a:gd name="T7" fmla="*/ 9772 h 1020"/>
                <a:gd name="T8" fmla="+- 0 1759 1486"/>
                <a:gd name="T9" fmla="*/ T8 w 2305"/>
                <a:gd name="T10" fmla="+- 0 9712 8872"/>
                <a:gd name="T11" fmla="*/ 9712 h 1020"/>
                <a:gd name="T12" fmla="+- 0 1759 1486"/>
                <a:gd name="T13" fmla="*/ T12 w 2305"/>
                <a:gd name="T14" fmla="+- 0 9772 8872"/>
                <a:gd name="T15" fmla="*/ 9772 h 1020"/>
                <a:gd name="T16" fmla="+- 0 1486 1486"/>
                <a:gd name="T17" fmla="*/ T16 w 2305"/>
                <a:gd name="T18" fmla="+- 0 9772 8872"/>
                <a:gd name="T19" fmla="*/ 9772 h 1020"/>
                <a:gd name="T20" fmla="+- 0 1486 1486"/>
                <a:gd name="T21" fmla="*/ T20 w 2305"/>
                <a:gd name="T22" fmla="+- 0 9832 8872"/>
                <a:gd name="T23" fmla="*/ 9832 h 1020"/>
                <a:gd name="T24" fmla="+- 0 1759 1486"/>
                <a:gd name="T25" fmla="*/ T24 w 2305"/>
                <a:gd name="T26" fmla="+- 0 9832 8872"/>
                <a:gd name="T27" fmla="*/ 9832 h 1020"/>
                <a:gd name="T28" fmla="+- 0 1759 1486"/>
                <a:gd name="T29" fmla="*/ T28 w 2305"/>
                <a:gd name="T30" fmla="+- 0 9892 8872"/>
                <a:gd name="T31" fmla="*/ 9892 h 1020"/>
                <a:gd name="T32" fmla="+- 0 1879 1486"/>
                <a:gd name="T33" fmla="*/ T32 w 2305"/>
                <a:gd name="T34" fmla="+- 0 9832 8872"/>
                <a:gd name="T35" fmla="*/ 9832 h 1020"/>
                <a:gd name="T36" fmla="+- 0 1939 1486"/>
                <a:gd name="T37" fmla="*/ T36 w 2305"/>
                <a:gd name="T38" fmla="+- 0 9802 8872"/>
                <a:gd name="T39" fmla="*/ 9802 h 1020"/>
                <a:gd name="T40" fmla="+- 0 2316 1486"/>
                <a:gd name="T41" fmla="*/ T40 w 2305"/>
                <a:gd name="T42" fmla="+- 0 8962 8872"/>
                <a:gd name="T43" fmla="*/ 8962 h 1020"/>
                <a:gd name="T44" fmla="+- 0 2256 1486"/>
                <a:gd name="T45" fmla="*/ T44 w 2305"/>
                <a:gd name="T46" fmla="+- 0 8932 8872"/>
                <a:gd name="T47" fmla="*/ 8932 h 1020"/>
                <a:gd name="T48" fmla="+- 0 2136 1486"/>
                <a:gd name="T49" fmla="*/ T48 w 2305"/>
                <a:gd name="T50" fmla="+- 0 8872 8872"/>
                <a:gd name="T51" fmla="*/ 8872 h 1020"/>
                <a:gd name="T52" fmla="+- 0 2136 1486"/>
                <a:gd name="T53" fmla="*/ T52 w 2305"/>
                <a:gd name="T54" fmla="+- 0 8932 8872"/>
                <a:gd name="T55" fmla="*/ 8932 h 1020"/>
                <a:gd name="T56" fmla="+- 0 1864 1486"/>
                <a:gd name="T57" fmla="*/ T56 w 2305"/>
                <a:gd name="T58" fmla="+- 0 8932 8872"/>
                <a:gd name="T59" fmla="*/ 8932 h 1020"/>
                <a:gd name="T60" fmla="+- 0 1864 1486"/>
                <a:gd name="T61" fmla="*/ T60 w 2305"/>
                <a:gd name="T62" fmla="+- 0 8992 8872"/>
                <a:gd name="T63" fmla="*/ 8992 h 1020"/>
                <a:gd name="T64" fmla="+- 0 2136 1486"/>
                <a:gd name="T65" fmla="*/ T64 w 2305"/>
                <a:gd name="T66" fmla="+- 0 8992 8872"/>
                <a:gd name="T67" fmla="*/ 8992 h 1020"/>
                <a:gd name="T68" fmla="+- 0 2136 1486"/>
                <a:gd name="T69" fmla="*/ T68 w 2305"/>
                <a:gd name="T70" fmla="+- 0 9052 8872"/>
                <a:gd name="T71" fmla="*/ 9052 h 1020"/>
                <a:gd name="T72" fmla="+- 0 2256 1486"/>
                <a:gd name="T73" fmla="*/ T72 w 2305"/>
                <a:gd name="T74" fmla="+- 0 8992 8872"/>
                <a:gd name="T75" fmla="*/ 8992 h 1020"/>
                <a:gd name="T76" fmla="+- 0 2316 1486"/>
                <a:gd name="T77" fmla="*/ T76 w 2305"/>
                <a:gd name="T78" fmla="+- 0 8962 8872"/>
                <a:gd name="T79" fmla="*/ 8962 h 1020"/>
                <a:gd name="T80" fmla="+- 0 2554 1486"/>
                <a:gd name="T81" fmla="*/ T80 w 2305"/>
                <a:gd name="T82" fmla="+- 0 9472 8872"/>
                <a:gd name="T83" fmla="*/ 9472 h 1020"/>
                <a:gd name="T84" fmla="+- 0 2494 1486"/>
                <a:gd name="T85" fmla="*/ T84 w 2305"/>
                <a:gd name="T86" fmla="+- 0 9442 8872"/>
                <a:gd name="T87" fmla="*/ 9442 h 1020"/>
                <a:gd name="T88" fmla="+- 0 2374 1486"/>
                <a:gd name="T89" fmla="*/ T88 w 2305"/>
                <a:gd name="T90" fmla="+- 0 9382 8872"/>
                <a:gd name="T91" fmla="*/ 9382 h 1020"/>
                <a:gd name="T92" fmla="+- 0 2374 1486"/>
                <a:gd name="T93" fmla="*/ T92 w 2305"/>
                <a:gd name="T94" fmla="+- 0 9442 8872"/>
                <a:gd name="T95" fmla="*/ 9442 h 1020"/>
                <a:gd name="T96" fmla="+- 0 2101 1486"/>
                <a:gd name="T97" fmla="*/ T96 w 2305"/>
                <a:gd name="T98" fmla="+- 0 9442 8872"/>
                <a:gd name="T99" fmla="*/ 9442 h 1020"/>
                <a:gd name="T100" fmla="+- 0 2101 1486"/>
                <a:gd name="T101" fmla="*/ T100 w 2305"/>
                <a:gd name="T102" fmla="+- 0 9502 8872"/>
                <a:gd name="T103" fmla="*/ 9502 h 1020"/>
                <a:gd name="T104" fmla="+- 0 2374 1486"/>
                <a:gd name="T105" fmla="*/ T104 w 2305"/>
                <a:gd name="T106" fmla="+- 0 9502 8872"/>
                <a:gd name="T107" fmla="*/ 9502 h 1020"/>
                <a:gd name="T108" fmla="+- 0 2374 1486"/>
                <a:gd name="T109" fmla="*/ T108 w 2305"/>
                <a:gd name="T110" fmla="+- 0 9562 8872"/>
                <a:gd name="T111" fmla="*/ 9562 h 1020"/>
                <a:gd name="T112" fmla="+- 0 2494 1486"/>
                <a:gd name="T113" fmla="*/ T112 w 2305"/>
                <a:gd name="T114" fmla="+- 0 9502 8872"/>
                <a:gd name="T115" fmla="*/ 9502 h 1020"/>
                <a:gd name="T116" fmla="+- 0 2554 1486"/>
                <a:gd name="T117" fmla="*/ T116 w 2305"/>
                <a:gd name="T118" fmla="+- 0 9472 8872"/>
                <a:gd name="T119" fmla="*/ 9472 h 1020"/>
                <a:gd name="T120" fmla="+- 0 3791 1486"/>
                <a:gd name="T121" fmla="*/ T120 w 2305"/>
                <a:gd name="T122" fmla="+- 0 9360 8872"/>
                <a:gd name="T123" fmla="*/ 9360 h 1020"/>
                <a:gd name="T124" fmla="+- 0 3731 1486"/>
                <a:gd name="T125" fmla="*/ T124 w 2305"/>
                <a:gd name="T126" fmla="+- 0 9330 8872"/>
                <a:gd name="T127" fmla="*/ 9330 h 1020"/>
                <a:gd name="T128" fmla="+- 0 3611 1486"/>
                <a:gd name="T129" fmla="*/ T128 w 2305"/>
                <a:gd name="T130" fmla="+- 0 9270 8872"/>
                <a:gd name="T131" fmla="*/ 9270 h 1020"/>
                <a:gd name="T132" fmla="+- 0 3611 1486"/>
                <a:gd name="T133" fmla="*/ T132 w 2305"/>
                <a:gd name="T134" fmla="+- 0 9330 8872"/>
                <a:gd name="T135" fmla="*/ 9330 h 1020"/>
                <a:gd name="T136" fmla="+- 0 3339 1486"/>
                <a:gd name="T137" fmla="*/ T136 w 2305"/>
                <a:gd name="T138" fmla="+- 0 9330 8872"/>
                <a:gd name="T139" fmla="*/ 9330 h 1020"/>
                <a:gd name="T140" fmla="+- 0 3339 1486"/>
                <a:gd name="T141" fmla="*/ T140 w 2305"/>
                <a:gd name="T142" fmla="+- 0 9390 8872"/>
                <a:gd name="T143" fmla="*/ 9390 h 1020"/>
                <a:gd name="T144" fmla="+- 0 3611 1486"/>
                <a:gd name="T145" fmla="*/ T144 w 2305"/>
                <a:gd name="T146" fmla="+- 0 9390 8872"/>
                <a:gd name="T147" fmla="*/ 9390 h 1020"/>
                <a:gd name="T148" fmla="+- 0 3611 1486"/>
                <a:gd name="T149" fmla="*/ T148 w 2305"/>
                <a:gd name="T150" fmla="+- 0 9450 8872"/>
                <a:gd name="T151" fmla="*/ 9450 h 1020"/>
                <a:gd name="T152" fmla="+- 0 3731 1486"/>
                <a:gd name="T153" fmla="*/ T152 w 2305"/>
                <a:gd name="T154" fmla="+- 0 9390 8872"/>
                <a:gd name="T155" fmla="*/ 9390 h 1020"/>
                <a:gd name="T156" fmla="+- 0 3791 1486"/>
                <a:gd name="T157" fmla="*/ T156 w 2305"/>
                <a:gd name="T158" fmla="+- 0 9360 8872"/>
                <a:gd name="T159" fmla="*/ 9360 h 102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</a:cxnLst>
              <a:rect l="0" t="0" r="r" b="b"/>
              <a:pathLst>
                <a:path w="2305" h="1020">
                  <a:moveTo>
                    <a:pt x="453" y="930"/>
                  </a:moveTo>
                  <a:lnTo>
                    <a:pt x="393" y="900"/>
                  </a:lnTo>
                  <a:lnTo>
                    <a:pt x="273" y="840"/>
                  </a:lnTo>
                  <a:lnTo>
                    <a:pt x="273" y="900"/>
                  </a:lnTo>
                  <a:lnTo>
                    <a:pt x="0" y="900"/>
                  </a:lnTo>
                  <a:lnTo>
                    <a:pt x="0" y="960"/>
                  </a:lnTo>
                  <a:lnTo>
                    <a:pt x="273" y="960"/>
                  </a:lnTo>
                  <a:lnTo>
                    <a:pt x="273" y="1020"/>
                  </a:lnTo>
                  <a:lnTo>
                    <a:pt x="393" y="960"/>
                  </a:lnTo>
                  <a:lnTo>
                    <a:pt x="453" y="930"/>
                  </a:lnTo>
                  <a:moveTo>
                    <a:pt x="830" y="90"/>
                  </a:moveTo>
                  <a:lnTo>
                    <a:pt x="770" y="60"/>
                  </a:lnTo>
                  <a:lnTo>
                    <a:pt x="650" y="0"/>
                  </a:lnTo>
                  <a:lnTo>
                    <a:pt x="650" y="60"/>
                  </a:lnTo>
                  <a:lnTo>
                    <a:pt x="378" y="60"/>
                  </a:lnTo>
                  <a:lnTo>
                    <a:pt x="378" y="120"/>
                  </a:lnTo>
                  <a:lnTo>
                    <a:pt x="650" y="120"/>
                  </a:lnTo>
                  <a:lnTo>
                    <a:pt x="650" y="180"/>
                  </a:lnTo>
                  <a:lnTo>
                    <a:pt x="770" y="120"/>
                  </a:lnTo>
                  <a:lnTo>
                    <a:pt x="830" y="90"/>
                  </a:lnTo>
                  <a:moveTo>
                    <a:pt x="1068" y="600"/>
                  </a:moveTo>
                  <a:lnTo>
                    <a:pt x="1008" y="570"/>
                  </a:lnTo>
                  <a:lnTo>
                    <a:pt x="888" y="510"/>
                  </a:lnTo>
                  <a:lnTo>
                    <a:pt x="888" y="570"/>
                  </a:lnTo>
                  <a:lnTo>
                    <a:pt x="615" y="570"/>
                  </a:lnTo>
                  <a:lnTo>
                    <a:pt x="615" y="630"/>
                  </a:lnTo>
                  <a:lnTo>
                    <a:pt x="888" y="630"/>
                  </a:lnTo>
                  <a:lnTo>
                    <a:pt x="888" y="690"/>
                  </a:lnTo>
                  <a:lnTo>
                    <a:pt x="1008" y="630"/>
                  </a:lnTo>
                  <a:lnTo>
                    <a:pt x="1068" y="600"/>
                  </a:lnTo>
                  <a:moveTo>
                    <a:pt x="2305" y="488"/>
                  </a:moveTo>
                  <a:lnTo>
                    <a:pt x="2245" y="458"/>
                  </a:lnTo>
                  <a:lnTo>
                    <a:pt x="2125" y="398"/>
                  </a:lnTo>
                  <a:lnTo>
                    <a:pt x="2125" y="458"/>
                  </a:lnTo>
                  <a:lnTo>
                    <a:pt x="1853" y="458"/>
                  </a:lnTo>
                  <a:lnTo>
                    <a:pt x="1853" y="518"/>
                  </a:lnTo>
                  <a:lnTo>
                    <a:pt x="2125" y="518"/>
                  </a:lnTo>
                  <a:lnTo>
                    <a:pt x="2125" y="578"/>
                  </a:lnTo>
                  <a:lnTo>
                    <a:pt x="2245" y="518"/>
                  </a:lnTo>
                  <a:lnTo>
                    <a:pt x="2305" y="488"/>
                  </a:lnTo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0" name="Obdĺžnik 9"/>
          <p:cNvSpPr/>
          <p:nvPr/>
        </p:nvSpPr>
        <p:spPr>
          <a:xfrm>
            <a:off x="6096000" y="3105836"/>
            <a:ext cx="19065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Priemerná</a:t>
            </a:r>
            <a:r>
              <a:rPr lang="en-US" dirty="0"/>
              <a:t> </a:t>
            </a:r>
            <a:r>
              <a:rPr lang="en-US" dirty="0" err="1"/>
              <a:t>hmotnosť</a:t>
            </a:r>
            <a:r>
              <a:rPr lang="en-US" dirty="0"/>
              <a:t> </a:t>
            </a:r>
            <a:r>
              <a:rPr lang="en-US" dirty="0" err="1"/>
              <a:t>mozgu</a:t>
            </a:r>
            <a:endParaRPr lang="sk-SK" dirty="0"/>
          </a:p>
          <a:p>
            <a:r>
              <a:rPr lang="en-US" b="1" i="1" dirty="0"/>
              <a:t>1000-1100g</a:t>
            </a:r>
            <a:endParaRPr lang="sk-SK" dirty="0"/>
          </a:p>
        </p:txBody>
      </p:sp>
      <p:sp>
        <p:nvSpPr>
          <p:cNvPr id="11" name="Obdĺžnik 10"/>
          <p:cNvSpPr/>
          <p:nvPr/>
        </p:nvSpPr>
        <p:spPr>
          <a:xfrm>
            <a:off x="6144776" y="1310905"/>
            <a:ext cx="5104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Mozog</a:t>
            </a:r>
            <a:r>
              <a:rPr lang="en-US" dirty="0"/>
              <a:t> </a:t>
            </a:r>
            <a:r>
              <a:rPr lang="en-US" dirty="0" err="1"/>
              <a:t>pacienta</a:t>
            </a:r>
            <a:r>
              <a:rPr lang="en-US" dirty="0"/>
              <a:t> s </a:t>
            </a:r>
            <a:r>
              <a:rPr lang="en-US" dirty="0" err="1"/>
              <a:t>Alzheimerovou</a:t>
            </a:r>
            <a:r>
              <a:rPr lang="en-US" dirty="0"/>
              <a:t> </a:t>
            </a:r>
            <a:r>
              <a:rPr lang="en-US" dirty="0" err="1"/>
              <a:t>chorobou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2617700" y="1310905"/>
            <a:ext cx="1766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Zdravý</a:t>
            </a:r>
            <a:r>
              <a:rPr lang="en-US" dirty="0"/>
              <a:t> </a:t>
            </a:r>
            <a:r>
              <a:rPr lang="en-US" dirty="0" err="1"/>
              <a:t>mozog</a:t>
            </a:r>
            <a:endParaRPr lang="sk-SK" dirty="0"/>
          </a:p>
        </p:txBody>
      </p:sp>
      <p:sp>
        <p:nvSpPr>
          <p:cNvPr id="15" name="Obdĺžnik 14"/>
          <p:cNvSpPr/>
          <p:nvPr/>
        </p:nvSpPr>
        <p:spPr>
          <a:xfrm>
            <a:off x="4691353" y="3244335"/>
            <a:ext cx="1453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Priemerná</a:t>
            </a:r>
            <a:r>
              <a:rPr lang="en-US" dirty="0"/>
              <a:t> </a:t>
            </a:r>
            <a:r>
              <a:rPr lang="en-US" dirty="0" err="1"/>
              <a:t>hmotnosť</a:t>
            </a:r>
            <a:r>
              <a:rPr lang="en-US" dirty="0"/>
              <a:t> </a:t>
            </a:r>
            <a:r>
              <a:rPr lang="en-US" dirty="0" err="1"/>
              <a:t>mozgu</a:t>
            </a:r>
            <a:r>
              <a:rPr lang="sk-SK" dirty="0"/>
              <a:t> 1300-1400g</a:t>
            </a:r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13" name="Zástupný symbol čísla snímky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14</a:t>
            </a:fld>
            <a:endParaRPr lang="sk-SK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1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Neuropatológia</a:t>
            </a:r>
            <a:r>
              <a:rPr lang="sk-SK" dirty="0" smtClean="0"/>
              <a:t> AD</a:t>
            </a:r>
            <a:endParaRPr lang="sk-SK" dirty="0"/>
          </a:p>
        </p:txBody>
      </p:sp>
      <p:pic>
        <p:nvPicPr>
          <p:cNvPr id="4" name="image27.jpe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1844824"/>
            <a:ext cx="3343275" cy="3448050"/>
          </a:xfrm>
          <a:prstGeom prst="rect">
            <a:avLst/>
          </a:prstGeom>
        </p:spPr>
      </p:pic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600197" y="1352321"/>
            <a:ext cx="5929312" cy="2565400"/>
            <a:chOff x="4838" y="1535"/>
            <a:chExt cx="9338" cy="4038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25" y="2794"/>
              <a:ext cx="1916" cy="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7"/>
            <p:cNvSpPr>
              <a:spLocks/>
            </p:cNvSpPr>
            <p:nvPr/>
          </p:nvSpPr>
          <p:spPr bwMode="auto">
            <a:xfrm>
              <a:off x="12037" y="2097"/>
              <a:ext cx="1013" cy="1013"/>
            </a:xfrm>
            <a:custGeom>
              <a:avLst/>
              <a:gdLst>
                <a:gd name="T0" fmla="+- 0 13050 12038"/>
                <a:gd name="T1" fmla="*/ T0 w 1013"/>
                <a:gd name="T2" fmla="+- 0 2603 2097"/>
                <a:gd name="T3" fmla="*/ 2603 h 1013"/>
                <a:gd name="T4" fmla="+- 0 12038 12038"/>
                <a:gd name="T5" fmla="*/ T4 w 1013"/>
                <a:gd name="T6" fmla="+- 0 2603 2097"/>
                <a:gd name="T7" fmla="*/ 2603 h 1013"/>
                <a:gd name="T8" fmla="+- 0 12544 12038"/>
                <a:gd name="T9" fmla="*/ T8 w 1013"/>
                <a:gd name="T10" fmla="+- 0 3109 2097"/>
                <a:gd name="T11" fmla="*/ 3109 h 1013"/>
                <a:gd name="T12" fmla="+- 0 13050 12038"/>
                <a:gd name="T13" fmla="*/ T12 w 1013"/>
                <a:gd name="T14" fmla="+- 0 2603 2097"/>
                <a:gd name="T15" fmla="*/ 2603 h 1013"/>
                <a:gd name="T16" fmla="+- 0 12797 12038"/>
                <a:gd name="T17" fmla="*/ T16 w 1013"/>
                <a:gd name="T18" fmla="+- 0 2097 2097"/>
                <a:gd name="T19" fmla="*/ 2097 h 1013"/>
                <a:gd name="T20" fmla="+- 0 12291 12038"/>
                <a:gd name="T21" fmla="*/ T20 w 1013"/>
                <a:gd name="T22" fmla="+- 0 2097 2097"/>
                <a:gd name="T23" fmla="*/ 2097 h 1013"/>
                <a:gd name="T24" fmla="+- 0 12291 12038"/>
                <a:gd name="T25" fmla="*/ T24 w 1013"/>
                <a:gd name="T26" fmla="+- 0 2603 2097"/>
                <a:gd name="T27" fmla="*/ 2603 h 1013"/>
                <a:gd name="T28" fmla="+- 0 12797 12038"/>
                <a:gd name="T29" fmla="*/ T28 w 1013"/>
                <a:gd name="T30" fmla="+- 0 2603 2097"/>
                <a:gd name="T31" fmla="*/ 2603 h 1013"/>
                <a:gd name="T32" fmla="+- 0 12797 12038"/>
                <a:gd name="T33" fmla="*/ T32 w 1013"/>
                <a:gd name="T34" fmla="+- 0 2097 2097"/>
                <a:gd name="T35" fmla="*/ 2097 h 10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13" h="1013">
                  <a:moveTo>
                    <a:pt x="1012" y="506"/>
                  </a:moveTo>
                  <a:lnTo>
                    <a:pt x="0" y="506"/>
                  </a:lnTo>
                  <a:lnTo>
                    <a:pt x="506" y="1012"/>
                  </a:lnTo>
                  <a:lnTo>
                    <a:pt x="1012" y="506"/>
                  </a:lnTo>
                  <a:close/>
                  <a:moveTo>
                    <a:pt x="759" y="0"/>
                  </a:moveTo>
                  <a:lnTo>
                    <a:pt x="253" y="0"/>
                  </a:lnTo>
                  <a:lnTo>
                    <a:pt x="253" y="506"/>
                  </a:lnTo>
                  <a:lnTo>
                    <a:pt x="759" y="506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837" y="1534"/>
              <a:ext cx="9338" cy="563"/>
            </a:xfrm>
            <a:prstGeom prst="rect">
              <a:avLst/>
            </a:pr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lvl="1" fontAlgn="base">
                <a:spcBef>
                  <a:spcPts val="500"/>
                </a:spcBef>
                <a:spcAft>
                  <a:spcPts val="1000"/>
                </a:spcAft>
              </a:pPr>
              <a:r>
                <a:rPr lang="sk-SK" altLang="sk-SK" sz="1600" dirty="0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Svetelná </a:t>
              </a:r>
              <a:r>
                <a:rPr lang="sk-SK" altLang="sk-SK" sz="1600" dirty="0" err="1">
                  <a:solidFill>
                    <a:srgbClr val="FFFFFF"/>
                  </a:solidFill>
                  <a:latin typeface="Calibri" pitchFamily="34" charset="0"/>
                  <a:cs typeface="Arial" pitchFamily="34" charset="0"/>
                </a:rPr>
                <a:t>mikroskopia</a:t>
              </a:r>
              <a:endParaRPr lang="sk-SK" altLang="sk-SK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735961" y="1709368"/>
            <a:ext cx="1311275" cy="2170112"/>
            <a:chOff x="6339" y="275"/>
            <a:chExt cx="2067" cy="3418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8" y="902"/>
              <a:ext cx="2067" cy="27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11"/>
            <p:cNvSpPr>
              <a:spLocks/>
            </p:cNvSpPr>
            <p:nvPr/>
          </p:nvSpPr>
          <p:spPr bwMode="auto">
            <a:xfrm>
              <a:off x="6862" y="274"/>
              <a:ext cx="1013" cy="1013"/>
            </a:xfrm>
            <a:custGeom>
              <a:avLst/>
              <a:gdLst>
                <a:gd name="T0" fmla="+- 0 7875 6863"/>
                <a:gd name="T1" fmla="*/ T0 w 1013"/>
                <a:gd name="T2" fmla="+- 0 781 275"/>
                <a:gd name="T3" fmla="*/ 781 h 1013"/>
                <a:gd name="T4" fmla="+- 0 6863 6863"/>
                <a:gd name="T5" fmla="*/ T4 w 1013"/>
                <a:gd name="T6" fmla="+- 0 781 275"/>
                <a:gd name="T7" fmla="*/ 781 h 1013"/>
                <a:gd name="T8" fmla="+- 0 7369 6863"/>
                <a:gd name="T9" fmla="*/ T8 w 1013"/>
                <a:gd name="T10" fmla="+- 0 1287 275"/>
                <a:gd name="T11" fmla="*/ 1287 h 1013"/>
                <a:gd name="T12" fmla="+- 0 7875 6863"/>
                <a:gd name="T13" fmla="*/ T12 w 1013"/>
                <a:gd name="T14" fmla="+- 0 781 275"/>
                <a:gd name="T15" fmla="*/ 781 h 1013"/>
                <a:gd name="T16" fmla="+- 0 7622 6863"/>
                <a:gd name="T17" fmla="*/ T16 w 1013"/>
                <a:gd name="T18" fmla="+- 0 275 275"/>
                <a:gd name="T19" fmla="*/ 275 h 1013"/>
                <a:gd name="T20" fmla="+- 0 7116 6863"/>
                <a:gd name="T21" fmla="*/ T20 w 1013"/>
                <a:gd name="T22" fmla="+- 0 275 275"/>
                <a:gd name="T23" fmla="*/ 275 h 1013"/>
                <a:gd name="T24" fmla="+- 0 7116 6863"/>
                <a:gd name="T25" fmla="*/ T24 w 1013"/>
                <a:gd name="T26" fmla="+- 0 781 275"/>
                <a:gd name="T27" fmla="*/ 781 h 1013"/>
                <a:gd name="T28" fmla="+- 0 7622 6863"/>
                <a:gd name="T29" fmla="*/ T28 w 1013"/>
                <a:gd name="T30" fmla="+- 0 781 275"/>
                <a:gd name="T31" fmla="*/ 781 h 1013"/>
                <a:gd name="T32" fmla="+- 0 7622 6863"/>
                <a:gd name="T33" fmla="*/ T32 w 1013"/>
                <a:gd name="T34" fmla="+- 0 275 275"/>
                <a:gd name="T35" fmla="*/ 275 h 101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</a:cxnLst>
              <a:rect l="0" t="0" r="r" b="b"/>
              <a:pathLst>
                <a:path w="1013" h="1013">
                  <a:moveTo>
                    <a:pt x="1012" y="506"/>
                  </a:moveTo>
                  <a:lnTo>
                    <a:pt x="0" y="506"/>
                  </a:lnTo>
                  <a:lnTo>
                    <a:pt x="506" y="1012"/>
                  </a:lnTo>
                  <a:lnTo>
                    <a:pt x="1012" y="506"/>
                  </a:lnTo>
                  <a:close/>
                  <a:moveTo>
                    <a:pt x="759" y="0"/>
                  </a:moveTo>
                  <a:lnTo>
                    <a:pt x="253" y="0"/>
                  </a:lnTo>
                  <a:lnTo>
                    <a:pt x="253" y="506"/>
                  </a:lnTo>
                  <a:lnTo>
                    <a:pt x="759" y="506"/>
                  </a:lnTo>
                  <a:lnTo>
                    <a:pt x="759" y="0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12" name="Obdĺžnik 11"/>
          <p:cNvSpPr/>
          <p:nvPr/>
        </p:nvSpPr>
        <p:spPr>
          <a:xfrm>
            <a:off x="1847529" y="5519049"/>
            <a:ext cx="4347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Úbytok</a:t>
            </a:r>
            <a:r>
              <a:rPr lang="en-US" dirty="0"/>
              <a:t> </a:t>
            </a:r>
            <a:r>
              <a:rPr lang="en-US" dirty="0" err="1"/>
              <a:t>mozgovej</a:t>
            </a:r>
            <a:r>
              <a:rPr lang="en-US" dirty="0"/>
              <a:t> </a:t>
            </a:r>
            <a:r>
              <a:rPr lang="en-US" dirty="0" err="1"/>
              <a:t>hmoty</a:t>
            </a:r>
            <a:r>
              <a:rPr lang="sk-SK" dirty="0"/>
              <a:t> - </a:t>
            </a:r>
            <a:r>
              <a:rPr lang="en-US" dirty="0"/>
              <a:t> </a:t>
            </a:r>
            <a:r>
              <a:rPr lang="en-US" dirty="0" err="1"/>
              <a:t>Demencia</a:t>
            </a:r>
            <a:endParaRPr lang="sk-SK" dirty="0"/>
          </a:p>
        </p:txBody>
      </p:sp>
      <p:sp>
        <p:nvSpPr>
          <p:cNvPr id="13" name="Obdĺžnik 12"/>
          <p:cNvSpPr/>
          <p:nvPr/>
        </p:nvSpPr>
        <p:spPr>
          <a:xfrm>
            <a:off x="5591944" y="4187696"/>
            <a:ext cx="247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Neurofibrilárne</a:t>
            </a:r>
            <a:endParaRPr lang="sk-SK" dirty="0"/>
          </a:p>
          <a:p>
            <a:r>
              <a:rPr lang="en-US" dirty="0" err="1"/>
              <a:t>klbká</a:t>
            </a:r>
            <a:endParaRPr lang="sk-SK" dirty="0"/>
          </a:p>
        </p:txBody>
      </p:sp>
      <p:sp>
        <p:nvSpPr>
          <p:cNvPr id="14" name="Obdĺžnik 13"/>
          <p:cNvSpPr/>
          <p:nvPr/>
        </p:nvSpPr>
        <p:spPr>
          <a:xfrm>
            <a:off x="8688288" y="4293097"/>
            <a:ext cx="1840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Amyloidové</a:t>
            </a:r>
            <a:endParaRPr lang="sk-SK" dirty="0"/>
          </a:p>
          <a:p>
            <a:r>
              <a:rPr lang="en-US" dirty="0" err="1"/>
              <a:t>plaky</a:t>
            </a:r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15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312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PRELOM VO VÝSKUME ALZHEIMEROVEJ CHOROBY AJ ZA ÚČASTI SLOVENSKA</a:t>
            </a:r>
            <a:r>
              <a:rPr lang="sk-SK" b="1" dirty="0" smtClean="0"/>
              <a:t/>
            </a:r>
            <a:br>
              <a:rPr lang="sk-SK" b="1" dirty="0" smtClean="0"/>
            </a:b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2133600"/>
            <a:ext cx="9523412" cy="4724400"/>
          </a:xfrm>
        </p:spPr>
        <p:txBody>
          <a:bodyPr>
            <a:normAutofit/>
          </a:bodyPr>
          <a:lstStyle/>
          <a:p>
            <a:r>
              <a:rPr lang="en-US" dirty="0"/>
              <a:t> </a:t>
            </a:r>
            <a:r>
              <a:rPr lang="en-US" sz="2400" dirty="0" smtClean="0"/>
              <a:t>V </a:t>
            </a:r>
            <a:r>
              <a:rPr lang="en-US" sz="2400" dirty="0" err="1"/>
              <a:t>roku</a:t>
            </a:r>
            <a:r>
              <a:rPr lang="en-US" sz="2400" dirty="0"/>
              <a:t> 1988 </a:t>
            </a:r>
            <a:r>
              <a:rPr lang="en-US" sz="2400" dirty="0" err="1"/>
              <a:t>bol</a:t>
            </a:r>
            <a:r>
              <a:rPr lang="en-US" sz="2400" dirty="0"/>
              <a:t> v </a:t>
            </a:r>
            <a:r>
              <a:rPr lang="en-US" sz="2400" dirty="0" err="1"/>
              <a:t>Laboratóriu</a:t>
            </a:r>
            <a:r>
              <a:rPr lang="en-US" sz="2400" dirty="0"/>
              <a:t> </a:t>
            </a:r>
            <a:r>
              <a:rPr lang="en-US" sz="2400" dirty="0" err="1"/>
              <a:t>molekulovej</a:t>
            </a:r>
            <a:r>
              <a:rPr lang="en-US" sz="2400" dirty="0"/>
              <a:t> </a:t>
            </a:r>
            <a:r>
              <a:rPr lang="en-US" sz="2400" dirty="0" err="1"/>
              <a:t>biológie</a:t>
            </a:r>
            <a:r>
              <a:rPr lang="en-US" sz="2400" dirty="0"/>
              <a:t>, Cambridge </a:t>
            </a:r>
            <a:r>
              <a:rPr lang="en-US" sz="2400" dirty="0" err="1"/>
              <a:t>objavený</a:t>
            </a:r>
            <a:r>
              <a:rPr lang="en-US" sz="2400" dirty="0"/>
              <a:t> tau </a:t>
            </a:r>
            <a:r>
              <a:rPr lang="en-US" sz="2400" dirty="0" err="1"/>
              <a:t>proteín</a:t>
            </a:r>
            <a:r>
              <a:rPr lang="en-US" sz="2400" dirty="0"/>
              <a:t> </a:t>
            </a:r>
            <a:r>
              <a:rPr lang="en-US" sz="2400" dirty="0" err="1"/>
              <a:t>ako</a:t>
            </a:r>
            <a:r>
              <a:rPr lang="en-US" sz="2400" dirty="0"/>
              <a:t> </a:t>
            </a:r>
            <a:r>
              <a:rPr lang="en-US" sz="2400" dirty="0" err="1"/>
              <a:t>hlavný</a:t>
            </a:r>
            <a:r>
              <a:rPr lang="en-US" sz="2400" dirty="0"/>
              <a:t> </a:t>
            </a:r>
            <a:r>
              <a:rPr lang="en-US" sz="2400" dirty="0" err="1"/>
              <a:t>komponent</a:t>
            </a:r>
            <a:r>
              <a:rPr lang="en-US" sz="2400" dirty="0"/>
              <a:t> </a:t>
            </a:r>
            <a:r>
              <a:rPr lang="en-US" sz="2400" dirty="0" err="1"/>
              <a:t>neurofibrilárnej</a:t>
            </a:r>
            <a:r>
              <a:rPr lang="en-US" sz="2400" dirty="0"/>
              <a:t> </a:t>
            </a:r>
            <a:r>
              <a:rPr lang="en-US" sz="2400" dirty="0" err="1"/>
              <a:t>degenerácie</a:t>
            </a:r>
            <a:r>
              <a:rPr lang="en-US" sz="2400" dirty="0"/>
              <a:t>, </a:t>
            </a:r>
            <a:r>
              <a:rPr lang="en-US" sz="2400" dirty="0" err="1"/>
              <a:t>ktorá</a:t>
            </a:r>
            <a:r>
              <a:rPr lang="en-US" sz="2400" dirty="0"/>
              <a:t> je </a:t>
            </a:r>
            <a:r>
              <a:rPr lang="en-US" sz="2400" dirty="0" err="1"/>
              <a:t>zodpovedná</a:t>
            </a:r>
            <a:r>
              <a:rPr lang="en-US" sz="2400" dirty="0"/>
              <a:t> </a:t>
            </a:r>
            <a:r>
              <a:rPr lang="en-US" sz="2400" dirty="0" err="1"/>
              <a:t>za</a:t>
            </a:r>
            <a:r>
              <a:rPr lang="en-US" sz="2400" dirty="0"/>
              <a:t> </a:t>
            </a:r>
            <a:r>
              <a:rPr lang="en-US" sz="2400" dirty="0" err="1"/>
              <a:t>kognitívny</a:t>
            </a:r>
            <a:r>
              <a:rPr lang="en-US" sz="2400" dirty="0"/>
              <a:t> deficit </a:t>
            </a:r>
            <a:r>
              <a:rPr lang="en-US" sz="2400" dirty="0" err="1"/>
              <a:t>pacientov</a:t>
            </a:r>
            <a:r>
              <a:rPr lang="en-US" sz="2400" dirty="0"/>
              <a:t> s </a:t>
            </a:r>
            <a:r>
              <a:rPr lang="en-US" sz="2400" dirty="0" err="1"/>
              <a:t>Alzheimerovou</a:t>
            </a:r>
            <a:r>
              <a:rPr lang="en-US" sz="2400" dirty="0"/>
              <a:t> </a:t>
            </a:r>
            <a:r>
              <a:rPr lang="en-US" sz="2400" dirty="0" err="1"/>
              <a:t>chorobou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r>
              <a:rPr lang="en-US" sz="2400" dirty="0" smtClean="0"/>
              <a:t>Tau </a:t>
            </a:r>
            <a:r>
              <a:rPr lang="en-US" sz="2400" dirty="0" err="1"/>
              <a:t>proteín</a:t>
            </a:r>
            <a:r>
              <a:rPr lang="en-US" sz="2400" dirty="0"/>
              <a:t> </a:t>
            </a:r>
            <a:r>
              <a:rPr lang="en-US" sz="2400" dirty="0" err="1"/>
              <a:t>bol</a:t>
            </a:r>
            <a:r>
              <a:rPr lang="en-US" sz="2400" dirty="0"/>
              <a:t> </a:t>
            </a:r>
            <a:r>
              <a:rPr lang="en-US" sz="2400" dirty="0" err="1"/>
              <a:t>identifikovaný</a:t>
            </a:r>
            <a:r>
              <a:rPr lang="en-US" sz="2400" dirty="0"/>
              <a:t> </a:t>
            </a:r>
            <a:r>
              <a:rPr lang="en-US" sz="2400" dirty="0" err="1"/>
              <a:t>vďaka</a:t>
            </a:r>
            <a:r>
              <a:rPr lang="en-US" sz="2400" dirty="0"/>
              <a:t> </a:t>
            </a:r>
            <a:r>
              <a:rPr lang="en-US" sz="2400" dirty="0" err="1" smtClean="0"/>
              <a:t>monoklonove</a:t>
            </a:r>
            <a:r>
              <a:rPr lang="sk-SK" sz="2400" dirty="0" smtClean="0"/>
              <a:t>j </a:t>
            </a:r>
            <a:r>
              <a:rPr lang="en-US" sz="2400" dirty="0" err="1" smtClean="0"/>
              <a:t>protilátke</a:t>
            </a:r>
            <a:r>
              <a:rPr lang="en-US" sz="2400" dirty="0"/>
              <a:t>, </a:t>
            </a:r>
            <a:r>
              <a:rPr lang="en-US" sz="2400" dirty="0" err="1"/>
              <a:t>ktorú</a:t>
            </a:r>
            <a:r>
              <a:rPr lang="en-US" sz="2400" dirty="0"/>
              <a:t> </a:t>
            </a:r>
            <a:r>
              <a:rPr lang="en-US" sz="2400" dirty="0" err="1"/>
              <a:t>pripravil</a:t>
            </a:r>
            <a:r>
              <a:rPr lang="en-US" sz="2400" dirty="0"/>
              <a:t> Prof. Michal </a:t>
            </a:r>
            <a:r>
              <a:rPr lang="en-US" sz="2400" dirty="0" err="1"/>
              <a:t>Novák</a:t>
            </a:r>
            <a:r>
              <a:rPr lang="en-US" sz="2400" dirty="0" smtClean="0"/>
              <a:t>.</a:t>
            </a:r>
            <a:endParaRPr lang="sk-SK" sz="2400" dirty="0" smtClean="0"/>
          </a:p>
          <a:p>
            <a:endParaRPr lang="sk-SK" sz="2300" dirty="0"/>
          </a:p>
          <a:p>
            <a:pPr marL="0" indent="0">
              <a:buNone/>
            </a:pPr>
            <a:r>
              <a:rPr lang="en-US" dirty="0" err="1" smtClean="0"/>
              <a:t>Wischik</a:t>
            </a:r>
            <a:r>
              <a:rPr lang="en-US" dirty="0" smtClean="0"/>
              <a:t> </a:t>
            </a:r>
            <a:r>
              <a:rPr lang="en-US" dirty="0"/>
              <a:t>CM, </a:t>
            </a:r>
            <a:r>
              <a:rPr lang="en-US" b="1" dirty="0"/>
              <a:t>Novak M</a:t>
            </a:r>
            <a:r>
              <a:rPr lang="en-US" dirty="0"/>
              <a:t>, </a:t>
            </a:r>
            <a:r>
              <a:rPr lang="en-US" dirty="0" err="1"/>
              <a:t>Thogersen</a:t>
            </a:r>
            <a:r>
              <a:rPr lang="en-US" dirty="0"/>
              <a:t> HC, Edwards PC, </a:t>
            </a:r>
            <a:r>
              <a:rPr lang="en-US" dirty="0" err="1"/>
              <a:t>Runswick</a:t>
            </a:r>
            <a:r>
              <a:rPr lang="en-US" dirty="0"/>
              <a:t> MJ, Jakes R, Walker JE, Milstein C, Roth M, </a:t>
            </a:r>
            <a:r>
              <a:rPr lang="en-US" b="1" dirty="0"/>
              <a:t>Klug A. </a:t>
            </a:r>
            <a:r>
              <a:rPr lang="en-US" dirty="0"/>
              <a:t>(1988) Isolation of a fragment of tau derived from the core of the paired helical filament of Alzheimer disease. Proc Natl </a:t>
            </a:r>
            <a:r>
              <a:rPr lang="en-US" dirty="0" err="1"/>
              <a:t>Acad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 USA Jun;85(12):4506-10.</a:t>
            </a:r>
            <a:endParaRPr lang="sk-SK" dirty="0"/>
          </a:p>
          <a:p>
            <a:pPr marL="0" indent="0">
              <a:buNone/>
            </a:pPr>
            <a:endParaRPr lang="sk-SK" sz="15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16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035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Alzheimerova</a:t>
            </a:r>
            <a:r>
              <a:rPr lang="sk-SK" dirty="0" smtClean="0"/>
              <a:t>   choroba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472608"/>
          </a:xfrm>
        </p:spPr>
        <p:txBody>
          <a:bodyPr>
            <a:normAutofit/>
          </a:bodyPr>
          <a:lstStyle/>
          <a:p>
            <a:r>
              <a:rPr lang="sk-SK" sz="2800" b="1" dirty="0" smtClean="0"/>
              <a:t>Hlavným </a:t>
            </a:r>
            <a:r>
              <a:rPr lang="sk-SK" sz="2800" b="1" dirty="0" err="1"/>
              <a:t>histopatologickým</a:t>
            </a:r>
            <a:r>
              <a:rPr lang="sk-SK" sz="2800" b="1" dirty="0"/>
              <a:t> znakom </a:t>
            </a:r>
            <a:r>
              <a:rPr lang="sk-SK" sz="2800" b="1" dirty="0" err="1"/>
              <a:t>Alzheimerovej</a:t>
            </a:r>
            <a:r>
              <a:rPr lang="sk-SK" sz="2800" b="1" dirty="0"/>
              <a:t> choroby sú intracelulárne uložené </a:t>
            </a:r>
            <a:r>
              <a:rPr lang="sk-SK" sz="2800" b="1" dirty="0" err="1"/>
              <a:t>neurofibrilárne</a:t>
            </a:r>
            <a:r>
              <a:rPr lang="sk-SK" sz="2800" b="1" dirty="0"/>
              <a:t> klbká a </a:t>
            </a:r>
            <a:r>
              <a:rPr lang="sk-SK" sz="2800" b="1" dirty="0" err="1"/>
              <a:t>extracelulárne</a:t>
            </a:r>
            <a:r>
              <a:rPr lang="sk-SK" sz="2800" b="1" dirty="0"/>
              <a:t> </a:t>
            </a:r>
            <a:r>
              <a:rPr lang="sk-SK" sz="2800" b="1" dirty="0" err="1"/>
              <a:t>amyloidné</a:t>
            </a:r>
            <a:r>
              <a:rPr lang="sk-SK" sz="2800" b="1" dirty="0"/>
              <a:t> </a:t>
            </a:r>
            <a:r>
              <a:rPr lang="sk-SK" sz="2800" b="1" dirty="0" err="1"/>
              <a:t>plaky</a:t>
            </a:r>
            <a:r>
              <a:rPr lang="sk-SK" sz="2800" b="1" dirty="0"/>
              <a:t>. </a:t>
            </a:r>
            <a:r>
              <a:rPr lang="sk-SK" sz="2800" b="1" dirty="0" err="1"/>
              <a:t>Neurofibrilárne</a:t>
            </a:r>
            <a:r>
              <a:rPr lang="sk-SK" sz="2800" b="1" dirty="0"/>
              <a:t> klbká sú zložené z patologicky zmeneného (skráteného a </a:t>
            </a:r>
            <a:r>
              <a:rPr lang="sk-SK" sz="2800" b="1" dirty="0" err="1"/>
              <a:t>hyperfosforylovaného</a:t>
            </a:r>
            <a:r>
              <a:rPr lang="sk-SK" sz="2800" b="1" dirty="0"/>
              <a:t>) </a:t>
            </a:r>
            <a:r>
              <a:rPr lang="sk-SK" sz="2800" b="1" dirty="0" err="1"/>
              <a:t>tau</a:t>
            </a:r>
            <a:r>
              <a:rPr lang="sk-SK" sz="2800" b="1" dirty="0"/>
              <a:t> </a:t>
            </a:r>
            <a:r>
              <a:rPr lang="sk-SK" sz="2800" b="1" dirty="0" smtClean="0"/>
              <a:t>proteínu </a:t>
            </a:r>
            <a:r>
              <a:rPr lang="sk-SK" sz="2800" b="1" dirty="0"/>
              <a:t>a </a:t>
            </a:r>
            <a:r>
              <a:rPr lang="sk-SK" sz="2800" b="1" dirty="0" err="1"/>
              <a:t>amyloidné</a:t>
            </a:r>
            <a:r>
              <a:rPr lang="sk-SK" sz="2800" b="1" dirty="0"/>
              <a:t> </a:t>
            </a:r>
            <a:r>
              <a:rPr lang="sk-SK" sz="2800" b="1" dirty="0" err="1"/>
              <a:t>plaky</a:t>
            </a:r>
            <a:r>
              <a:rPr lang="sk-SK" sz="2800" b="1" dirty="0"/>
              <a:t> z </a:t>
            </a:r>
            <a:r>
              <a:rPr lang="sk-SK" sz="2800" b="1" dirty="0" err="1"/>
              <a:t>abnormného</a:t>
            </a:r>
            <a:r>
              <a:rPr lang="sk-SK" sz="2800" b="1" dirty="0"/>
              <a:t> </a:t>
            </a:r>
            <a:r>
              <a:rPr lang="sk-SK" sz="2800" b="1" dirty="0" err="1"/>
              <a:t>metabolitu</a:t>
            </a:r>
            <a:r>
              <a:rPr lang="sk-SK" sz="2800" b="1" dirty="0"/>
              <a:t> </a:t>
            </a:r>
            <a:r>
              <a:rPr lang="sk-SK" sz="2800" b="1" dirty="0" err="1"/>
              <a:t>amyloidového</a:t>
            </a:r>
            <a:r>
              <a:rPr lang="sk-SK" sz="2800" b="1" dirty="0"/>
              <a:t> prekurzorového proteínu (APP) – </a:t>
            </a:r>
            <a:r>
              <a:rPr lang="el-GR" sz="2800" b="1" dirty="0"/>
              <a:t>β-</a:t>
            </a:r>
            <a:r>
              <a:rPr lang="sk-SK" sz="2800" b="1" dirty="0" err="1" smtClean="0"/>
              <a:t>amyloidu</a:t>
            </a:r>
            <a:r>
              <a:rPr lang="sk-SK" sz="2800" b="1" dirty="0" smtClean="0"/>
              <a:t> </a:t>
            </a:r>
          </a:p>
          <a:p>
            <a:pPr marL="0" indent="0">
              <a:buNone/>
            </a:pPr>
            <a:endParaRPr lang="sk-SK" sz="2800" b="1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17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8167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Alzheimerova</a:t>
            </a:r>
            <a:r>
              <a:rPr lang="sk-SK" dirty="0" smtClean="0"/>
              <a:t>   choroba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400" b="1" dirty="0" smtClean="0"/>
              <a:t>Prvé </a:t>
            </a:r>
            <a:r>
              <a:rPr lang="sk-SK" sz="2400" b="1" dirty="0"/>
              <a:t>miesta postihnuté </a:t>
            </a:r>
            <a:r>
              <a:rPr lang="sk-SK" sz="2400" b="1" dirty="0" err="1" smtClean="0"/>
              <a:t>tau</a:t>
            </a:r>
            <a:r>
              <a:rPr lang="sk-SK" sz="2400" b="1" dirty="0" smtClean="0"/>
              <a:t> proteínovou </a:t>
            </a:r>
            <a:r>
              <a:rPr lang="sk-SK" sz="2400" b="1" dirty="0"/>
              <a:t>patológiou sú </a:t>
            </a:r>
            <a:r>
              <a:rPr lang="sk-SK" sz="2400" b="1" dirty="0" err="1"/>
              <a:t>transentorinálny</a:t>
            </a:r>
            <a:r>
              <a:rPr lang="sk-SK" sz="2400" b="1" dirty="0"/>
              <a:t> </a:t>
            </a:r>
            <a:r>
              <a:rPr lang="sk-SK" sz="2400" b="1" dirty="0" err="1"/>
              <a:t>kortex</a:t>
            </a:r>
            <a:r>
              <a:rPr lang="sk-SK" sz="2400" b="1" dirty="0"/>
              <a:t>, za ktorým nasleduje </a:t>
            </a:r>
            <a:r>
              <a:rPr lang="sk-SK" sz="2400" b="1" dirty="0" err="1"/>
              <a:t>entorinálny</a:t>
            </a:r>
            <a:r>
              <a:rPr lang="sk-SK" sz="2400" b="1" dirty="0"/>
              <a:t> </a:t>
            </a:r>
            <a:r>
              <a:rPr lang="sk-SK" sz="2400" b="1" dirty="0" err="1"/>
              <a:t>kortex</a:t>
            </a:r>
            <a:r>
              <a:rPr lang="sk-SK" sz="2400" b="1" dirty="0"/>
              <a:t>, </a:t>
            </a:r>
            <a:r>
              <a:rPr lang="sk-SK" sz="2400" b="1" dirty="0" err="1"/>
              <a:t>subikulum</a:t>
            </a:r>
            <a:r>
              <a:rPr lang="sk-SK" sz="2400" b="1" dirty="0"/>
              <a:t> a CA1 neuróny </a:t>
            </a:r>
            <a:r>
              <a:rPr lang="sk-SK" sz="2400" b="1" dirty="0" err="1"/>
              <a:t>hipokampálnej</a:t>
            </a:r>
            <a:r>
              <a:rPr lang="sk-SK" sz="2400" b="1" dirty="0"/>
              <a:t> formácie. Následne sa </a:t>
            </a:r>
            <a:r>
              <a:rPr lang="sk-SK" sz="2400" b="1" dirty="0" err="1"/>
              <a:t>Tau</a:t>
            </a:r>
            <a:r>
              <a:rPr lang="sk-SK" sz="2400" b="1" dirty="0"/>
              <a:t> proteínová patológia šíri do temporálneho </a:t>
            </a:r>
            <a:r>
              <a:rPr lang="sk-SK" sz="2400" b="1" dirty="0" err="1"/>
              <a:t>izokortexu</a:t>
            </a:r>
            <a:r>
              <a:rPr lang="sk-SK" sz="2400" b="1" dirty="0"/>
              <a:t> a asociačných </a:t>
            </a:r>
            <a:r>
              <a:rPr lang="sk-SK" sz="2400" b="1" dirty="0" err="1"/>
              <a:t>areí</a:t>
            </a:r>
            <a:r>
              <a:rPr lang="sk-SK" sz="2400" b="1" dirty="0"/>
              <a:t> </a:t>
            </a:r>
            <a:r>
              <a:rPr lang="sk-SK" sz="2400" b="1" dirty="0" err="1"/>
              <a:t>parietálneho</a:t>
            </a:r>
            <a:r>
              <a:rPr lang="sk-SK" sz="2400" b="1" dirty="0"/>
              <a:t> laloka. </a:t>
            </a:r>
            <a:endParaRPr lang="sk-SK" sz="2400" b="1" dirty="0" smtClean="0"/>
          </a:p>
          <a:p>
            <a:pPr marL="0" indent="0">
              <a:buNone/>
            </a:pPr>
            <a:r>
              <a:rPr lang="sk-SK" sz="2400" b="1" dirty="0" smtClean="0"/>
              <a:t>Beta </a:t>
            </a:r>
            <a:r>
              <a:rPr lang="sk-SK" sz="2400" b="1" dirty="0" err="1"/>
              <a:t>amyloidná</a:t>
            </a:r>
            <a:r>
              <a:rPr lang="sk-SK" sz="2400" b="1" dirty="0"/>
              <a:t> patológia je v mozgu viac </a:t>
            </a:r>
            <a:r>
              <a:rPr lang="sk-SK" sz="2400" b="1" dirty="0" err="1"/>
              <a:t>dispergovaná</a:t>
            </a:r>
            <a:r>
              <a:rPr lang="sk-SK" sz="2400" b="1" dirty="0"/>
              <a:t> a s vývojom ochorenia postupuje opačne – teda od </a:t>
            </a:r>
            <a:r>
              <a:rPr lang="sk-SK" sz="2400" b="1" dirty="0" err="1"/>
              <a:t>izokortexu</a:t>
            </a:r>
            <a:r>
              <a:rPr lang="sk-SK" sz="2400" b="1" dirty="0"/>
              <a:t> do </a:t>
            </a:r>
            <a:r>
              <a:rPr lang="sk-SK" sz="2400" b="1" dirty="0" err="1"/>
              <a:t>archikortexu</a:t>
            </a:r>
            <a:r>
              <a:rPr lang="sk-SK" sz="2400" b="1" dirty="0"/>
              <a:t>, pričom prvé bývajú postihnuté asociačné </a:t>
            </a:r>
            <a:r>
              <a:rPr lang="sk-SK" sz="2400" b="1" dirty="0" err="1"/>
              <a:t>arey</a:t>
            </a:r>
            <a:r>
              <a:rPr lang="sk-SK" sz="2400" b="1" dirty="0"/>
              <a:t> </a:t>
            </a:r>
            <a:r>
              <a:rPr lang="sk-SK" sz="2400" b="1" dirty="0" err="1"/>
              <a:t>parietálneho</a:t>
            </a:r>
            <a:r>
              <a:rPr lang="sk-SK" sz="2400" b="1" dirty="0"/>
              <a:t> laloka a až v pokročilých štádiách ochorenia vidíme </a:t>
            </a:r>
            <a:r>
              <a:rPr lang="sk-SK" sz="2400" b="1" dirty="0" err="1" smtClean="0"/>
              <a:t>amyloidové</a:t>
            </a:r>
            <a:r>
              <a:rPr lang="sk-SK" sz="2400" b="1" dirty="0" smtClean="0"/>
              <a:t> </a:t>
            </a:r>
            <a:r>
              <a:rPr lang="sk-SK" sz="2400" b="1" dirty="0" err="1"/>
              <a:t>plaky</a:t>
            </a:r>
            <a:r>
              <a:rPr lang="sk-SK" sz="2400" b="1" dirty="0"/>
              <a:t> v </a:t>
            </a:r>
            <a:r>
              <a:rPr lang="sk-SK" sz="2400" b="1" dirty="0" err="1"/>
              <a:t>archikortexe</a:t>
            </a:r>
            <a:r>
              <a:rPr lang="sk-SK" sz="2400" b="1" dirty="0"/>
              <a:t> (</a:t>
            </a:r>
            <a:r>
              <a:rPr lang="sk-SK" sz="2400" b="1" dirty="0" err="1"/>
              <a:t>hipokampe</a:t>
            </a:r>
            <a:r>
              <a:rPr lang="sk-SK" sz="2400" b="1" dirty="0"/>
              <a:t>, </a:t>
            </a:r>
            <a:r>
              <a:rPr lang="sk-SK" sz="2400" b="1" dirty="0" err="1"/>
              <a:t>entorinálnom</a:t>
            </a:r>
            <a:r>
              <a:rPr lang="sk-SK" sz="2400" b="1" dirty="0"/>
              <a:t> </a:t>
            </a:r>
            <a:r>
              <a:rPr lang="sk-SK" sz="2400" b="1" dirty="0" err="1"/>
              <a:t>kortexe</a:t>
            </a:r>
            <a:r>
              <a:rPr lang="sk-SK" sz="2400" b="1" dirty="0"/>
              <a:t> a priľahlých </a:t>
            </a:r>
            <a:r>
              <a:rPr lang="sk-SK" sz="2400" b="1" dirty="0" err="1"/>
              <a:t>areách</a:t>
            </a:r>
            <a:r>
              <a:rPr lang="sk-SK" sz="2400" b="1" dirty="0"/>
              <a:t>) 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063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14551" y="624110"/>
            <a:ext cx="9390062" cy="128089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DEDIČNÁ A SPORADICKÁ FORMA ALZHEIMEROVEJ CHOROBY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28788" y="2133599"/>
            <a:ext cx="9775824" cy="436733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b="1" dirty="0" err="1"/>
              <a:t>dedičná</a:t>
            </a:r>
            <a:r>
              <a:rPr lang="en-US" sz="2800" b="1" dirty="0"/>
              <a:t>, </a:t>
            </a:r>
            <a:r>
              <a:rPr lang="en-US" sz="2800" b="1" dirty="0" err="1"/>
              <a:t>rodinná</a:t>
            </a:r>
            <a:r>
              <a:rPr lang="en-US" sz="2800" b="1" dirty="0"/>
              <a:t>: </a:t>
            </a:r>
            <a:r>
              <a:rPr lang="en-US" sz="2800" b="1" dirty="0" err="1"/>
              <a:t>skorý</a:t>
            </a:r>
            <a:r>
              <a:rPr lang="en-US" sz="2800" b="1" dirty="0"/>
              <a:t> </a:t>
            </a:r>
            <a:r>
              <a:rPr lang="en-US" sz="2800" b="1" dirty="0" err="1"/>
              <a:t>nástup</a:t>
            </a:r>
            <a:r>
              <a:rPr lang="en-US" sz="2800" b="1" dirty="0"/>
              <a:t> (</a:t>
            </a:r>
            <a:r>
              <a:rPr lang="en-US" sz="2800" b="1" dirty="0" err="1"/>
              <a:t>pred</a:t>
            </a:r>
            <a:r>
              <a:rPr lang="en-US" sz="2800" b="1" dirty="0"/>
              <a:t> 65-tym </a:t>
            </a:r>
            <a:r>
              <a:rPr lang="en-US" sz="2800" b="1" dirty="0" err="1"/>
              <a:t>rokom</a:t>
            </a:r>
            <a:r>
              <a:rPr lang="en-US" sz="2800" b="1" dirty="0"/>
              <a:t> </a:t>
            </a:r>
            <a:r>
              <a:rPr lang="en-US" sz="2800" b="1" dirty="0" err="1"/>
              <a:t>života</a:t>
            </a:r>
            <a:r>
              <a:rPr lang="en-US" sz="2800" b="1" dirty="0"/>
              <a:t>), </a:t>
            </a:r>
            <a:r>
              <a:rPr lang="en-US" sz="2800" b="1" dirty="0" err="1"/>
              <a:t>mutácie</a:t>
            </a:r>
            <a:r>
              <a:rPr lang="en-US" sz="2800" b="1" dirty="0"/>
              <a:t> </a:t>
            </a:r>
            <a:r>
              <a:rPr lang="en-US" sz="2800" b="1" dirty="0" err="1"/>
              <a:t>génov</a:t>
            </a:r>
            <a:r>
              <a:rPr lang="en-US" sz="2800" b="1" dirty="0"/>
              <a:t> </a:t>
            </a:r>
            <a:r>
              <a:rPr lang="en-US" sz="2800" b="1" dirty="0" err="1"/>
              <a:t>amyloidového</a:t>
            </a:r>
            <a:r>
              <a:rPr lang="en-US" sz="2800" b="1" dirty="0"/>
              <a:t> </a:t>
            </a:r>
            <a:r>
              <a:rPr lang="en-US" sz="2800" b="1" dirty="0" err="1"/>
              <a:t>metabolizmu</a:t>
            </a:r>
            <a:r>
              <a:rPr lang="en-US" sz="2800" b="1" dirty="0"/>
              <a:t> (</a:t>
            </a:r>
            <a:r>
              <a:rPr lang="en-US" sz="2800" b="1" dirty="0" err="1"/>
              <a:t>presenilín</a:t>
            </a:r>
            <a:r>
              <a:rPr lang="en-US" sz="2800" b="1" dirty="0"/>
              <a:t> 1, 2, </a:t>
            </a:r>
            <a:r>
              <a:rPr lang="en-US" sz="2800" b="1" dirty="0" err="1"/>
              <a:t>amyloidový</a:t>
            </a:r>
            <a:r>
              <a:rPr lang="en-US" sz="2800" b="1" dirty="0"/>
              <a:t> </a:t>
            </a:r>
            <a:r>
              <a:rPr lang="en-US" sz="2800" b="1" dirty="0" err="1"/>
              <a:t>prekurzorový</a:t>
            </a:r>
            <a:r>
              <a:rPr lang="en-US" sz="2800" b="1" dirty="0"/>
              <a:t> </a:t>
            </a:r>
            <a:r>
              <a:rPr lang="en-US" sz="2800" b="1" dirty="0" err="1"/>
              <a:t>proteín</a:t>
            </a:r>
            <a:r>
              <a:rPr lang="en-US" sz="2800" b="1" dirty="0" smtClean="0"/>
              <a:t>),3 </a:t>
            </a:r>
            <a:r>
              <a:rPr lang="en-US" sz="2800" b="1" dirty="0"/>
              <a:t>% </a:t>
            </a:r>
            <a:r>
              <a:rPr lang="en-US" sz="2800" b="1" dirty="0" err="1"/>
              <a:t>prípadov</a:t>
            </a:r>
            <a:r>
              <a:rPr lang="en-US" sz="2800" b="1" dirty="0"/>
              <a:t> (</a:t>
            </a:r>
            <a:r>
              <a:rPr lang="en-US" sz="2800" b="1" dirty="0" err="1"/>
              <a:t>rôzne</a:t>
            </a:r>
            <a:r>
              <a:rPr lang="en-US" sz="2800" b="1" dirty="0"/>
              <a:t> </a:t>
            </a:r>
            <a:r>
              <a:rPr lang="en-US" sz="2800" b="1" dirty="0" err="1"/>
              <a:t>zdroje</a:t>
            </a:r>
            <a:r>
              <a:rPr lang="en-US" sz="2800" b="1" dirty="0"/>
              <a:t> </a:t>
            </a:r>
            <a:r>
              <a:rPr lang="en-US" sz="2800" b="1" dirty="0" err="1"/>
              <a:t>uvádzajú</a:t>
            </a:r>
            <a:r>
              <a:rPr lang="en-US" sz="2800" b="1" dirty="0"/>
              <a:t> 1-5 %)</a:t>
            </a:r>
            <a:endParaRPr lang="sk-SK" sz="2800" b="1" dirty="0"/>
          </a:p>
          <a:p>
            <a:r>
              <a:rPr lang="en-US" sz="2800" b="1" dirty="0"/>
              <a:t> </a:t>
            </a:r>
            <a:r>
              <a:rPr lang="en-US" sz="2800" b="1" dirty="0" err="1" smtClean="0"/>
              <a:t>sporadická</a:t>
            </a:r>
            <a:r>
              <a:rPr lang="en-US" sz="2800" b="1" dirty="0"/>
              <a:t>: </a:t>
            </a:r>
            <a:r>
              <a:rPr lang="en-US" sz="2800" b="1" dirty="0" err="1"/>
              <a:t>neskorý</a:t>
            </a:r>
            <a:r>
              <a:rPr lang="en-US" sz="2800" b="1" dirty="0"/>
              <a:t> </a:t>
            </a:r>
            <a:r>
              <a:rPr lang="en-US" sz="2800" b="1" dirty="0" err="1"/>
              <a:t>nástup</a:t>
            </a:r>
            <a:r>
              <a:rPr lang="en-US" sz="2800" b="1" dirty="0"/>
              <a:t> </a:t>
            </a:r>
            <a:r>
              <a:rPr lang="en-US" sz="2800" b="1" dirty="0" err="1"/>
              <a:t>vo</a:t>
            </a:r>
            <a:r>
              <a:rPr lang="en-US" sz="2800" b="1" dirty="0"/>
              <a:t> </a:t>
            </a:r>
            <a:r>
              <a:rPr lang="en-US" sz="2800" b="1" dirty="0" err="1"/>
              <a:t>veku</a:t>
            </a:r>
            <a:r>
              <a:rPr lang="en-US" sz="2800" b="1" dirty="0"/>
              <a:t> </a:t>
            </a:r>
            <a:r>
              <a:rPr lang="en-US" sz="2800" b="1" dirty="0" err="1"/>
              <a:t>vyššom</a:t>
            </a:r>
            <a:r>
              <a:rPr lang="en-US" sz="2800" b="1" dirty="0"/>
              <a:t> </a:t>
            </a:r>
            <a:r>
              <a:rPr lang="en-US" sz="2800" b="1" dirty="0" err="1"/>
              <a:t>než</a:t>
            </a:r>
            <a:r>
              <a:rPr lang="en-US" sz="2800" b="1" dirty="0"/>
              <a:t> 65 </a:t>
            </a:r>
            <a:r>
              <a:rPr lang="en-US" sz="2800" b="1" dirty="0" err="1"/>
              <a:t>rokov</a:t>
            </a:r>
            <a:r>
              <a:rPr lang="en-US" sz="2800" b="1" dirty="0"/>
              <a:t>, </a:t>
            </a:r>
            <a:r>
              <a:rPr lang="en-US" sz="2800" b="1" dirty="0" err="1"/>
              <a:t>jednotná</a:t>
            </a:r>
            <a:r>
              <a:rPr lang="en-US" sz="2800" b="1" dirty="0"/>
              <a:t> </a:t>
            </a:r>
            <a:r>
              <a:rPr lang="en-US" sz="2800" b="1" dirty="0" err="1"/>
              <a:t>príčina</a:t>
            </a:r>
            <a:r>
              <a:rPr lang="en-US" sz="2800" b="1" dirty="0"/>
              <a:t> </a:t>
            </a:r>
            <a:r>
              <a:rPr lang="en-US" sz="2800" b="1" dirty="0" err="1"/>
              <a:t>nie</a:t>
            </a:r>
            <a:r>
              <a:rPr lang="en-US" sz="2800" b="1" dirty="0"/>
              <a:t> je </a:t>
            </a:r>
            <a:r>
              <a:rPr lang="en-US" sz="2800" b="1" dirty="0" err="1"/>
              <a:t>známa</a:t>
            </a:r>
            <a:r>
              <a:rPr lang="en-US" sz="2800" b="1" dirty="0"/>
              <a:t>, </a:t>
            </a:r>
            <a:r>
              <a:rPr lang="en-US" sz="2800" b="1" dirty="0" err="1"/>
              <a:t>len</a:t>
            </a:r>
            <a:r>
              <a:rPr lang="en-US" sz="2800" b="1" dirty="0"/>
              <a:t> </a:t>
            </a:r>
            <a:r>
              <a:rPr lang="en-US" sz="2800" b="1" dirty="0" err="1"/>
              <a:t>rizikové</a:t>
            </a:r>
            <a:r>
              <a:rPr lang="en-US" sz="2800" b="1" dirty="0"/>
              <a:t> </a:t>
            </a:r>
            <a:r>
              <a:rPr lang="en-US" sz="2800" b="1" dirty="0" err="1"/>
              <a:t>faktory</a:t>
            </a:r>
            <a:r>
              <a:rPr lang="en-US" sz="2800" b="1" dirty="0"/>
              <a:t> </a:t>
            </a:r>
            <a:r>
              <a:rPr lang="en-US" sz="2800" b="1" dirty="0" err="1"/>
              <a:t>ktoré</a:t>
            </a:r>
            <a:r>
              <a:rPr lang="en-US" sz="2800" b="1" dirty="0"/>
              <a:t> </a:t>
            </a:r>
            <a:r>
              <a:rPr lang="en-US" sz="2800" b="1" dirty="0" err="1"/>
              <a:t>môžu</a:t>
            </a:r>
            <a:r>
              <a:rPr lang="en-US" sz="2800" b="1" dirty="0"/>
              <a:t> </a:t>
            </a:r>
            <a:r>
              <a:rPr lang="en-US" sz="2800" b="1" dirty="0" err="1"/>
              <a:t>zvýšiť</a:t>
            </a:r>
            <a:r>
              <a:rPr lang="en-US" sz="2800" b="1" dirty="0"/>
              <a:t> </a:t>
            </a:r>
            <a:r>
              <a:rPr lang="en-US" sz="2800" b="1" dirty="0" err="1"/>
              <a:t>pravdepodobnosť</a:t>
            </a:r>
            <a:r>
              <a:rPr lang="en-US" sz="2800" b="1" dirty="0"/>
              <a:t> </a:t>
            </a:r>
            <a:r>
              <a:rPr lang="en-US" sz="2800" b="1" dirty="0" err="1" smtClean="0"/>
              <a:t>ochorenia</a:t>
            </a:r>
            <a:r>
              <a:rPr lang="sk-SK" sz="2800" b="1" dirty="0" smtClean="0"/>
              <a:t>,</a:t>
            </a:r>
            <a:r>
              <a:rPr lang="en-US" sz="2800" b="1" dirty="0" smtClean="0"/>
              <a:t>97 </a:t>
            </a:r>
            <a:r>
              <a:rPr lang="en-US" sz="2800" b="1" dirty="0"/>
              <a:t>% </a:t>
            </a:r>
            <a:r>
              <a:rPr lang="en-US" sz="2800" b="1" dirty="0" err="1" smtClean="0"/>
              <a:t>prípadov</a:t>
            </a:r>
            <a:endParaRPr lang="sk-SK" sz="2800" b="1" dirty="0" smtClean="0"/>
          </a:p>
          <a:p>
            <a:pPr marL="0" indent="0">
              <a:buNone/>
            </a:pPr>
            <a:r>
              <a:rPr lang="sk-SK" sz="2800" b="1" dirty="0"/>
              <a:t>ABC demencie:</a:t>
            </a:r>
          </a:p>
          <a:p>
            <a:r>
              <a:rPr lang="sk-SK" sz="2800" b="1" dirty="0"/>
              <a:t>Aktivity denného života – ich poruchy</a:t>
            </a:r>
          </a:p>
          <a:p>
            <a:r>
              <a:rPr lang="sk-SK" sz="2800" b="1" dirty="0" err="1"/>
              <a:t>Behaviorálne</a:t>
            </a:r>
            <a:r>
              <a:rPr lang="sk-SK" sz="2800" b="1" dirty="0"/>
              <a:t> poruchy (BPSD): poruchy vnímania, myslenia, nálad, chovania</a:t>
            </a:r>
          </a:p>
          <a:p>
            <a:r>
              <a:rPr lang="sk-SK" sz="2800" b="1" dirty="0" err="1"/>
              <a:t>Cognitívne</a:t>
            </a:r>
            <a:r>
              <a:rPr lang="sk-SK" sz="2800" b="1" dirty="0"/>
              <a:t> poruchy</a:t>
            </a:r>
          </a:p>
          <a:p>
            <a:endParaRPr lang="sk-SK" sz="2800" dirty="0"/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19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6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7133" y="495518"/>
            <a:ext cx="8914970" cy="657389"/>
          </a:xfrm>
        </p:spPr>
        <p:txBody>
          <a:bodyPr/>
          <a:lstStyle/>
          <a:p>
            <a:pPr algn="ctr"/>
            <a:r>
              <a:rPr lang="sk-SK" b="1" dirty="0" smtClean="0"/>
              <a:t>NEURODEGENERATÍVNE OCHORENIA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1400175"/>
            <a:ext cx="10944225" cy="4957763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400" b="1" dirty="0" smtClean="0"/>
              <a:t>PRAKTICKÝ (SPOLOČENSKÝ) PROBLÉM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000" b="1" dirty="0" smtClean="0"/>
              <a:t>INCIDENCIA A PREVALENCIA RASTIE – STARNUTIE POPULÁCIE, ÚSPEŠNÁ LIEČBA „KLASICKÝCH“ CHORÔB A ČIASTOČNE ÚSPEŠNÁ LIEČBA CHRONICKÝCH OCHORENÍ XX. – XXI. STOROČIA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000" b="1" dirty="0" smtClean="0"/>
              <a:t>ALZHEIMER NAD 85 ROKOV U TRETINY ŽIEN A U ŠTVRTINY MUŽOV (AJ KEĎ INCIDENCIA PO 80 UŽ KLESÁ)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000" b="1" dirty="0" smtClean="0"/>
              <a:t>PARKINSON 1 – 2 </a:t>
            </a:r>
            <a:r>
              <a:rPr lang="en-US" sz="2000" b="1" dirty="0" smtClean="0"/>
              <a:t>%</a:t>
            </a:r>
            <a:endParaRPr lang="sk-SK" sz="2000" b="1" dirty="0" smtClean="0"/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000" b="1" dirty="0" smtClean="0"/>
              <a:t>KTO SA O TO STARAL PRED 50 ROKMI?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000" b="1" i="1" dirty="0" smtClean="0"/>
              <a:t>A NA NEUROSYFILIS (PROGRESÍVNA PARALÝZA) SME UŽ ZABUDLI? </a:t>
            </a:r>
          </a:p>
          <a:p>
            <a:pPr marL="800100" lvl="2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1800" b="1" i="1" dirty="0" smtClean="0"/>
              <a:t>SÚDRUH ULJANOV, ADY ENDRE, MUNKÁCSY 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2</a:t>
            </a:fld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1083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Liečba </a:t>
            </a:r>
            <a:r>
              <a:rPr lang="sk-SK" b="1" dirty="0" err="1" smtClean="0"/>
              <a:t>Alzheimerovej</a:t>
            </a:r>
            <a:r>
              <a:rPr lang="sk-SK" b="1" dirty="0" smtClean="0"/>
              <a:t> choroby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00200" y="1557338"/>
            <a:ext cx="9904412" cy="4353884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Farmakologická – čiastočne úspešná</a:t>
            </a:r>
          </a:p>
          <a:p>
            <a:r>
              <a:rPr lang="sk-SK" dirty="0" smtClean="0"/>
              <a:t>Obrovské prostriedky na vývoj nových liekov, úspešné v experimente, neúspešné klinicky</a:t>
            </a:r>
          </a:p>
          <a:p>
            <a:r>
              <a:rPr lang="sk-SK" dirty="0" smtClean="0"/>
              <a:t>PRAX</a:t>
            </a:r>
          </a:p>
          <a:p>
            <a:r>
              <a:rPr lang="sk-SK" dirty="0" smtClean="0"/>
              <a:t>k</a:t>
            </a:r>
            <a:r>
              <a:rPr lang="sk-SK" dirty="0"/>
              <a:t> dispozícii stále len dva základné farmakologické prístupy – inhibíciu </a:t>
            </a:r>
            <a:r>
              <a:rPr lang="sk-SK" dirty="0" err="1"/>
              <a:t>cholínesterázy</a:t>
            </a:r>
            <a:r>
              <a:rPr lang="sk-SK" dirty="0"/>
              <a:t> a antagonistické ovplyvnenie NMDA receptorov. </a:t>
            </a:r>
          </a:p>
          <a:p>
            <a:r>
              <a:rPr lang="sk-SK" dirty="0"/>
              <a:t>1. </a:t>
            </a:r>
            <a:r>
              <a:rPr lang="sk-SK" b="1" dirty="0"/>
              <a:t>Inhibítory </a:t>
            </a:r>
            <a:r>
              <a:rPr lang="sk-SK" b="1" dirty="0" err="1"/>
              <a:t>cholínesterázy</a:t>
            </a:r>
            <a:r>
              <a:rPr lang="sk-SK" b="1" dirty="0"/>
              <a:t> </a:t>
            </a:r>
            <a:r>
              <a:rPr lang="sk-SK" dirty="0"/>
              <a:t>(</a:t>
            </a:r>
            <a:r>
              <a:rPr lang="sk-SK" dirty="0" err="1"/>
              <a:t>donepezil</a:t>
            </a:r>
            <a:r>
              <a:rPr lang="sk-SK" dirty="0"/>
              <a:t>, </a:t>
            </a:r>
            <a:r>
              <a:rPr lang="sk-SK" dirty="0" err="1"/>
              <a:t>galantamín</a:t>
            </a:r>
            <a:r>
              <a:rPr lang="sk-SK" dirty="0"/>
              <a:t> a </a:t>
            </a:r>
            <a:r>
              <a:rPr lang="sk-SK" dirty="0" err="1"/>
              <a:t>rivastigmín</a:t>
            </a:r>
            <a:r>
              <a:rPr lang="sk-SK" dirty="0"/>
              <a:t>) sú indikované na liečbu ľahkej a strednej ťažkej ACH</a:t>
            </a:r>
          </a:p>
          <a:p>
            <a:r>
              <a:rPr lang="sk-SK" dirty="0"/>
              <a:t>2. </a:t>
            </a:r>
            <a:r>
              <a:rPr lang="sk-SK" b="1" dirty="0"/>
              <a:t>antagonista NMDA receptorov </a:t>
            </a:r>
            <a:r>
              <a:rPr lang="sk-SK" dirty="0"/>
              <a:t>(</a:t>
            </a:r>
            <a:r>
              <a:rPr lang="sk-SK" dirty="0" err="1"/>
              <a:t>memantín</a:t>
            </a:r>
            <a:r>
              <a:rPr lang="sk-SK" dirty="0"/>
              <a:t>) je indikovaný na stredný až ťažký stupeň ochorenia. </a:t>
            </a:r>
          </a:p>
          <a:p>
            <a:r>
              <a:rPr lang="sk-SK" sz="1600" dirty="0" smtClean="0"/>
              <a:t>indikácie </a:t>
            </a:r>
            <a:r>
              <a:rPr lang="sk-SK" sz="1600" dirty="0"/>
              <a:t>limitované indikačnými obmedzeniami podľa dosiahnutého skóre MMSE (Mini </a:t>
            </a:r>
            <a:r>
              <a:rPr lang="sk-SK" sz="1600" dirty="0" err="1"/>
              <a:t>Mental</a:t>
            </a:r>
            <a:r>
              <a:rPr lang="sk-SK" sz="1600" dirty="0"/>
              <a:t> State </a:t>
            </a:r>
            <a:r>
              <a:rPr lang="sk-SK" sz="1600" dirty="0" err="1"/>
              <a:t>Examination</a:t>
            </a:r>
            <a:r>
              <a:rPr lang="sk-SK" sz="1600" dirty="0"/>
              <a:t>): rozsah 13 – 24 bodov pre inhibítory </a:t>
            </a:r>
            <a:r>
              <a:rPr lang="sk-SK" sz="1600" dirty="0" err="1"/>
              <a:t>cholínesterázy</a:t>
            </a:r>
            <a:r>
              <a:rPr lang="sk-SK" sz="1600" dirty="0"/>
              <a:t> a 8 – 17 bodov pre </a:t>
            </a:r>
            <a:r>
              <a:rPr lang="sk-SK" sz="1600" dirty="0" err="1"/>
              <a:t>memantín</a:t>
            </a:r>
            <a:r>
              <a:rPr lang="sk-SK" sz="1600" dirty="0"/>
              <a:t>. Práve stredné štádium ACH predstavuje prienik indikácií a umožňuje kombinované podávanie uvedených liečiv. </a:t>
            </a:r>
          </a:p>
          <a:p>
            <a:pPr marL="0" indent="0">
              <a:buNone/>
            </a:pPr>
            <a:endParaRPr lang="sk-SK" sz="800" dirty="0"/>
          </a:p>
          <a:p>
            <a:pPr marL="0" indent="0">
              <a:buNone/>
            </a:pPr>
            <a:endParaRPr lang="sk-SK" sz="800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20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14209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err="1" smtClean="0"/>
              <a:t>Alzheimerova</a:t>
            </a:r>
            <a:r>
              <a:rPr lang="sk-SK" dirty="0" smtClean="0"/>
              <a:t> choroba </a:t>
            </a:r>
            <a:r>
              <a:rPr lang="sk-SK" dirty="0" smtClean="0"/>
              <a:t>– </a:t>
            </a:r>
            <a:r>
              <a:rPr lang="sk-SK" dirty="0" smtClean="0"/>
              <a:t>prevencia a nefarmakologická </a:t>
            </a:r>
            <a:r>
              <a:rPr lang="sk-SK" dirty="0" smtClean="0"/>
              <a:t>terapia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311579" y="2071688"/>
            <a:ext cx="9248917" cy="4669679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Vysoká úroveň edukácie ako ochranný faktor! </a:t>
            </a:r>
          </a:p>
          <a:p>
            <a:r>
              <a:rPr lang="sk-SK" sz="2800" dirty="0" smtClean="0"/>
              <a:t>Ovládanie cudzích jazykov, komunikácia, krížovky, karty....</a:t>
            </a:r>
          </a:p>
          <a:p>
            <a:r>
              <a:rPr lang="sk-SK" sz="2800" dirty="0" smtClean="0"/>
              <a:t>Systém SHIELD</a:t>
            </a:r>
          </a:p>
          <a:p>
            <a:pPr lvl="1">
              <a:spcBef>
                <a:spcPts val="0"/>
              </a:spcBef>
            </a:pPr>
            <a:r>
              <a:rPr lang="sk-SK" sz="2000" dirty="0" smtClean="0"/>
              <a:t>SLEEP</a:t>
            </a:r>
          </a:p>
          <a:p>
            <a:pPr lvl="1">
              <a:spcBef>
                <a:spcPts val="0"/>
              </a:spcBef>
            </a:pPr>
            <a:r>
              <a:rPr lang="sk-SK" sz="2000" dirty="0" smtClean="0"/>
              <a:t>HANDLE STRESS</a:t>
            </a:r>
          </a:p>
          <a:p>
            <a:pPr lvl="1">
              <a:spcBef>
                <a:spcPts val="0"/>
              </a:spcBef>
            </a:pPr>
            <a:r>
              <a:rPr lang="sk-SK" sz="2000" dirty="0" smtClean="0"/>
              <a:t>INTERACTIONS</a:t>
            </a:r>
          </a:p>
          <a:p>
            <a:pPr lvl="1">
              <a:spcBef>
                <a:spcPts val="0"/>
              </a:spcBef>
            </a:pPr>
            <a:r>
              <a:rPr lang="sk-SK" sz="2000" dirty="0" smtClean="0"/>
              <a:t>EXERCISE</a:t>
            </a:r>
          </a:p>
          <a:p>
            <a:pPr lvl="1">
              <a:spcBef>
                <a:spcPts val="0"/>
              </a:spcBef>
            </a:pPr>
            <a:r>
              <a:rPr lang="sk-SK" sz="2000" dirty="0" smtClean="0"/>
              <a:t>LEARN</a:t>
            </a:r>
          </a:p>
          <a:p>
            <a:pPr lvl="1">
              <a:spcBef>
                <a:spcPts val="0"/>
              </a:spcBef>
            </a:pPr>
            <a:r>
              <a:rPr lang="sk-SK" sz="2000" dirty="0" smtClean="0"/>
              <a:t>DIET</a:t>
            </a:r>
          </a:p>
          <a:p>
            <a:pPr lvl="1"/>
            <a:endParaRPr lang="sk-SK" sz="2600" dirty="0" smtClean="0"/>
          </a:p>
          <a:p>
            <a:endParaRPr lang="sk-SK" sz="16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cumulus17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21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661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22</a:t>
            </a:fld>
            <a:endParaRPr lang="sk-SK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115942"/>
              </p:ext>
            </p:extLst>
          </p:nvPr>
        </p:nvGraphicFramePr>
        <p:xfrm>
          <a:off x="1042989" y="0"/>
          <a:ext cx="10461628" cy="6500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0961"/>
                <a:gridCol w="2963654"/>
                <a:gridCol w="2945360"/>
                <a:gridCol w="2341653"/>
              </a:tblGrid>
              <a:tr h="443721">
                <a:tc gridSpan="4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</a:rPr>
                        <a:t>Vzťah polymorfizmov </a:t>
                      </a:r>
                      <a:r>
                        <a:rPr lang="sk-SK" sz="1600" dirty="0" smtClean="0">
                          <a:effectLst/>
                        </a:rPr>
                        <a:t>génov apo E </a:t>
                      </a:r>
                      <a:r>
                        <a:rPr lang="sk-SK" sz="1600" dirty="0">
                          <a:effectLst/>
                        </a:rPr>
                        <a:t>a životosprávy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43721">
                <a:tc gridSpan="4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 err="1">
                          <a:effectLst/>
                        </a:rPr>
                        <a:t>A.Nárast</a:t>
                      </a:r>
                      <a:r>
                        <a:rPr lang="sk-SK" sz="1600" dirty="0">
                          <a:effectLst/>
                        </a:rPr>
                        <a:t> rizika u nosičov génu E4 v </a:t>
                      </a:r>
                      <a:r>
                        <a:rPr lang="sk-SK" sz="1600" dirty="0" err="1">
                          <a:effectLst/>
                        </a:rPr>
                        <a:t>porovnanís</a:t>
                      </a:r>
                      <a:r>
                        <a:rPr lang="sk-SK" sz="1600" dirty="0">
                          <a:effectLst/>
                        </a:rPr>
                        <a:t> nosičmi E2 a E3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823819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Skupina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Do 65 rokov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65-75 rokov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85 a viac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</a:tr>
              <a:tr h="796088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heterozygoti E4,</a:t>
                      </a:r>
                      <a:endParaRPr lang="sk-SK" sz="1200" dirty="0">
                        <a:effectLst/>
                      </a:endParaRPr>
                    </a:p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muži aj ženy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≈ 1%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≈ 5%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≈ 22%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</a:tr>
              <a:tr h="443721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homozygoti, muži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≈ 4%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≈ 25%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≈ 51%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</a:tr>
              <a:tr h="443721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homozygoti, ženy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≈ 2%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≈ 28%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≈ 60%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</a:tr>
              <a:tr h="443721">
                <a:tc gridSpan="4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sk-SK" sz="1600" dirty="0">
                          <a:effectLst/>
                        </a:rPr>
                        <a:t>B. Systém "</a:t>
                      </a:r>
                      <a:r>
                        <a:rPr lang="sk-SK" sz="1600" dirty="0" err="1" smtClean="0">
                          <a:effectLst/>
                        </a:rPr>
                        <a:t>shield</a:t>
                      </a:r>
                      <a:r>
                        <a:rPr lang="sk-SK" sz="1600" dirty="0" smtClean="0">
                          <a:effectLst/>
                        </a:rPr>
                        <a:t>„ - Ochrana</a:t>
                      </a:r>
                      <a:r>
                        <a:rPr lang="sk-SK" sz="1600" baseline="0" dirty="0" smtClean="0">
                          <a:effectLst/>
                        </a:rPr>
                        <a:t> 10 – 25 </a:t>
                      </a:r>
                      <a:r>
                        <a:rPr lang="en-US" sz="1600" baseline="0" dirty="0" smtClean="0">
                          <a:effectLst/>
                        </a:rPr>
                        <a:t>%</a:t>
                      </a:r>
                      <a:endParaRPr lang="sk-SK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43721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S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Sleep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grid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dostatočný zdravý spánok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43721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H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handle stres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grid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zvládnutie stresu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43721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I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Interactions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grid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sociálne kontakty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43721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E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exercise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grid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telesná aktivita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43721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L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learning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grid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používanie mozgu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443721"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>
                          <a:effectLst/>
                        </a:rPr>
                        <a:t>D</a:t>
                      </a:r>
                      <a:endParaRPr lang="sk-SK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Diet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gridSpan="2">
                  <a:txBody>
                    <a:bodyPr/>
                    <a:lstStyle/>
                    <a:p>
                      <a:pPr marL="36195" marR="36195" algn="ctr">
                        <a:spcAft>
                          <a:spcPts val="0"/>
                        </a:spcAft>
                        <a:tabLst>
                          <a:tab pos="180340" algn="l"/>
                        </a:tabLst>
                      </a:pPr>
                      <a:r>
                        <a:rPr lang="x-none" sz="1200" dirty="0">
                          <a:effectLst/>
                        </a:rPr>
                        <a:t>zdravá výživa</a:t>
                      </a:r>
                      <a:endParaRPr lang="sk-SK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17780" marB="1778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60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FINGER STUDY, 2009 – 2011</a:t>
            </a:r>
            <a:br>
              <a:rPr lang="en-US" dirty="0" smtClean="0"/>
            </a:br>
            <a:r>
              <a:rPr lang="en-US" sz="3200" dirty="0" err="1" smtClean="0"/>
              <a:t>Kivipelto</a:t>
            </a:r>
            <a:r>
              <a:rPr lang="en-US" sz="3200" dirty="0" smtClean="0"/>
              <a:t> M, </a:t>
            </a:r>
            <a:r>
              <a:rPr lang="en-US" sz="3200" dirty="0" err="1" smtClean="0"/>
              <a:t>Hakanson</a:t>
            </a:r>
            <a:r>
              <a:rPr lang="en-US" sz="3200" dirty="0" smtClean="0"/>
              <a:t> K, </a:t>
            </a:r>
            <a:r>
              <a:rPr lang="en-US" sz="3200" dirty="0" err="1" smtClean="0"/>
              <a:t>Sci</a:t>
            </a:r>
            <a:r>
              <a:rPr lang="en-US" sz="3200" dirty="0" smtClean="0"/>
              <a:t> Am 2017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1260 </a:t>
            </a:r>
            <a:r>
              <a:rPr lang="en-US" dirty="0" err="1" smtClean="0"/>
              <a:t>Probands</a:t>
            </a:r>
            <a:r>
              <a:rPr lang="en-US" dirty="0" smtClean="0"/>
              <a:t> 60 – 77 years old</a:t>
            </a:r>
          </a:p>
          <a:p>
            <a:r>
              <a:rPr lang="en-US" dirty="0" smtClean="0"/>
              <a:t>Control and intervention groups</a:t>
            </a:r>
          </a:p>
          <a:p>
            <a:r>
              <a:rPr lang="en-US" dirty="0" smtClean="0"/>
              <a:t>Intervention = diet + exercise + cognitive training &amp; regular monitoring</a:t>
            </a:r>
          </a:p>
          <a:p>
            <a:r>
              <a:rPr lang="en-US" dirty="0" smtClean="0"/>
              <a:t>Control = standard health advice</a:t>
            </a:r>
          </a:p>
          <a:p>
            <a:r>
              <a:rPr lang="en-US" b="1" dirty="0" smtClean="0"/>
              <a:t>RESULTS</a:t>
            </a:r>
          </a:p>
          <a:p>
            <a:r>
              <a:rPr lang="en-US" dirty="0" smtClean="0"/>
              <a:t>Complex memory better by 40%</a:t>
            </a:r>
          </a:p>
          <a:p>
            <a:r>
              <a:rPr lang="en-US" dirty="0" smtClean="0"/>
              <a:t>Executive function better by 83%</a:t>
            </a:r>
          </a:p>
          <a:p>
            <a:r>
              <a:rPr lang="en-US" dirty="0" smtClean="0"/>
              <a:t>Speed processing better by 150%</a:t>
            </a:r>
          </a:p>
          <a:p>
            <a:r>
              <a:rPr lang="en-US" b="1" dirty="0" smtClean="0"/>
              <a:t>MORE BENEFIT OF APOE 4 CARRIER PARTICIPANTS</a:t>
            </a:r>
            <a:endParaRPr lang="sk-SK" b="1" dirty="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4713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28849" y="624110"/>
            <a:ext cx="7980361" cy="528797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accent6"/>
                </a:solidFill>
              </a:rPr>
              <a:t>Chorea </a:t>
            </a:r>
            <a:r>
              <a:rPr lang="cs-CZ" altLang="cs-CZ" b="1" dirty="0" err="1">
                <a:solidFill>
                  <a:schemeClr val="accent6"/>
                </a:solidFill>
              </a:rPr>
              <a:t>Huntingtoni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52520" y="1340769"/>
            <a:ext cx="8229600" cy="4785395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cs-CZ" sz="3200" b="1" dirty="0">
                <a:solidFill>
                  <a:schemeClr val="accent6"/>
                </a:solidFill>
              </a:rPr>
              <a:t>Dyskinetický </a:t>
            </a:r>
            <a:r>
              <a:rPr lang="cs-CZ" sz="3200" b="1" dirty="0" err="1" smtClean="0">
                <a:solidFill>
                  <a:schemeClr val="accent6"/>
                </a:solidFill>
              </a:rPr>
              <a:t>syndróm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2400" b="1" dirty="0" smtClean="0"/>
              <a:t>hypotonicko-hyperkinetický </a:t>
            </a:r>
          </a:p>
          <a:p>
            <a:pPr lvl="1">
              <a:defRPr/>
            </a:pPr>
            <a:r>
              <a:rPr lang="cs-CZ" altLang="cs-CZ" sz="2400" b="1" dirty="0" err="1" smtClean="0"/>
              <a:t>Lézia</a:t>
            </a:r>
            <a:r>
              <a:rPr lang="cs-CZ" altLang="cs-CZ" sz="2400" b="1" dirty="0" smtClean="0"/>
              <a:t> v </a:t>
            </a:r>
            <a:r>
              <a:rPr lang="cs-CZ" altLang="cs-CZ" sz="2400" b="1" dirty="0" err="1" smtClean="0"/>
              <a:t>putamen</a:t>
            </a:r>
            <a:endParaRPr lang="cs-CZ" altLang="cs-CZ" sz="2400" b="1" dirty="0"/>
          </a:p>
          <a:p>
            <a:pPr lvl="1">
              <a:spcBef>
                <a:spcPts val="600"/>
              </a:spcBef>
              <a:defRPr/>
            </a:pPr>
            <a:r>
              <a:rPr lang="cs-CZ" altLang="cs-CZ" sz="2400" b="1" dirty="0" smtClean="0"/>
              <a:t>v </a:t>
            </a:r>
            <a:r>
              <a:rPr lang="cs-CZ" altLang="cs-CZ" sz="2400" b="1" dirty="0" err="1" smtClean="0"/>
              <a:t>strednom</a:t>
            </a:r>
            <a:r>
              <a:rPr lang="cs-CZ" altLang="cs-CZ" sz="2400" b="1" dirty="0" smtClean="0"/>
              <a:t>  veku </a:t>
            </a:r>
            <a:r>
              <a:rPr lang="cs-CZ" altLang="cs-CZ" sz="2400" b="1" dirty="0"/>
              <a:t>(</a:t>
            </a:r>
            <a:r>
              <a:rPr lang="cs-CZ" altLang="cs-CZ" sz="3600" b="1" dirty="0"/>
              <a:t>40-50 )</a:t>
            </a:r>
          </a:p>
          <a:p>
            <a:pPr lvl="1">
              <a:spcBef>
                <a:spcPts val="600"/>
              </a:spcBef>
              <a:defRPr/>
            </a:pPr>
            <a:endParaRPr lang="cs-CZ" altLang="cs-CZ" sz="3600" b="1" dirty="0"/>
          </a:p>
        </p:txBody>
      </p:sp>
      <p:pic>
        <p:nvPicPr>
          <p:cNvPr id="4" name="Picture 2" descr="C:\Documents and Settings\Jiné\VM\Dropbox\Nové prezentace - příprava, mozeček, čití, meningeální, expy\expy\expy obr\huntingt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88640"/>
            <a:ext cx="3187700" cy="594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24</a:t>
            </a:fld>
            <a:endParaRPr lang="sk-SK"/>
          </a:p>
        </p:txBody>
      </p:sp>
      <p:pic>
        <p:nvPicPr>
          <p:cNvPr id="7" name="Obrázok 9" descr="On the right is a young man, dressed in suit and tie, sporting a moustache and tuft of hair on the chin; on the left is the top half of a medical journal titled 'Medical and Surgical Reporter'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8" y="4071949"/>
            <a:ext cx="33131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68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err="1" smtClean="0"/>
              <a:t>Huntington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63750" y="1447800"/>
            <a:ext cx="8064500" cy="4800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sk-SK" sz="2800" dirty="0"/>
              <a:t>Progresívna </a:t>
            </a:r>
            <a:r>
              <a:rPr lang="sk-SK" sz="2800" dirty="0" err="1"/>
              <a:t>ataxia</a:t>
            </a:r>
            <a:r>
              <a:rPr lang="sk-SK" sz="2800" dirty="0"/>
              <a:t> (</a:t>
            </a:r>
            <a:r>
              <a:rPr lang="sk-SK" sz="2800" dirty="0" err="1"/>
              <a:t>chorea</a:t>
            </a:r>
            <a:r>
              <a:rPr lang="sk-SK" sz="2800" dirty="0"/>
              <a:t>) a pokles kognitívnych a mentálnych funkcií. Široká škála </a:t>
            </a:r>
            <a:r>
              <a:rPr lang="sk-SK" sz="2800" dirty="0" err="1"/>
              <a:t>priznakov</a:t>
            </a:r>
            <a:r>
              <a:rPr lang="sk-SK" sz="2800" dirty="0"/>
              <a:t>, veľké individuálne rozdiely</a:t>
            </a:r>
          </a:p>
          <a:p>
            <a:pPr>
              <a:defRPr/>
            </a:pPr>
            <a:r>
              <a:rPr lang="sk-SK" sz="2800" dirty="0"/>
              <a:t>Začiatok vo väčšine prípadov vo veku 35 – 44 rokov. Niekedy skôr – zlá prognóza</a:t>
            </a:r>
          </a:p>
          <a:p>
            <a:pPr>
              <a:defRPr/>
            </a:pPr>
            <a:r>
              <a:rPr lang="sk-SK" sz="2800" dirty="0"/>
              <a:t>Dedičnosť formálne je dominantná</a:t>
            </a:r>
          </a:p>
          <a:p>
            <a:pPr>
              <a:defRPr/>
            </a:pPr>
            <a:r>
              <a:rPr lang="sk-SK" sz="2800" dirty="0"/>
              <a:t>Chybná bielkovina tvorí agregáty</a:t>
            </a:r>
          </a:p>
          <a:p>
            <a:pPr>
              <a:defRPr/>
            </a:pPr>
            <a:r>
              <a:rPr lang="sk-SK" sz="2800" dirty="0"/>
              <a:t>Dôkaz chybného génu je možný – a čo potom</a:t>
            </a:r>
            <a:r>
              <a:rPr lang="sk-SK" sz="2800" dirty="0" smtClean="0"/>
              <a:t>?</a:t>
            </a:r>
          </a:p>
          <a:p>
            <a:pPr>
              <a:defRPr/>
            </a:pPr>
            <a:r>
              <a:rPr lang="sk-SK" sz="2800" dirty="0"/>
              <a:t>Hlavná </a:t>
            </a:r>
            <a:r>
              <a:rPr lang="sk-SK" sz="2800" dirty="0" err="1"/>
              <a:t>neuropatologická</a:t>
            </a:r>
            <a:r>
              <a:rPr lang="sk-SK" sz="2800" dirty="0"/>
              <a:t> zmena  - strata tzv. stredne </a:t>
            </a:r>
            <a:r>
              <a:rPr lang="sk-SK" sz="2800" dirty="0" smtClean="0"/>
              <a:t>veľkých ostnatých </a:t>
            </a:r>
            <a:r>
              <a:rPr lang="sk-SK" sz="2800" dirty="0" err="1"/>
              <a:t>neuronov</a:t>
            </a:r>
            <a:r>
              <a:rPr lang="sk-SK" sz="2800" dirty="0"/>
              <a:t> („</a:t>
            </a:r>
            <a:r>
              <a:rPr lang="sk-SK" sz="2800" dirty="0" err="1"/>
              <a:t>medium-size</a:t>
            </a:r>
            <a:r>
              <a:rPr lang="sk-SK" sz="2800" dirty="0"/>
              <a:t> </a:t>
            </a:r>
            <a:r>
              <a:rPr lang="sk-SK" sz="2800" dirty="0" err="1"/>
              <a:t>spiny</a:t>
            </a:r>
            <a:r>
              <a:rPr lang="sk-SK" sz="2800" dirty="0"/>
              <a:t> </a:t>
            </a:r>
            <a:r>
              <a:rPr lang="sk-SK" sz="2800" dirty="0" err="1"/>
              <a:t>neurons</a:t>
            </a:r>
            <a:r>
              <a:rPr lang="sk-SK" sz="2800" dirty="0"/>
              <a:t>“) v </a:t>
            </a:r>
            <a:r>
              <a:rPr lang="sk-SK" sz="2800" dirty="0" err="1"/>
              <a:t>striate</a:t>
            </a:r>
            <a:r>
              <a:rPr lang="sk-SK" sz="2800" dirty="0"/>
              <a:t> a atrofické zmeny </a:t>
            </a:r>
            <a:r>
              <a:rPr lang="sk-SK" sz="2800" dirty="0" err="1"/>
              <a:t>palida</a:t>
            </a:r>
            <a:r>
              <a:rPr lang="sk-SK" sz="2800" dirty="0"/>
              <a:t>, </a:t>
            </a:r>
            <a:r>
              <a:rPr lang="sk-SK" sz="2800" dirty="0" smtClean="0"/>
              <a:t>degeneratívne </a:t>
            </a:r>
            <a:r>
              <a:rPr lang="sk-SK" sz="2800" dirty="0"/>
              <a:t>zmeny v </a:t>
            </a:r>
            <a:r>
              <a:rPr lang="sk-SK" sz="2800" dirty="0" err="1"/>
              <a:t>kortexu</a:t>
            </a:r>
            <a:r>
              <a:rPr lang="sk-SK" sz="2800" dirty="0"/>
              <a:t> a celková atrofia mozgu. </a:t>
            </a:r>
          </a:p>
          <a:p>
            <a:pPr>
              <a:defRPr/>
            </a:pPr>
            <a:endParaRPr lang="sk-SK" sz="2800" dirty="0"/>
          </a:p>
        </p:txBody>
      </p:sp>
      <p:sp>
        <p:nvSpPr>
          <p:cNvPr id="22533" name="Zástupný symbol päty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sk-SK" sz="1400" smtClean="0"/>
              <a:t>neurodeg19</a:t>
            </a:r>
            <a:endParaRPr lang="cs-CZ" altLang="sk-SK" sz="1400"/>
          </a:p>
        </p:txBody>
      </p:sp>
      <p:sp>
        <p:nvSpPr>
          <p:cNvPr id="22534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ED0989A2-1A4F-4094-B32F-80512AA21E35}" type="slidenum">
              <a:rPr lang="cs-CZ" altLang="sk-SK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25</a:t>
            </a:fld>
            <a:endParaRPr lang="cs-CZ" altLang="sk-SK" sz="140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63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k-SK" dirty="0" smtClean="0"/>
              <a:t>Epidemiológia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sk-SK" sz="2800" b="1" dirty="0" smtClean="0">
                <a:solidFill>
                  <a:schemeClr val="tx1"/>
                </a:solidFill>
              </a:rPr>
              <a:t>5 – 10 na 100 000 (SK 300 – 400)</a:t>
            </a:r>
          </a:p>
          <a:p>
            <a:pPr>
              <a:defRPr/>
            </a:pPr>
            <a:r>
              <a:rPr lang="sk-SK" sz="2800" b="1" dirty="0" smtClean="0">
                <a:solidFill>
                  <a:schemeClr val="tx1"/>
                </a:solidFill>
              </a:rPr>
              <a:t>Sú diagnostikovaní ? (nie len HD)</a:t>
            </a:r>
          </a:p>
          <a:p>
            <a:pPr>
              <a:defRPr/>
            </a:pPr>
            <a:r>
              <a:rPr lang="sk-SK" sz="2800" b="1" dirty="0" smtClean="0">
                <a:solidFill>
                  <a:schemeClr val="tx1"/>
                </a:solidFill>
              </a:rPr>
              <a:t>Výnimky</a:t>
            </a:r>
          </a:p>
          <a:p>
            <a:pPr>
              <a:defRPr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Lake Maracaibo"/>
              </a:rPr>
              <a:t>Lake Maracaibo</a:t>
            </a:r>
            <a:r>
              <a:rPr lang="sk-S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Venezuela"/>
              </a:rPr>
              <a:t>Venezuela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700</a:t>
            </a:r>
            <a:r>
              <a:rPr lang="sk-S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100,000 </a:t>
            </a:r>
            <a:r>
              <a:rPr lang="sk-S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 aj 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tooltip="Tasmania"/>
              </a:rPr>
              <a:t>Tasmania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</a:t>
            </a:r>
            <a:r>
              <a:rPr lang="sk-S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niektoré oblasti v EU. </a:t>
            </a:r>
          </a:p>
          <a:p>
            <a:pPr>
              <a:defRPr/>
            </a:pPr>
            <a:r>
              <a:rPr lang="sk-S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 o príklad „</a:t>
            </a:r>
            <a:r>
              <a:rPr lang="sk-SK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sk-SK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sk-S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sk-S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(veľké rodiny)</a:t>
            </a:r>
          </a:p>
          <a:p>
            <a:pPr>
              <a:defRPr/>
            </a:pPr>
            <a:r>
              <a:rPr lang="sk-SK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Nature – zanedbané rodiny</a:t>
            </a:r>
          </a:p>
        </p:txBody>
      </p:sp>
      <p:sp>
        <p:nvSpPr>
          <p:cNvPr id="23557" name="Zástupný symbol päty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sk-SK" sz="1400" smtClean="0"/>
              <a:t>neurodeg19</a:t>
            </a:r>
            <a:endParaRPr lang="cs-CZ" altLang="sk-SK" sz="1400"/>
          </a:p>
        </p:txBody>
      </p:sp>
      <p:sp>
        <p:nvSpPr>
          <p:cNvPr id="23558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46E78804-802C-49B6-A255-63099E26B222}" type="slidenum">
              <a:rPr lang="cs-CZ" altLang="sk-SK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26</a:t>
            </a:fld>
            <a:endParaRPr lang="cs-CZ" altLang="sk-SK" sz="1400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68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Zástupný symbol päty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sk-SK" sz="1400" smtClean="0"/>
              <a:t>neurodeg19</a:t>
            </a:r>
            <a:endParaRPr lang="cs-CZ" altLang="sk-SK" sz="1400"/>
          </a:p>
        </p:txBody>
      </p:sp>
      <p:sp>
        <p:nvSpPr>
          <p:cNvPr id="19460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94CFFD19-01FD-4036-AEF2-DEA0AE5513B1}" type="slidenum">
              <a:rPr lang="cs-CZ" altLang="sk-SK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27</a:t>
            </a:fld>
            <a:endParaRPr lang="cs-CZ" altLang="sk-SK" sz="140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sk-SK" dirty="0" err="1"/>
              <a:t>Expanzia</a:t>
            </a:r>
            <a:r>
              <a:rPr lang="cs-CZ" altLang="sk-SK" dirty="0"/>
              <a:t> </a:t>
            </a:r>
            <a:r>
              <a:rPr lang="cs-CZ" altLang="sk-SK" dirty="0" err="1"/>
              <a:t>trinukleotidov</a:t>
            </a:r>
            <a:r>
              <a:rPr lang="sk-SK" altLang="sk-SK" dirty="0" err="1"/>
              <a:t>ých</a:t>
            </a:r>
            <a:r>
              <a:rPr lang="sk-SK" altLang="sk-SK" dirty="0"/>
              <a:t> repetícií (dynamické mutácie)</a:t>
            </a:r>
            <a:endParaRPr lang="cs-CZ" altLang="sk-SK" dirty="0" smtClean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sk-SK" altLang="sk-SK" sz="2800" dirty="0"/>
              <a:t>Kódujúca oblasť, </a:t>
            </a:r>
            <a:r>
              <a:rPr lang="en-US" altLang="sk-SK" sz="2800" dirty="0" err="1"/>
              <a:t>len</a:t>
            </a:r>
            <a:r>
              <a:rPr lang="en-US" altLang="sk-SK" sz="2800" dirty="0"/>
              <a:t> CAG = </a:t>
            </a:r>
            <a:r>
              <a:rPr lang="en-US" altLang="sk-SK" sz="2800" dirty="0" err="1"/>
              <a:t>Glu</a:t>
            </a:r>
            <a:endParaRPr lang="en-US" altLang="sk-SK" sz="2800" dirty="0"/>
          </a:p>
          <a:p>
            <a:pPr eaLnBrk="1" hangingPunct="1">
              <a:defRPr/>
            </a:pPr>
            <a:r>
              <a:rPr lang="en-US" altLang="sk-SK" sz="2800" dirty="0"/>
              <a:t>Huntington</a:t>
            </a:r>
          </a:p>
          <a:p>
            <a:pPr lvl="1" eaLnBrk="1" hangingPunct="1">
              <a:defRPr/>
            </a:pPr>
            <a:r>
              <a:rPr lang="en-US" altLang="sk-SK" sz="2400" dirty="0"/>
              <a:t>4p16.3; Huntingtin; 6 – 35 </a:t>
            </a:r>
            <a:r>
              <a:rPr lang="en-US" altLang="sk-SK" sz="2400" dirty="0">
                <a:sym typeface="Symbol" panose="05050102010706020507" pitchFamily="18" charset="2"/>
              </a:rPr>
              <a:t> 36 – 121</a:t>
            </a:r>
          </a:p>
          <a:p>
            <a:pPr eaLnBrk="1" hangingPunct="1">
              <a:defRPr/>
            </a:pPr>
            <a:r>
              <a:rPr lang="en-US" altLang="sk-SK" sz="2800" dirty="0" err="1">
                <a:sym typeface="Symbol" panose="05050102010706020507" pitchFamily="18" charset="2"/>
              </a:rPr>
              <a:t>Spinobulbar</a:t>
            </a:r>
            <a:r>
              <a:rPr lang="en-US" altLang="sk-SK" sz="2800" dirty="0">
                <a:sym typeface="Symbol" panose="05050102010706020507" pitchFamily="18" charset="2"/>
              </a:rPr>
              <a:t> muscular atrophy, Kennedy disease</a:t>
            </a:r>
          </a:p>
          <a:p>
            <a:pPr lvl="1" eaLnBrk="1" hangingPunct="1">
              <a:defRPr/>
            </a:pPr>
            <a:r>
              <a:rPr lang="en-US" altLang="sk-SK" sz="2400" dirty="0">
                <a:sym typeface="Symbol" panose="05050102010706020507" pitchFamily="18" charset="2"/>
              </a:rPr>
              <a:t>Xq12-21; Androgen receptor; 9 – 36  &gt;36</a:t>
            </a:r>
          </a:p>
          <a:p>
            <a:pPr eaLnBrk="1" hangingPunct="1">
              <a:defRPr/>
            </a:pPr>
            <a:r>
              <a:rPr lang="en-US" altLang="sk-SK" sz="2800" dirty="0">
                <a:sym typeface="Symbol" panose="05050102010706020507" pitchFamily="18" charset="2"/>
              </a:rPr>
              <a:t>Spinocerebellar ataxia 1,2,3,6,7</a:t>
            </a:r>
          </a:p>
          <a:p>
            <a:pPr lvl="1" eaLnBrk="1" hangingPunct="1">
              <a:defRPr/>
            </a:pPr>
            <a:r>
              <a:rPr lang="en-US" altLang="sk-SK" sz="2400" dirty="0">
                <a:sym typeface="Symbol" panose="05050102010706020507" pitchFamily="18" charset="2"/>
              </a:rPr>
              <a:t>6/12/14/19,3; </a:t>
            </a:r>
            <a:r>
              <a:rPr lang="en-US" altLang="sk-SK" sz="2400" dirty="0" err="1">
                <a:sym typeface="Symbol" panose="05050102010706020507" pitchFamily="18" charset="2"/>
              </a:rPr>
              <a:t>Ataxins</a:t>
            </a:r>
            <a:r>
              <a:rPr lang="en-US" altLang="sk-SK" sz="2400" dirty="0">
                <a:sym typeface="Symbol" panose="05050102010706020507" pitchFamily="18" charset="2"/>
              </a:rPr>
              <a:t>; Ca channel subunit</a:t>
            </a:r>
          </a:p>
          <a:p>
            <a:pPr eaLnBrk="1" hangingPunct="1">
              <a:defRPr/>
            </a:pPr>
            <a:r>
              <a:rPr lang="en-US" altLang="sk-SK" sz="2800" dirty="0" err="1">
                <a:sym typeface="Symbol" panose="05050102010706020507" pitchFamily="18" charset="2"/>
              </a:rPr>
              <a:t>Dentatorubral</a:t>
            </a:r>
            <a:r>
              <a:rPr lang="en-US" altLang="sk-SK" sz="2800" dirty="0">
                <a:sym typeface="Symbol" panose="05050102010706020507" pitchFamily="18" charset="2"/>
              </a:rPr>
              <a:t> atrophy, Haw River disease</a:t>
            </a:r>
          </a:p>
          <a:p>
            <a:pPr lvl="1" eaLnBrk="1" hangingPunct="1">
              <a:defRPr/>
            </a:pPr>
            <a:r>
              <a:rPr lang="en-US" altLang="sk-SK" sz="2400" dirty="0">
                <a:sym typeface="Symbol" panose="05050102010706020507" pitchFamily="18" charset="2"/>
              </a:rPr>
              <a:t>12p13.31; </a:t>
            </a:r>
            <a:r>
              <a:rPr lang="en-US" altLang="sk-SK" sz="2400" dirty="0" err="1">
                <a:sym typeface="Symbol" panose="05050102010706020507" pitchFamily="18" charset="2"/>
              </a:rPr>
              <a:t>atrophin</a:t>
            </a:r>
            <a:r>
              <a:rPr lang="en-US" altLang="sk-SK" sz="2400" dirty="0">
                <a:sym typeface="Symbol" panose="05050102010706020507" pitchFamily="18" charset="2"/>
              </a:rPr>
              <a:t>; 6 – 35  49 - 88</a:t>
            </a:r>
            <a:endParaRPr lang="cs-CZ" altLang="sk-SK" sz="2400" dirty="0">
              <a:sym typeface="Symbol" panose="05050102010706020507" pitchFamily="18" charset="2"/>
            </a:endParaRP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750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äty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sk-SK" sz="1400" smtClean="0"/>
              <a:t>neurodeg19</a:t>
            </a:r>
            <a:endParaRPr lang="cs-CZ" altLang="sk-SK" sz="1400"/>
          </a:p>
        </p:txBody>
      </p:sp>
      <p:sp>
        <p:nvSpPr>
          <p:cNvPr id="7172" name="Zástupný symbol čísla snímky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B71138C7-EC50-4DE9-99D4-0DD3DCCCDBAC}" type="slidenum">
              <a:rPr lang="cs-CZ" altLang="sk-SK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28</a:t>
            </a:fld>
            <a:endParaRPr lang="cs-CZ" altLang="sk-SK" sz="140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sk-SK" dirty="0" err="1" smtClean="0"/>
              <a:t>Expanzia</a:t>
            </a:r>
            <a:r>
              <a:rPr lang="cs-CZ" altLang="sk-SK" dirty="0" smtClean="0"/>
              <a:t> </a:t>
            </a:r>
            <a:r>
              <a:rPr lang="cs-CZ" altLang="sk-SK" dirty="0" err="1" smtClean="0"/>
              <a:t>trinukleotidov</a:t>
            </a:r>
            <a:r>
              <a:rPr lang="sk-SK" altLang="sk-SK" dirty="0" err="1" smtClean="0"/>
              <a:t>ých</a:t>
            </a:r>
            <a:r>
              <a:rPr lang="sk-SK" altLang="sk-SK" dirty="0" smtClean="0"/>
              <a:t> repetícií (dynamické mutácie)</a:t>
            </a:r>
            <a:endParaRPr lang="cs-CZ" altLang="sk-SK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sk-SK" sz="2800" dirty="0" err="1"/>
              <a:t>Zmenený</a:t>
            </a:r>
            <a:r>
              <a:rPr lang="cs-CZ" altLang="sk-SK" sz="2800" dirty="0"/>
              <a:t> počet </a:t>
            </a:r>
            <a:r>
              <a:rPr lang="cs-CZ" altLang="sk-SK" sz="2800" dirty="0" err="1"/>
              <a:t>tripletov</a:t>
            </a:r>
            <a:r>
              <a:rPr lang="cs-CZ" altLang="sk-SK" sz="2800" dirty="0"/>
              <a:t> (</a:t>
            </a:r>
            <a:r>
              <a:rPr lang="cs-CZ" altLang="sk-SK" sz="2800" dirty="0" err="1"/>
              <a:t>nie</a:t>
            </a:r>
            <a:r>
              <a:rPr lang="cs-CZ" altLang="sk-SK" sz="2800" dirty="0"/>
              <a:t> </a:t>
            </a:r>
            <a:r>
              <a:rPr lang="cs-CZ" altLang="sk-SK" sz="2800" dirty="0" err="1"/>
              <a:t>obyčajné</a:t>
            </a:r>
            <a:r>
              <a:rPr lang="cs-CZ" altLang="sk-SK" sz="2800" dirty="0"/>
              <a:t> </a:t>
            </a:r>
            <a:r>
              <a:rPr lang="cs-CZ" altLang="sk-SK" sz="2800" dirty="0" err="1"/>
              <a:t>inzercie</a:t>
            </a:r>
            <a:r>
              <a:rPr lang="cs-CZ" altLang="sk-SK" sz="2800" dirty="0"/>
              <a:t>) </a:t>
            </a:r>
            <a:r>
              <a:rPr lang="cs-CZ" altLang="sk-SK" sz="2800" dirty="0">
                <a:latin typeface="Symbol" panose="05050102010706020507" pitchFamily="18" charset="2"/>
              </a:rPr>
              <a:t>Þ</a:t>
            </a:r>
            <a:r>
              <a:rPr lang="cs-CZ" altLang="sk-SK" sz="2800" dirty="0"/>
              <a:t> choroba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sk-SK" sz="2800" dirty="0"/>
              <a:t>V </a:t>
            </a:r>
            <a:r>
              <a:rPr lang="cs-CZ" altLang="sk-SK" sz="2800" dirty="0" err="1"/>
              <a:t>exonoch</a:t>
            </a:r>
            <a:r>
              <a:rPr lang="cs-CZ" altLang="sk-SK" sz="2800" dirty="0"/>
              <a:t> (vždy CAG = </a:t>
            </a:r>
            <a:r>
              <a:rPr lang="cs-CZ" altLang="sk-SK" sz="2800" dirty="0" err="1"/>
              <a:t>Glu</a:t>
            </a:r>
            <a:r>
              <a:rPr lang="cs-CZ" altLang="sk-SK" sz="2800" dirty="0"/>
              <a:t>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sk-SK" sz="2800" dirty="0"/>
              <a:t>V </a:t>
            </a:r>
            <a:r>
              <a:rPr lang="cs-CZ" altLang="sk-SK" sz="2800" dirty="0" err="1"/>
              <a:t>intronoch</a:t>
            </a:r>
            <a:r>
              <a:rPr lang="cs-CZ" altLang="sk-SK" sz="2800" dirty="0"/>
              <a:t>, </a:t>
            </a:r>
            <a:r>
              <a:rPr lang="cs-CZ" altLang="sk-SK" sz="2800" dirty="0" err="1"/>
              <a:t>promótoroch</a:t>
            </a:r>
            <a:r>
              <a:rPr lang="cs-CZ" altLang="sk-SK" sz="2800" dirty="0"/>
              <a:t>, </a:t>
            </a:r>
            <a:r>
              <a:rPr lang="en-US" altLang="sk-SK" sz="2800" dirty="0"/>
              <a:t>3’ a 5’ UTR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sk-SK" sz="2400" dirty="0"/>
              <a:t>CGG, GAA, CTG</a:t>
            </a:r>
            <a:r>
              <a:rPr lang="cs-CZ" altLang="sk-SK" sz="2400" dirty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sk-SK" sz="2800" dirty="0" err="1"/>
              <a:t>Nezodpovedá</a:t>
            </a:r>
            <a:r>
              <a:rPr lang="cs-CZ" altLang="sk-SK" sz="2800" dirty="0"/>
              <a:t> našim </a:t>
            </a:r>
            <a:r>
              <a:rPr lang="cs-CZ" altLang="sk-SK" sz="2800" dirty="0" err="1"/>
              <a:t>predstavám</a:t>
            </a:r>
            <a:r>
              <a:rPr lang="cs-CZ" altLang="sk-SK" sz="2800" dirty="0"/>
              <a:t> o </a:t>
            </a:r>
            <a:r>
              <a:rPr lang="cs-CZ" altLang="sk-SK" sz="2800" dirty="0" err="1"/>
              <a:t>klasickej</a:t>
            </a:r>
            <a:r>
              <a:rPr lang="cs-CZ" altLang="sk-SK" sz="2800" dirty="0"/>
              <a:t> </a:t>
            </a:r>
            <a:r>
              <a:rPr lang="cs-CZ" altLang="sk-SK" sz="2800" dirty="0" err="1"/>
              <a:t>genetike</a:t>
            </a:r>
            <a:r>
              <a:rPr lang="cs-CZ" altLang="sk-SK" sz="2800" dirty="0"/>
              <a:t>, </a:t>
            </a:r>
            <a:r>
              <a:rPr lang="cs-CZ" altLang="sk-SK" sz="2800" dirty="0" err="1"/>
              <a:t>molekulovej</a:t>
            </a:r>
            <a:r>
              <a:rPr lang="cs-CZ" altLang="sk-SK" sz="2800" dirty="0"/>
              <a:t> </a:t>
            </a:r>
            <a:r>
              <a:rPr lang="cs-CZ" altLang="sk-SK" sz="2800" dirty="0" err="1"/>
              <a:t>biológii</a:t>
            </a:r>
            <a:r>
              <a:rPr lang="cs-CZ" altLang="sk-SK" sz="2800" dirty="0"/>
              <a:t> – </a:t>
            </a:r>
            <a:r>
              <a:rPr lang="cs-CZ" altLang="sk-SK" sz="2800" dirty="0" err="1"/>
              <a:t>čudné</a:t>
            </a:r>
            <a:r>
              <a:rPr lang="cs-CZ" altLang="sk-SK" sz="2800" dirty="0"/>
              <a:t> </a:t>
            </a:r>
            <a:r>
              <a:rPr lang="cs-CZ" altLang="sk-SK" sz="2800" dirty="0" err="1"/>
              <a:t>mutácie</a:t>
            </a:r>
            <a:endParaRPr lang="cs-CZ" altLang="sk-SK" sz="28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sk-SK" sz="2800" dirty="0"/>
              <a:t>Čím </a:t>
            </a:r>
            <a:r>
              <a:rPr lang="cs-CZ" altLang="sk-SK" sz="2800" dirty="0" err="1"/>
              <a:t>viac</a:t>
            </a:r>
            <a:r>
              <a:rPr lang="cs-CZ" altLang="sk-SK" sz="2800" dirty="0"/>
              <a:t> </a:t>
            </a:r>
            <a:r>
              <a:rPr lang="cs-CZ" altLang="sk-SK" sz="2800" dirty="0" err="1"/>
              <a:t>repetícií</a:t>
            </a:r>
            <a:r>
              <a:rPr lang="cs-CZ" altLang="sk-SK" sz="2800" dirty="0"/>
              <a:t>, tým </a:t>
            </a:r>
            <a:r>
              <a:rPr lang="cs-CZ" altLang="sk-SK" sz="2800" dirty="0" err="1"/>
              <a:t>ťažšia</a:t>
            </a:r>
            <a:r>
              <a:rPr lang="cs-CZ" altLang="sk-SK" sz="2800" dirty="0"/>
              <a:t> choroba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sk-SK" sz="2800" dirty="0" err="1"/>
              <a:t>Nárast</a:t>
            </a:r>
            <a:r>
              <a:rPr lang="cs-CZ" altLang="sk-SK" sz="2800" dirty="0"/>
              <a:t> počtu </a:t>
            </a:r>
            <a:r>
              <a:rPr lang="cs-CZ" altLang="sk-SK" sz="2800" dirty="0" err="1"/>
              <a:t>repetícií</a:t>
            </a:r>
            <a:r>
              <a:rPr lang="cs-CZ" altLang="sk-SK" sz="2800" dirty="0"/>
              <a:t> z </a:t>
            </a:r>
            <a:r>
              <a:rPr lang="cs-CZ" altLang="sk-SK" sz="2800" dirty="0" err="1"/>
              <a:t>generácie</a:t>
            </a:r>
            <a:r>
              <a:rPr lang="cs-CZ" altLang="sk-SK" sz="2800" dirty="0"/>
              <a:t> na </a:t>
            </a:r>
            <a:r>
              <a:rPr lang="cs-CZ" altLang="sk-SK" sz="2800" dirty="0" err="1"/>
              <a:t>generáciu</a:t>
            </a:r>
            <a:r>
              <a:rPr lang="cs-CZ" altLang="sk-SK" sz="2800" dirty="0"/>
              <a:t> (dynamika, </a:t>
            </a:r>
            <a:r>
              <a:rPr lang="cs-CZ" altLang="sk-SK" sz="2800" dirty="0" err="1"/>
              <a:t>anticipácia</a:t>
            </a:r>
            <a:r>
              <a:rPr lang="cs-CZ" altLang="sk-SK" sz="2800" dirty="0"/>
              <a:t>)</a:t>
            </a: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320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Zástupný symbol päty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sk-SK" sz="1400" smtClean="0"/>
              <a:t>neurodeg19</a:t>
            </a:r>
            <a:endParaRPr lang="cs-CZ" altLang="sk-SK" sz="1400"/>
          </a:p>
        </p:txBody>
      </p:sp>
      <p:sp>
        <p:nvSpPr>
          <p:cNvPr id="8196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A4797B81-8353-4434-AC45-0101090491F4}" type="slidenum">
              <a:rPr lang="cs-CZ" altLang="sk-SK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29</a:t>
            </a:fld>
            <a:endParaRPr lang="cs-CZ" altLang="sk-SK" sz="1400"/>
          </a:p>
        </p:txBody>
      </p:sp>
      <p:pic>
        <p:nvPicPr>
          <p:cNvPr id="8197" name="Picture 2" descr="C:\Documents and Settings\asus\Plocha\gentrm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150" y="2316164"/>
            <a:ext cx="90868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209800" y="620714"/>
            <a:ext cx="7126288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4400" dirty="0"/>
              <a:t>KDE ? Len svaly a nervy?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316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7133" y="495518"/>
            <a:ext cx="8914970" cy="657389"/>
          </a:xfrm>
        </p:spPr>
        <p:txBody>
          <a:bodyPr/>
          <a:lstStyle/>
          <a:p>
            <a:pPr algn="ctr"/>
            <a:r>
              <a:rPr lang="sk-SK" b="1" dirty="0" smtClean="0"/>
              <a:t>NEURODEGENERATÍVNE OCHORENIA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1400175"/>
            <a:ext cx="10944225" cy="495776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000" b="1" dirty="0" smtClean="0"/>
              <a:t>MEDICÍNSKE A VEDECKÉ PROBLÉMY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1800" b="1" dirty="0" smtClean="0"/>
              <a:t>PRÍLIŠ </a:t>
            </a:r>
            <a:r>
              <a:rPr lang="sk-SK" sz="1800" b="1" dirty="0"/>
              <a:t>ŠIRKOKÝ POJEM – MAJÚ ALEBO NEMAJÚ SPOLOČNÝ ZÁKLAD NA ÚROVNI </a:t>
            </a:r>
            <a:r>
              <a:rPr lang="sk-SK" sz="1800" b="1" dirty="0" smtClean="0"/>
              <a:t>PATOGENÉZY A MOLEKULOVEJ MEDICÍNY?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1800" b="1" dirty="0" smtClean="0"/>
              <a:t>DIAGNÓZA V PREKLINICKOM OBDOBÍ – VEĽA REČÍ O BIOMARKEROCH, MÁLO V KAŽDODENNEJ PRAXI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1800" b="1" u="sng" dirty="0" smtClean="0"/>
              <a:t>SPOJENÉ </a:t>
            </a:r>
            <a:r>
              <a:rPr lang="sk-SK" sz="1800" b="1" u="sng" dirty="0"/>
              <a:t>S DEMENCIOU – BEZ DEMENCIE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1800" b="1" dirty="0"/>
              <a:t>ÚLOHA </a:t>
            </a:r>
            <a:r>
              <a:rPr lang="sk-SK" sz="1800" b="1" dirty="0" smtClean="0"/>
              <a:t>GENETICKÉHO POZADIA A FAKTOROV PROSTREDIA (A MEDZI NIMI AKO SPOJÍTKO – EPIGENETIKA)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1800" b="1" dirty="0" smtClean="0"/>
              <a:t>PREVENCIA?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1800" b="1" dirty="0" smtClean="0"/>
              <a:t>LIEČBA?</a:t>
            </a:r>
            <a:endParaRPr lang="sk-SK" sz="1800" b="1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3</a:t>
            </a:fld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794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Zástupný symbol päty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sk-SK" sz="1400" smtClean="0"/>
              <a:t>neurodeg19</a:t>
            </a:r>
            <a:endParaRPr lang="cs-CZ" altLang="sk-SK" sz="1400"/>
          </a:p>
        </p:txBody>
      </p:sp>
      <p:sp>
        <p:nvSpPr>
          <p:cNvPr id="24580" name="Zástupný symbol čísla snímky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fld id="{2C69CFAE-633A-4036-8219-355F73835A40}" type="slidenum">
              <a:rPr lang="cs-CZ" altLang="sk-SK" sz="1400"/>
              <a:pPr>
                <a:spcBef>
                  <a:spcPct val="50000"/>
                </a:spcBef>
                <a:buClrTx/>
                <a:buSzTx/>
                <a:buFontTx/>
                <a:buNone/>
              </a:pPr>
              <a:t>30</a:t>
            </a:fld>
            <a:endParaRPr lang="cs-CZ" altLang="sk-SK" sz="1400"/>
          </a:p>
        </p:txBody>
      </p:sp>
      <p:sp>
        <p:nvSpPr>
          <p:cNvPr id="24581" name="WordArt 2"/>
          <p:cNvSpPr>
            <a:spLocks noChangeArrowheads="1" noChangeShapeType="1" noTextEdit="1"/>
          </p:cNvSpPr>
          <p:nvPr/>
        </p:nvSpPr>
        <p:spPr bwMode="auto">
          <a:xfrm>
            <a:off x="2949575" y="1828801"/>
            <a:ext cx="6286500" cy="708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sk-SK" sz="3600" kern="10">
                <a:solidFill>
                  <a:schemeClr val="tx2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cs typeface="Times New Roman" panose="02020603050405020304" pitchFamily="18" charset="0"/>
              </a:rPr>
              <a:t>cagcagcagcagcagcagcagcagcagcag...</a:t>
            </a:r>
          </a:p>
        </p:txBody>
      </p:sp>
      <p:sp>
        <p:nvSpPr>
          <p:cNvPr id="24582" name="AutoShape 3"/>
          <p:cNvSpPr>
            <a:spLocks noChangeArrowheads="1"/>
          </p:cNvSpPr>
          <p:nvPr/>
        </p:nvSpPr>
        <p:spPr bwMode="auto">
          <a:xfrm>
            <a:off x="5943601" y="2895601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»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k-SK" altLang="sk-SK" sz="2400"/>
          </a:p>
        </p:txBody>
      </p:sp>
      <p:sp>
        <p:nvSpPr>
          <p:cNvPr id="24583" name="WordArt 4" descr="Úzký svislý"/>
          <p:cNvSpPr>
            <a:spLocks noChangeArrowheads="1" noChangeShapeType="1" noTextEdit="1"/>
          </p:cNvSpPr>
          <p:nvPr/>
        </p:nvSpPr>
        <p:spPr bwMode="auto">
          <a:xfrm>
            <a:off x="3883025" y="3868738"/>
            <a:ext cx="4419600" cy="108426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sk-SK" sz="3600" kern="10"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Arial Black" panose="020B0A04020102020204" pitchFamily="34" charset="0"/>
              </a:rPr>
              <a:t>glu-glu-glu-glu-glu...</a:t>
            </a:r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655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Amyotrofická</a:t>
            </a:r>
            <a:r>
              <a:rPr lang="sk-SK" dirty="0" smtClean="0"/>
              <a:t> laterálna skleróza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28850" y="1905000"/>
            <a:ext cx="9275762" cy="4006222"/>
          </a:xfrm>
        </p:spPr>
        <p:txBody>
          <a:bodyPr>
            <a:normAutofit lnSpcReduction="10000"/>
          </a:bodyPr>
          <a:lstStyle/>
          <a:p>
            <a:r>
              <a:rPr lang="sk-SK" sz="2200" dirty="0" smtClean="0"/>
              <a:t>Degenerácia  </a:t>
            </a:r>
            <a:r>
              <a:rPr lang="sk-SK" sz="2200" dirty="0" err="1" smtClean="0"/>
              <a:t>motoneurónov</a:t>
            </a:r>
            <a:r>
              <a:rPr lang="sk-SK" sz="2200" dirty="0" smtClean="0"/>
              <a:t> predných miechových   rohov, MK,  </a:t>
            </a:r>
            <a:r>
              <a:rPr lang="sk-SK" sz="2200" dirty="0" err="1" smtClean="0"/>
              <a:t>kortikospinálnej</a:t>
            </a:r>
            <a:r>
              <a:rPr lang="sk-SK" sz="2200" dirty="0" smtClean="0"/>
              <a:t> dráhy</a:t>
            </a:r>
          </a:p>
          <a:p>
            <a:r>
              <a:rPr lang="sk-SK" sz="2200" dirty="0" smtClean="0"/>
              <a:t>Bez postihnutia senzitívneho systému</a:t>
            </a:r>
          </a:p>
          <a:p>
            <a:r>
              <a:rPr lang="sk-SK" sz="2200" dirty="0" err="1" smtClean="0"/>
              <a:t>Etiopatogenéza</a:t>
            </a:r>
            <a:r>
              <a:rPr lang="sk-SK" sz="2200" dirty="0" smtClean="0"/>
              <a:t> 5-10% dedičná</a:t>
            </a:r>
          </a:p>
          <a:p>
            <a:pPr marL="457200" lvl="1" indent="0">
              <a:buNone/>
            </a:pPr>
            <a:r>
              <a:rPr lang="cs-CZ" sz="1900" dirty="0" err="1" smtClean="0"/>
              <a:t>Predpoklad</a:t>
            </a:r>
            <a:r>
              <a:rPr lang="cs-CZ" sz="1900" dirty="0" smtClean="0"/>
              <a:t> defekt </a:t>
            </a:r>
            <a:r>
              <a:rPr lang="cs-CZ" sz="1900" dirty="0" err="1" smtClean="0"/>
              <a:t>génu</a:t>
            </a:r>
            <a:r>
              <a:rPr lang="cs-CZ" sz="1900" dirty="0" smtClean="0"/>
              <a:t> </a:t>
            </a:r>
            <a:r>
              <a:rPr lang="cs-CZ" sz="1900" dirty="0" err="1" smtClean="0"/>
              <a:t>pre</a:t>
            </a:r>
            <a:r>
              <a:rPr lang="cs-CZ" sz="1900" dirty="0" smtClean="0"/>
              <a:t> SOD1 – </a:t>
            </a:r>
            <a:r>
              <a:rPr lang="cs-CZ" sz="1900" dirty="0" err="1" smtClean="0"/>
              <a:t>antioxidačný</a:t>
            </a:r>
            <a:r>
              <a:rPr lang="cs-CZ" sz="1900" dirty="0" smtClean="0"/>
              <a:t> </a:t>
            </a:r>
            <a:r>
              <a:rPr lang="cs-CZ" sz="1900" dirty="0" err="1" smtClean="0"/>
              <a:t>enzým</a:t>
            </a:r>
            <a:r>
              <a:rPr lang="cs-CZ" sz="1900" dirty="0" smtClean="0"/>
              <a:t> </a:t>
            </a:r>
            <a:endParaRPr lang="cs-CZ" sz="1900" dirty="0"/>
          </a:p>
          <a:p>
            <a:pPr lvl="2"/>
            <a:r>
              <a:rPr lang="cs-CZ" sz="1700" dirty="0" err="1" smtClean="0"/>
              <a:t>Oxidativný</a:t>
            </a:r>
            <a:r>
              <a:rPr lang="cs-CZ" sz="1700" dirty="0" smtClean="0"/>
              <a:t> stres - </a:t>
            </a:r>
            <a:r>
              <a:rPr lang="cs-CZ" sz="1700" dirty="0" err="1" smtClean="0"/>
              <a:t>paradoxne</a:t>
            </a:r>
            <a:endParaRPr lang="cs-CZ" sz="1700" dirty="0"/>
          </a:p>
          <a:p>
            <a:pPr lvl="2"/>
            <a:r>
              <a:rPr lang="cs-CZ" sz="1700" dirty="0" smtClean="0"/>
              <a:t>Porušená </a:t>
            </a:r>
            <a:r>
              <a:rPr lang="cs-CZ" sz="1700" dirty="0"/>
              <a:t>homeostáza </a:t>
            </a:r>
            <a:r>
              <a:rPr lang="cs-CZ" sz="1700" dirty="0" err="1" smtClean="0"/>
              <a:t>medi</a:t>
            </a:r>
            <a:r>
              <a:rPr lang="cs-CZ" sz="1700" dirty="0" smtClean="0"/>
              <a:t> </a:t>
            </a:r>
            <a:r>
              <a:rPr lang="cs-CZ" sz="1700" dirty="0"/>
              <a:t>a zinku</a:t>
            </a:r>
          </a:p>
          <a:p>
            <a:pPr lvl="2"/>
            <a:r>
              <a:rPr lang="cs-CZ" sz="1700" dirty="0" err="1" smtClean="0"/>
              <a:t>Hyperfosforylované</a:t>
            </a:r>
            <a:r>
              <a:rPr lang="cs-CZ" sz="1700" dirty="0" smtClean="0"/>
              <a:t> </a:t>
            </a:r>
            <a:r>
              <a:rPr lang="cs-CZ" sz="1700" dirty="0" err="1" smtClean="0"/>
              <a:t>neurofilamenty</a:t>
            </a:r>
            <a:endParaRPr lang="cs-CZ" sz="1700" dirty="0"/>
          </a:p>
          <a:p>
            <a:pPr marL="0" indent="0">
              <a:buNone/>
            </a:pPr>
            <a:r>
              <a:rPr lang="cs-CZ" sz="2200" dirty="0"/>
              <a:t> </a:t>
            </a:r>
            <a:r>
              <a:rPr lang="cs-CZ" sz="2200" dirty="0" err="1" smtClean="0"/>
              <a:t>Vzácnejšie</a:t>
            </a:r>
            <a:r>
              <a:rPr lang="cs-CZ" sz="2200" dirty="0" smtClean="0"/>
              <a:t>   </a:t>
            </a:r>
            <a:r>
              <a:rPr lang="cs-CZ" sz="2200" dirty="0" err="1" smtClean="0"/>
              <a:t>ako</a:t>
            </a:r>
            <a:r>
              <a:rPr lang="cs-CZ" sz="2200" dirty="0" smtClean="0"/>
              <a:t> </a:t>
            </a:r>
            <a:r>
              <a:rPr lang="cs-CZ" sz="2200" dirty="0" err="1"/>
              <a:t>paraneoplastický</a:t>
            </a:r>
            <a:r>
              <a:rPr lang="cs-CZ" sz="2200" dirty="0"/>
              <a:t> </a:t>
            </a:r>
            <a:r>
              <a:rPr lang="cs-CZ" sz="2200" dirty="0" err="1" smtClean="0"/>
              <a:t>syndróm</a:t>
            </a:r>
            <a:endParaRPr lang="cs-CZ" sz="2200" dirty="0"/>
          </a:p>
          <a:p>
            <a:pPr marL="0" indent="0">
              <a:buNone/>
            </a:pPr>
            <a:r>
              <a:rPr lang="cs-CZ" sz="2200" dirty="0" err="1" smtClean="0"/>
              <a:t>Nejčastejšie</a:t>
            </a:r>
            <a:r>
              <a:rPr lang="cs-CZ" sz="2200" dirty="0" smtClean="0"/>
              <a:t> </a:t>
            </a:r>
            <a:r>
              <a:rPr lang="cs-CZ" sz="2200" dirty="0" err="1" smtClean="0"/>
              <a:t>medzi</a:t>
            </a:r>
            <a:r>
              <a:rPr lang="cs-CZ" sz="2200" dirty="0" smtClean="0"/>
              <a:t>  </a:t>
            </a:r>
            <a:r>
              <a:rPr lang="cs-CZ" sz="2200" dirty="0" err="1" smtClean="0"/>
              <a:t>vekom</a:t>
            </a:r>
            <a:r>
              <a:rPr lang="cs-CZ" sz="2200" dirty="0" smtClean="0"/>
              <a:t> 50-60 , </a:t>
            </a:r>
            <a:r>
              <a:rPr lang="cs-CZ" sz="2200" dirty="0" err="1" smtClean="0"/>
              <a:t>neliečiteľné</a:t>
            </a:r>
            <a:r>
              <a:rPr lang="cs-CZ" sz="2200" dirty="0" smtClean="0"/>
              <a:t>, </a:t>
            </a:r>
            <a:r>
              <a:rPr lang="cs-CZ" sz="2200" dirty="0" err="1" smtClean="0"/>
              <a:t>prežitie</a:t>
            </a:r>
            <a:r>
              <a:rPr lang="cs-CZ" sz="2200" dirty="0" smtClean="0"/>
              <a:t> </a:t>
            </a:r>
            <a:r>
              <a:rPr lang="cs-CZ" sz="2200" dirty="0"/>
              <a:t>5 </a:t>
            </a:r>
            <a:r>
              <a:rPr lang="cs-CZ" sz="2200" dirty="0" err="1" smtClean="0"/>
              <a:t>rokov</a:t>
            </a:r>
            <a:endParaRPr lang="cs-CZ" sz="2200" dirty="0" smtClean="0"/>
          </a:p>
          <a:p>
            <a:pPr marL="0" indent="0">
              <a:buNone/>
            </a:pPr>
            <a:endParaRPr lang="cs-CZ" sz="1700" dirty="0"/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31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01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Klinický obraz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Kombinovaná paréza </a:t>
            </a:r>
            <a:r>
              <a:rPr lang="cs-CZ" sz="2400" b="1" dirty="0" err="1" smtClean="0"/>
              <a:t>centrálného</a:t>
            </a:r>
            <a:r>
              <a:rPr lang="cs-CZ" sz="2400" b="1" dirty="0" smtClean="0"/>
              <a:t> </a:t>
            </a:r>
            <a:r>
              <a:rPr lang="cs-CZ" sz="2400" b="1" dirty="0"/>
              <a:t>a </a:t>
            </a:r>
            <a:r>
              <a:rPr lang="cs-CZ" sz="2400" b="1" dirty="0" err="1" smtClean="0"/>
              <a:t>periferného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motoneurónu</a:t>
            </a:r>
            <a:endParaRPr lang="cs-CZ" sz="2400" b="1" dirty="0"/>
          </a:p>
          <a:p>
            <a:r>
              <a:rPr lang="cs-CZ" sz="2400" b="1" dirty="0" err="1" smtClean="0"/>
              <a:t>Fascikulácie</a:t>
            </a:r>
            <a:r>
              <a:rPr lang="cs-CZ" sz="2400" b="1" dirty="0"/>
              <a:t>, svalové </a:t>
            </a:r>
            <a:r>
              <a:rPr lang="cs-CZ" sz="2400" b="1" dirty="0" smtClean="0"/>
              <a:t>atrofie, </a:t>
            </a:r>
            <a:r>
              <a:rPr lang="cs-CZ" sz="2400" b="1" dirty="0" err="1"/>
              <a:t>šlachookostnicová</a:t>
            </a:r>
            <a:r>
              <a:rPr lang="cs-CZ" sz="2400" b="1" dirty="0"/>
              <a:t> </a:t>
            </a:r>
            <a:r>
              <a:rPr lang="cs-CZ" sz="2400" b="1" dirty="0" err="1" smtClean="0"/>
              <a:t>hyperreflexia</a:t>
            </a:r>
            <a:r>
              <a:rPr lang="cs-CZ" sz="2400" b="1" dirty="0" smtClean="0"/>
              <a:t>, </a:t>
            </a:r>
            <a:r>
              <a:rPr lang="cs-CZ" sz="2400" b="1" dirty="0"/>
              <a:t>pyramidové iritační </a:t>
            </a:r>
            <a:r>
              <a:rPr lang="cs-CZ" sz="2400" b="1" dirty="0" err="1" smtClean="0"/>
              <a:t>javy</a:t>
            </a:r>
            <a:endParaRPr lang="cs-CZ" sz="2400" b="1" dirty="0"/>
          </a:p>
          <a:p>
            <a:r>
              <a:rPr lang="cs-CZ" sz="2400" b="1" dirty="0"/>
              <a:t>Bolestivé </a:t>
            </a:r>
            <a:r>
              <a:rPr lang="cs-CZ" sz="2400" b="1" dirty="0" smtClean="0"/>
              <a:t>krče</a:t>
            </a:r>
            <a:r>
              <a:rPr lang="cs-CZ" sz="2400" b="1" dirty="0"/>
              <a:t>, </a:t>
            </a:r>
            <a:r>
              <a:rPr lang="cs-CZ" sz="2400" b="1" dirty="0" err="1" smtClean="0"/>
              <a:t>zášklby</a:t>
            </a:r>
            <a:endParaRPr lang="cs-CZ" sz="2400" b="1" dirty="0"/>
          </a:p>
          <a:p>
            <a:r>
              <a:rPr lang="cs-CZ" sz="2400" b="1" dirty="0"/>
              <a:t>U 1/3 </a:t>
            </a:r>
            <a:r>
              <a:rPr lang="cs-CZ" sz="2400" b="1" dirty="0" smtClean="0"/>
              <a:t>začíná </a:t>
            </a:r>
            <a:r>
              <a:rPr lang="cs-CZ" sz="2400" b="1" dirty="0"/>
              <a:t>bulbárním syndromem (</a:t>
            </a:r>
            <a:r>
              <a:rPr lang="cs-CZ" sz="2400" b="1" dirty="0" smtClean="0"/>
              <a:t>obojstranné </a:t>
            </a:r>
            <a:r>
              <a:rPr lang="cs-CZ" sz="2400" b="1" dirty="0" err="1" smtClean="0"/>
              <a:t>lézie</a:t>
            </a:r>
            <a:r>
              <a:rPr lang="cs-CZ" sz="2400" b="1" dirty="0" smtClean="0"/>
              <a:t> </a:t>
            </a:r>
            <a:r>
              <a:rPr lang="cs-CZ" sz="2400" b="1" dirty="0"/>
              <a:t>IX−XII)</a:t>
            </a:r>
          </a:p>
          <a:p>
            <a:pPr marL="548640" lvl="2">
              <a:spcBef>
                <a:spcPts val="600"/>
              </a:spcBef>
              <a:buSzPct val="70000"/>
            </a:pPr>
            <a:r>
              <a:rPr lang="cs-CZ" sz="1800" b="1" dirty="0" err="1" smtClean="0"/>
              <a:t>Dysartria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fascikulácie</a:t>
            </a:r>
            <a:r>
              <a:rPr lang="cs-CZ" sz="1800" b="1" dirty="0" smtClean="0"/>
              <a:t> </a:t>
            </a:r>
            <a:r>
              <a:rPr lang="cs-CZ" sz="1800" b="1" dirty="0"/>
              <a:t>jazyka, </a:t>
            </a:r>
            <a:r>
              <a:rPr lang="cs-CZ" sz="1800" b="1" dirty="0" err="1"/>
              <a:t>nevýbavný</a:t>
            </a:r>
            <a:r>
              <a:rPr lang="cs-CZ" sz="1800" b="1" dirty="0"/>
              <a:t> </a:t>
            </a:r>
            <a:r>
              <a:rPr lang="cs-CZ" sz="1800" b="1" dirty="0" smtClean="0"/>
              <a:t>reflex </a:t>
            </a:r>
            <a:r>
              <a:rPr lang="cs-CZ" sz="1800" b="1" dirty="0" err="1" smtClean="0"/>
              <a:t>zvracania</a:t>
            </a:r>
            <a:r>
              <a:rPr lang="cs-CZ" sz="1800" b="1" dirty="0" smtClean="0"/>
              <a:t>, </a:t>
            </a:r>
            <a:r>
              <a:rPr lang="cs-CZ" sz="1800" b="1" dirty="0" err="1" smtClean="0"/>
              <a:t>dysfágia</a:t>
            </a:r>
            <a:r>
              <a:rPr lang="cs-CZ" sz="1800" b="1" dirty="0" smtClean="0"/>
              <a:t> </a:t>
            </a:r>
            <a:r>
              <a:rPr lang="cs-CZ" sz="1800" b="1" dirty="0"/>
              <a:t>…  </a:t>
            </a:r>
          </a:p>
          <a:p>
            <a:r>
              <a:rPr lang="cs-CZ" sz="2400" b="1" dirty="0"/>
              <a:t>Psychika </a:t>
            </a:r>
            <a:r>
              <a:rPr lang="cs-CZ" sz="2400" b="1" dirty="0" err="1" smtClean="0"/>
              <a:t>normálna</a:t>
            </a:r>
            <a:r>
              <a:rPr lang="cs-CZ" sz="2400" b="1" dirty="0" smtClean="0"/>
              <a:t> </a:t>
            </a:r>
            <a:r>
              <a:rPr lang="cs-CZ" sz="2400" b="1" dirty="0"/>
              <a:t>až do </a:t>
            </a:r>
            <a:r>
              <a:rPr lang="cs-CZ" sz="2400" b="1" dirty="0" err="1" smtClean="0"/>
              <a:t>terminálnej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fázy</a:t>
            </a:r>
            <a:r>
              <a:rPr lang="cs-CZ" sz="2400" b="1" dirty="0" smtClean="0"/>
              <a:t>!</a:t>
            </a:r>
            <a:endParaRPr lang="cs-CZ" sz="2400" b="1" dirty="0"/>
          </a:p>
          <a:p>
            <a:pPr>
              <a:buNone/>
            </a:pPr>
            <a:endParaRPr lang="cs-CZ" sz="2400" b="1" dirty="0"/>
          </a:p>
          <a:p>
            <a:endParaRPr lang="sk-SK" sz="2400" b="1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32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417655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07133" y="495518"/>
            <a:ext cx="8914970" cy="657389"/>
          </a:xfrm>
        </p:spPr>
        <p:txBody>
          <a:bodyPr/>
          <a:lstStyle/>
          <a:p>
            <a:pPr algn="ctr"/>
            <a:r>
              <a:rPr lang="sk-SK" b="1" dirty="0" smtClean="0"/>
              <a:t>NEURODEGENERATÍVNE OCHORENIA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143000" y="1400175"/>
            <a:ext cx="10944225" cy="49577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400" b="1" dirty="0" smtClean="0"/>
              <a:t>PRAKTICKÝ (SPOLOČENSKÝ) PROBLÉM</a:t>
            </a:r>
          </a:p>
          <a:p>
            <a:pPr marL="40005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sk-SK" sz="1800" b="1" dirty="0" smtClean="0"/>
              <a:t>INCIDENCIA A PREVALENCIA RASTIE – STARNUTIE POPULÁCIE, ÚSPEŠNÁ LIEČBA „KLASICKÝCH“ CHORÔB A ČIASTOČNE ÚSPEŠNÁ LIEČBA CHRONICKÝCH OCHORENÍ XX. – XXI. STOROČIA</a:t>
            </a:r>
          </a:p>
          <a:p>
            <a:pPr marL="40005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sk-SK" sz="1800" b="1" dirty="0" smtClean="0"/>
              <a:t>ALZHEIMER NAD 85 ROKOV U TRETINY ŽIEN A U ŠTVRTINY MUŽOV (AJ KEĎ INCIDENCIA PO 80 UŽ KLESÁ)</a:t>
            </a:r>
          </a:p>
          <a:p>
            <a:pPr marL="400050" lvl="1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sk-SK" sz="1800" b="1" dirty="0" smtClean="0"/>
              <a:t>PARKINSON 1 – 2 </a:t>
            </a:r>
            <a:r>
              <a:rPr lang="en-US" sz="1800" b="1" dirty="0" smtClean="0"/>
              <a:t>%</a:t>
            </a:r>
            <a:endParaRPr lang="sk-SK" sz="1800" b="1" dirty="0" smtClean="0"/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000" b="1" i="1" dirty="0" smtClean="0"/>
              <a:t>JE ICH OVEĽA VIAC, AKO SME SI TO MYSLELI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000" b="1" i="1" dirty="0" smtClean="0"/>
              <a:t>NA STRÁNKACH VYSOKO IMPAKTOVANÝCH LEKÁRSKYCH ČASOSPISOV POKROK</a:t>
            </a:r>
          </a:p>
          <a:p>
            <a:pPr marL="400050" lvl="1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sk-SK" sz="2000" b="1" i="1" smtClean="0"/>
              <a:t>UPLATNENIE V PRAXI – BIOMARKERY, PREVENCIA V PLIENKACH</a:t>
            </a:r>
            <a:endParaRPr lang="sk-SK" sz="2000" b="1" i="1" dirty="0" smtClean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33</a:t>
            </a:fld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601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79950" cy="390303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NEURODEGENERATÍVNE OCHORENIA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4438" y="1340768"/>
            <a:ext cx="941806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" dirty="0" smtClean="0"/>
              <a:t>Degenerácia </a:t>
            </a:r>
            <a:r>
              <a:rPr lang="sk-SK" sz="3000" dirty="0"/>
              <a:t>a </a:t>
            </a:r>
            <a:r>
              <a:rPr lang="sk-SK" sz="3000" dirty="0" smtClean="0"/>
              <a:t>zánik </a:t>
            </a:r>
            <a:r>
              <a:rPr lang="sk-SK" sz="3000" dirty="0"/>
              <a:t>neurónov v postihnutých oblastiach </a:t>
            </a:r>
            <a:r>
              <a:rPr lang="sk-SK" sz="3000" dirty="0" smtClean="0"/>
              <a:t>mozgu</a:t>
            </a:r>
            <a:endParaRPr lang="sk-SK" sz="3000" dirty="0"/>
          </a:p>
          <a:p>
            <a:pPr marL="0" indent="0">
              <a:buNone/>
            </a:pPr>
            <a:r>
              <a:rPr lang="sk-SK" sz="3000" dirty="0" smtClean="0"/>
              <a:t>Aberantná </a:t>
            </a:r>
            <a:r>
              <a:rPr lang="sk-SK" sz="3000" dirty="0" err="1"/>
              <a:t>agregácia</a:t>
            </a:r>
            <a:r>
              <a:rPr lang="sk-SK" sz="3000" dirty="0"/>
              <a:t> </a:t>
            </a:r>
            <a:r>
              <a:rPr lang="sk-SK" sz="3000" dirty="0" smtClean="0"/>
              <a:t>proteínov</a:t>
            </a:r>
            <a:r>
              <a:rPr lang="sk-SK" sz="3000" dirty="0"/>
              <a:t>. </a:t>
            </a:r>
            <a:endParaRPr lang="sk-SK" sz="3000" dirty="0" smtClean="0"/>
          </a:p>
          <a:p>
            <a:pPr marL="0" indent="0">
              <a:buNone/>
            </a:pPr>
            <a:r>
              <a:rPr lang="sk-SK" sz="3000" dirty="0" smtClean="0"/>
              <a:t>U</a:t>
            </a:r>
            <a:r>
              <a:rPr lang="en-US" sz="3000" dirty="0" smtClean="0"/>
              <a:t>k</a:t>
            </a:r>
            <a:r>
              <a:rPr lang="sk-SK" sz="3000" dirty="0" err="1" smtClean="0"/>
              <a:t>ladajú</a:t>
            </a:r>
            <a:r>
              <a:rPr lang="sk-SK" sz="3000" dirty="0" smtClean="0"/>
              <a:t> sa ako </a:t>
            </a:r>
            <a:r>
              <a:rPr lang="sk-SK" sz="3000" dirty="0" err="1"/>
              <a:t>intra</a:t>
            </a:r>
            <a:r>
              <a:rPr lang="sk-SK" sz="3000" dirty="0"/>
              <a:t>- a </a:t>
            </a:r>
            <a:r>
              <a:rPr lang="sk-SK" sz="3000" dirty="0" err="1"/>
              <a:t>extraneuronálne</a:t>
            </a:r>
            <a:r>
              <a:rPr lang="sk-SK" sz="3000" dirty="0"/>
              <a:t> telieska. </a:t>
            </a:r>
            <a:r>
              <a:rPr lang="sk-SK" sz="3000" dirty="0" smtClean="0"/>
              <a:t>Iniciálnym </a:t>
            </a:r>
            <a:r>
              <a:rPr lang="sk-SK" sz="3000" dirty="0"/>
              <a:t>spoločným krokom je konverzia natívneho proteínu z </a:t>
            </a:r>
            <a:r>
              <a:rPr lang="sk-SK" sz="3000" dirty="0" smtClean="0"/>
              <a:t>alfa-špirálovitej </a:t>
            </a:r>
            <a:r>
              <a:rPr lang="sk-SK" sz="3000" dirty="0"/>
              <a:t>formy na </a:t>
            </a:r>
            <a:r>
              <a:rPr lang="sk-SK" sz="3000" dirty="0" err="1" smtClean="0"/>
              <a:t>fibrilárnu</a:t>
            </a:r>
            <a:r>
              <a:rPr lang="sk-SK" sz="3000" dirty="0" smtClean="0"/>
              <a:t> formu</a:t>
            </a:r>
            <a:r>
              <a:rPr lang="sk-SK" sz="3000" dirty="0"/>
              <a:t>, ktorá je </a:t>
            </a:r>
            <a:r>
              <a:rPr lang="sk-SK" sz="3000" dirty="0" smtClean="0"/>
              <a:t>ná­chylná </a:t>
            </a:r>
            <a:r>
              <a:rPr lang="sk-SK" sz="3000" dirty="0"/>
              <a:t>k </a:t>
            </a:r>
            <a:r>
              <a:rPr lang="sk-SK" sz="3000" dirty="0" err="1"/>
              <a:t>agregácii</a:t>
            </a:r>
            <a:r>
              <a:rPr lang="sk-SK" sz="3000" dirty="0"/>
              <a:t> </a:t>
            </a:r>
            <a:endParaRPr lang="sk-SK" sz="3000" dirty="0" smtClean="0"/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4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851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79950" cy="390303"/>
          </a:xfrm>
        </p:spPr>
        <p:txBody>
          <a:bodyPr>
            <a:normAutofit fontScale="90000"/>
          </a:bodyPr>
          <a:lstStyle/>
          <a:p>
            <a:r>
              <a:rPr lang="sk-SK" b="1" dirty="0" smtClean="0"/>
              <a:t>NEURODEGENERATÍVNE OCHORENIA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14438" y="1340768"/>
            <a:ext cx="9418066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000" dirty="0" smtClean="0"/>
              <a:t>Mechanizmy </a:t>
            </a:r>
            <a:r>
              <a:rPr lang="sk-SK" sz="3000" dirty="0" err="1"/>
              <a:t>neurodegenerácie</a:t>
            </a:r>
            <a:r>
              <a:rPr lang="sk-SK" sz="3000" dirty="0"/>
              <a:t>:  </a:t>
            </a:r>
            <a:endParaRPr lang="sk-SK" sz="3000" dirty="0" smtClean="0"/>
          </a:p>
          <a:p>
            <a:pPr marL="0" indent="0">
              <a:buNone/>
            </a:pPr>
            <a:r>
              <a:rPr lang="sk-SK" sz="3000" dirty="0" smtClean="0"/>
              <a:t>abnormality </a:t>
            </a:r>
            <a:r>
              <a:rPr lang="sk-SK" sz="3000" dirty="0" err="1"/>
              <a:t>cytoskletu</a:t>
            </a:r>
            <a:r>
              <a:rPr lang="sk-SK" sz="3000" dirty="0"/>
              <a:t> bunky, </a:t>
            </a:r>
            <a:endParaRPr lang="sk-SK" sz="3000" dirty="0" smtClean="0"/>
          </a:p>
          <a:p>
            <a:pPr marL="0" indent="0">
              <a:buNone/>
            </a:pPr>
            <a:r>
              <a:rPr lang="en-US" sz="3000" dirty="0"/>
              <a:t>a</a:t>
            </a:r>
            <a:r>
              <a:rPr lang="sk-SK" sz="3000" dirty="0" err="1"/>
              <a:t>bnormality</a:t>
            </a:r>
            <a:r>
              <a:rPr lang="sk-SK" sz="3000" dirty="0"/>
              <a:t> v </a:t>
            </a:r>
            <a:r>
              <a:rPr lang="sk-SK" sz="3000" dirty="0" err="1"/>
              <a:t>ubikvitinovom</a:t>
            </a:r>
            <a:r>
              <a:rPr lang="sk-SK" sz="3000" dirty="0"/>
              <a:t> procese</a:t>
            </a:r>
          </a:p>
          <a:p>
            <a:pPr marL="0" indent="0">
              <a:buNone/>
            </a:pPr>
            <a:r>
              <a:rPr lang="sk-SK" sz="3000" dirty="0" smtClean="0"/>
              <a:t>interakcia  </a:t>
            </a:r>
            <a:r>
              <a:rPr lang="sk-SK" sz="3000" dirty="0"/>
              <a:t>s </a:t>
            </a:r>
            <a:r>
              <a:rPr lang="sk-SK" sz="3000" dirty="0" err="1"/>
              <a:t>enviromentálnymi</a:t>
            </a:r>
            <a:r>
              <a:rPr lang="sk-SK" sz="3000" dirty="0"/>
              <a:t> toxínmi, </a:t>
            </a:r>
            <a:r>
              <a:rPr lang="sk-SK" sz="3000" dirty="0" smtClean="0"/>
              <a:t>inými faktormi prostredia, </a:t>
            </a:r>
            <a:endParaRPr lang="sk-SK" sz="3000" dirty="0" smtClean="0"/>
          </a:p>
          <a:p>
            <a:pPr marL="0" indent="0">
              <a:buNone/>
            </a:pPr>
            <a:r>
              <a:rPr lang="sk-SK" sz="3000" u="sng" dirty="0" smtClean="0"/>
              <a:t>NOVÁ HYPOTÉZA: nie </a:t>
            </a:r>
            <a:r>
              <a:rPr lang="sk-SK" sz="3000" u="sng" dirty="0"/>
              <a:t>vznik, ale odstránenie agregátov je </a:t>
            </a:r>
            <a:r>
              <a:rPr lang="sk-SK" sz="3000" u="sng" dirty="0" smtClean="0"/>
              <a:t>problém</a:t>
            </a:r>
            <a:r>
              <a:rPr lang="sk-SK" sz="3000" u="sng" dirty="0" smtClean="0"/>
              <a:t>?</a:t>
            </a:r>
            <a:endParaRPr lang="sk-SK" sz="3000" u="sng" dirty="0"/>
          </a:p>
          <a:p>
            <a:pPr marL="0" indent="0">
              <a:buNone/>
            </a:pPr>
            <a:r>
              <a:rPr lang="sk-SK" sz="3000" b="1" dirty="0" err="1" smtClean="0"/>
              <a:t>Alzheimerova</a:t>
            </a:r>
            <a:r>
              <a:rPr lang="sk-SK" sz="3000" b="1" dirty="0" smtClean="0"/>
              <a:t> </a:t>
            </a:r>
            <a:r>
              <a:rPr lang="sk-SK" sz="3000" b="1" dirty="0" err="1"/>
              <a:t>chorova</a:t>
            </a:r>
            <a:r>
              <a:rPr lang="sk-SK" sz="3000" b="1" dirty="0"/>
              <a:t>, </a:t>
            </a:r>
            <a:r>
              <a:rPr lang="sk-SK" sz="3000" b="1" dirty="0" err="1"/>
              <a:t>Parkinsonova</a:t>
            </a:r>
            <a:r>
              <a:rPr lang="sk-SK" sz="3000" b="1" dirty="0"/>
              <a:t> choroba, </a:t>
            </a:r>
            <a:r>
              <a:rPr lang="sk-SK" sz="3000" b="1" dirty="0" err="1"/>
              <a:t>Amyotrofická</a:t>
            </a:r>
            <a:r>
              <a:rPr lang="sk-SK" sz="3000" b="1" dirty="0"/>
              <a:t> laterálna skleróza, </a:t>
            </a:r>
            <a:r>
              <a:rPr lang="sk-SK" sz="3000" b="1" dirty="0" err="1"/>
              <a:t>Huntingtonova</a:t>
            </a:r>
            <a:r>
              <a:rPr lang="sk-SK" sz="3000" b="1" dirty="0"/>
              <a:t> choroba, FT demencia, </a:t>
            </a:r>
            <a:r>
              <a:rPr lang="sk-SK" sz="3000" b="1" dirty="0" err="1"/>
              <a:t>spinocerebelárna</a:t>
            </a:r>
            <a:r>
              <a:rPr lang="sk-SK" sz="3000" b="1" dirty="0"/>
              <a:t> </a:t>
            </a:r>
            <a:r>
              <a:rPr lang="sk-SK" sz="3000" b="1" dirty="0" err="1"/>
              <a:t>ataxia</a:t>
            </a:r>
            <a:r>
              <a:rPr lang="sk-SK" sz="3000" b="1" dirty="0"/>
              <a:t> 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5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677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muhammad al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1" y="45720"/>
            <a:ext cx="6629400" cy="677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6</a:t>
            </a:fld>
            <a:endParaRPr lang="sk-SK"/>
          </a:p>
        </p:txBody>
      </p:sp>
      <p:pic>
        <p:nvPicPr>
          <p:cNvPr id="6" name="Obrázok 5" descr="Image result for parkinson's diseas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560" y="2211714"/>
            <a:ext cx="3220403" cy="27203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1917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tx1"/>
                </a:solidFill>
              </a:rPr>
              <a:t>PARKINSONOVA  CHOROBA   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85850" y="1228725"/>
            <a:ext cx="10129838" cy="5286079"/>
          </a:xfrm>
        </p:spPr>
        <p:txBody>
          <a:bodyPr>
            <a:normAutofit fontScale="85000" lnSpcReduction="20000"/>
          </a:bodyPr>
          <a:lstStyle/>
          <a:p>
            <a:r>
              <a:rPr lang="sk-SK" sz="3100" dirty="0" smtClean="0">
                <a:solidFill>
                  <a:prstClr val="black"/>
                </a:solidFill>
              </a:rPr>
              <a:t>V</a:t>
            </a:r>
            <a:r>
              <a:rPr lang="sk-SK" sz="3100" dirty="0">
                <a:solidFill>
                  <a:prstClr val="black"/>
                </a:solidFill>
              </a:rPr>
              <a:t> dôsledku degeneratívneho zániku neurónov v </a:t>
            </a:r>
            <a:r>
              <a:rPr lang="sk-SK" sz="3100" dirty="0" err="1">
                <a:solidFill>
                  <a:prstClr val="black"/>
                </a:solidFill>
              </a:rPr>
              <a:t>pars</a:t>
            </a:r>
            <a:r>
              <a:rPr lang="sk-SK" sz="3100" dirty="0">
                <a:solidFill>
                  <a:prstClr val="black"/>
                </a:solidFill>
              </a:rPr>
              <a:t> </a:t>
            </a:r>
            <a:r>
              <a:rPr lang="sk-SK" sz="3100" dirty="0" err="1">
                <a:solidFill>
                  <a:prstClr val="black"/>
                </a:solidFill>
              </a:rPr>
              <a:t>compacta</a:t>
            </a:r>
            <a:r>
              <a:rPr lang="sk-SK" sz="3100" dirty="0">
                <a:solidFill>
                  <a:prstClr val="black"/>
                </a:solidFill>
              </a:rPr>
              <a:t> substancie </a:t>
            </a:r>
            <a:r>
              <a:rPr lang="sk-SK" sz="3100" dirty="0" err="1">
                <a:solidFill>
                  <a:prstClr val="black"/>
                </a:solidFill>
              </a:rPr>
              <a:t>nigrae</a:t>
            </a:r>
            <a:r>
              <a:rPr lang="sk-SK" sz="3100" dirty="0">
                <a:solidFill>
                  <a:prstClr val="black"/>
                </a:solidFill>
              </a:rPr>
              <a:t> </a:t>
            </a:r>
            <a:r>
              <a:rPr lang="sk-SK" sz="3100" dirty="0" smtClean="0">
                <a:solidFill>
                  <a:prstClr val="black"/>
                </a:solidFill>
              </a:rPr>
              <a:t>dochádza </a:t>
            </a:r>
            <a:r>
              <a:rPr lang="sk-SK" sz="3100" dirty="0">
                <a:solidFill>
                  <a:prstClr val="black"/>
                </a:solidFill>
              </a:rPr>
              <a:t>k nedostatku </a:t>
            </a:r>
            <a:r>
              <a:rPr lang="sk-SK" sz="3100" dirty="0" err="1">
                <a:solidFill>
                  <a:prstClr val="black"/>
                </a:solidFill>
              </a:rPr>
              <a:t>dopamínu</a:t>
            </a:r>
            <a:r>
              <a:rPr lang="sk-SK" sz="3100" dirty="0">
                <a:solidFill>
                  <a:prstClr val="black"/>
                </a:solidFill>
              </a:rPr>
              <a:t> (DA) a iných </a:t>
            </a:r>
            <a:r>
              <a:rPr lang="sk-SK" sz="3100" dirty="0" err="1">
                <a:solidFill>
                  <a:prstClr val="black"/>
                </a:solidFill>
              </a:rPr>
              <a:t>neuromediátorov</a:t>
            </a:r>
            <a:r>
              <a:rPr lang="sk-SK" sz="3100" dirty="0">
                <a:solidFill>
                  <a:prstClr val="black"/>
                </a:solidFill>
              </a:rPr>
              <a:t> v bazálnych gangliách mozgu. </a:t>
            </a:r>
          </a:p>
          <a:p>
            <a:r>
              <a:rPr lang="sk-SK" sz="3100" dirty="0" smtClean="0">
                <a:solidFill>
                  <a:prstClr val="black"/>
                </a:solidFill>
              </a:rPr>
              <a:t>Klinicky</a:t>
            </a:r>
            <a:r>
              <a:rPr lang="en-US" sz="3100" dirty="0" smtClean="0">
                <a:solidFill>
                  <a:prstClr val="black"/>
                </a:solidFill>
              </a:rPr>
              <a:t>:</a:t>
            </a:r>
            <a:r>
              <a:rPr lang="sk-SK" sz="3100" dirty="0" smtClean="0">
                <a:solidFill>
                  <a:prstClr val="black"/>
                </a:solidFill>
              </a:rPr>
              <a:t> </a:t>
            </a:r>
            <a:r>
              <a:rPr lang="sk-SK" sz="3100" dirty="0" err="1" smtClean="0">
                <a:solidFill>
                  <a:prstClr val="black"/>
                </a:solidFill>
              </a:rPr>
              <a:t>extrapyramídový</a:t>
            </a:r>
            <a:r>
              <a:rPr lang="sk-SK" sz="3100" dirty="0" smtClean="0">
                <a:solidFill>
                  <a:prstClr val="black"/>
                </a:solidFill>
              </a:rPr>
              <a:t> </a:t>
            </a:r>
            <a:r>
              <a:rPr lang="sk-SK" sz="3100" dirty="0" err="1" smtClean="0">
                <a:solidFill>
                  <a:prstClr val="black"/>
                </a:solidFill>
              </a:rPr>
              <a:t>hypokineticko-rigídny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sk-SK" sz="3100" dirty="0" smtClean="0">
                <a:solidFill>
                  <a:prstClr val="black"/>
                </a:solidFill>
              </a:rPr>
              <a:t>syndróm, </a:t>
            </a:r>
            <a:r>
              <a:rPr lang="sk-SK" sz="3100" dirty="0" err="1" smtClean="0">
                <a:solidFill>
                  <a:prstClr val="black"/>
                </a:solidFill>
              </a:rPr>
              <a:t>hypokinéz</a:t>
            </a:r>
            <a:r>
              <a:rPr lang="en-US" sz="3100" dirty="0" smtClean="0">
                <a:solidFill>
                  <a:prstClr val="black"/>
                </a:solidFill>
              </a:rPr>
              <a:t>a</a:t>
            </a:r>
            <a:r>
              <a:rPr lang="sk-SK" sz="3100" dirty="0" smtClean="0">
                <a:solidFill>
                  <a:prstClr val="black"/>
                </a:solidFill>
              </a:rPr>
              <a:t>, </a:t>
            </a:r>
            <a:r>
              <a:rPr lang="sk-SK" sz="3100" dirty="0" err="1" smtClean="0">
                <a:solidFill>
                  <a:prstClr val="black"/>
                </a:solidFill>
              </a:rPr>
              <a:t>rigidit</a:t>
            </a:r>
            <a:r>
              <a:rPr lang="en-US" sz="3100" dirty="0" smtClean="0">
                <a:solidFill>
                  <a:prstClr val="black"/>
                </a:solidFill>
              </a:rPr>
              <a:t>a</a:t>
            </a:r>
            <a:r>
              <a:rPr lang="sk-SK" sz="3100" dirty="0" smtClean="0">
                <a:solidFill>
                  <a:prstClr val="black"/>
                </a:solidFill>
              </a:rPr>
              <a:t>, tras </a:t>
            </a:r>
            <a:r>
              <a:rPr lang="sk-SK" sz="3100" dirty="0">
                <a:solidFill>
                  <a:prstClr val="black"/>
                </a:solidFill>
              </a:rPr>
              <a:t>a </a:t>
            </a:r>
            <a:r>
              <a:rPr lang="sk-SK" sz="3100" dirty="0" err="1" smtClean="0">
                <a:solidFill>
                  <a:prstClr val="black"/>
                </a:solidFill>
              </a:rPr>
              <a:t>posturáln</a:t>
            </a:r>
            <a:r>
              <a:rPr lang="en-US" sz="3100" dirty="0" smtClean="0">
                <a:solidFill>
                  <a:prstClr val="black"/>
                </a:solidFill>
              </a:rPr>
              <a:t>a</a:t>
            </a:r>
            <a:r>
              <a:rPr lang="sk-SK" sz="3100" dirty="0" smtClean="0">
                <a:solidFill>
                  <a:prstClr val="black"/>
                </a:solidFill>
              </a:rPr>
              <a:t> </a:t>
            </a:r>
            <a:r>
              <a:rPr lang="sk-SK" sz="3100" dirty="0" err="1" smtClean="0">
                <a:solidFill>
                  <a:prstClr val="black"/>
                </a:solidFill>
              </a:rPr>
              <a:t>poruch</a:t>
            </a:r>
            <a:r>
              <a:rPr lang="en-US" sz="3100" dirty="0" smtClean="0">
                <a:solidFill>
                  <a:prstClr val="black"/>
                </a:solidFill>
              </a:rPr>
              <a:t>a</a:t>
            </a:r>
            <a:r>
              <a:rPr lang="sk-SK" sz="3100" dirty="0" smtClean="0">
                <a:solidFill>
                  <a:prstClr val="black"/>
                </a:solidFill>
              </a:rPr>
              <a:t>. </a:t>
            </a:r>
          </a:p>
          <a:p>
            <a:r>
              <a:rPr lang="sk-SK" sz="3100" dirty="0">
                <a:solidFill>
                  <a:prstClr val="black"/>
                </a:solidFill>
              </a:rPr>
              <a:t>V posledných rokoch sa </a:t>
            </a:r>
            <a:r>
              <a:rPr lang="sk-SK" sz="3100" dirty="0" err="1" smtClean="0">
                <a:solidFill>
                  <a:prstClr val="black"/>
                </a:solidFill>
              </a:rPr>
              <a:t>objasinili</a:t>
            </a:r>
            <a:r>
              <a:rPr lang="sk-SK" sz="3100" dirty="0" smtClean="0">
                <a:solidFill>
                  <a:prstClr val="black"/>
                </a:solidFill>
              </a:rPr>
              <a:t> mnohé možné príčiny selektívneho </a:t>
            </a:r>
            <a:r>
              <a:rPr lang="sk-SK" sz="3100" dirty="0">
                <a:solidFill>
                  <a:prstClr val="black"/>
                </a:solidFill>
              </a:rPr>
              <a:t>zániku neurónov, medzi ktorými dominuje </a:t>
            </a:r>
            <a:r>
              <a:rPr lang="sk-SK" sz="3100" dirty="0" smtClean="0">
                <a:solidFill>
                  <a:prstClr val="black"/>
                </a:solidFill>
              </a:rPr>
              <a:t>oxidačný </a:t>
            </a:r>
            <a:r>
              <a:rPr lang="sk-SK" sz="3100" dirty="0" smtClean="0">
                <a:solidFill>
                  <a:prstClr val="black"/>
                </a:solidFill>
              </a:rPr>
              <a:t>stres, </a:t>
            </a:r>
            <a:r>
              <a:rPr lang="sk-SK" sz="3100" dirty="0" err="1">
                <a:solidFill>
                  <a:prstClr val="black"/>
                </a:solidFill>
              </a:rPr>
              <a:t>proteolytický</a:t>
            </a:r>
            <a:r>
              <a:rPr lang="sk-SK" sz="3100" dirty="0">
                <a:solidFill>
                  <a:prstClr val="black"/>
                </a:solidFill>
              </a:rPr>
              <a:t> stres, </a:t>
            </a:r>
            <a:r>
              <a:rPr lang="sk-SK" sz="3100" dirty="0" err="1">
                <a:solidFill>
                  <a:prstClr val="black"/>
                </a:solidFill>
              </a:rPr>
              <a:t>mitochondriálna</a:t>
            </a:r>
            <a:r>
              <a:rPr lang="sk-SK" sz="3100" dirty="0">
                <a:solidFill>
                  <a:prstClr val="black"/>
                </a:solidFill>
              </a:rPr>
              <a:t> dysfunkcia, </a:t>
            </a:r>
            <a:r>
              <a:rPr lang="sk-SK" sz="3100" dirty="0" err="1">
                <a:solidFill>
                  <a:prstClr val="black"/>
                </a:solidFill>
              </a:rPr>
              <a:t>zápa</a:t>
            </a:r>
            <a:r>
              <a:rPr lang="en-US" sz="3100" dirty="0">
                <a:solidFill>
                  <a:prstClr val="black"/>
                </a:solidFill>
              </a:rPr>
              <a:t>l…</a:t>
            </a:r>
            <a:endParaRPr lang="sk-SK" sz="1500" dirty="0">
              <a:solidFill>
                <a:prstClr val="black"/>
              </a:solidFill>
            </a:endParaRPr>
          </a:p>
          <a:p>
            <a:r>
              <a:rPr lang="en-US" sz="3100" dirty="0" smtClean="0">
                <a:solidFill>
                  <a:prstClr val="black"/>
                </a:solidFill>
              </a:rPr>
              <a:t>V</a:t>
            </a:r>
            <a:r>
              <a:rPr lang="sk-SK" sz="3100" dirty="0" err="1" smtClean="0">
                <a:solidFill>
                  <a:prstClr val="black"/>
                </a:solidFill>
              </a:rPr>
              <a:t>ýskum</a:t>
            </a:r>
            <a:r>
              <a:rPr lang="sk-SK" sz="3100" dirty="0" smtClean="0">
                <a:solidFill>
                  <a:prstClr val="black"/>
                </a:solidFill>
              </a:rPr>
              <a:t> </a:t>
            </a:r>
            <a:r>
              <a:rPr lang="sk-SK" sz="3100" dirty="0">
                <a:solidFill>
                  <a:prstClr val="black"/>
                </a:solidFill>
              </a:rPr>
              <a:t>v genetickej oblasti ukázal, že </a:t>
            </a:r>
            <a:r>
              <a:rPr lang="sk-SK" sz="3100" dirty="0" smtClean="0">
                <a:solidFill>
                  <a:prstClr val="black"/>
                </a:solidFill>
              </a:rPr>
              <a:t>tie</a:t>
            </a:r>
            <a:r>
              <a:rPr lang="en-US" sz="3100" dirty="0" smtClean="0">
                <a:solidFill>
                  <a:prstClr val="black"/>
                </a:solidFill>
              </a:rPr>
              <a:t> </a:t>
            </a:r>
            <a:r>
              <a:rPr lang="en-US" sz="3100" dirty="0" err="1" smtClean="0">
                <a:solidFill>
                  <a:prstClr val="black"/>
                </a:solidFill>
              </a:rPr>
              <a:t>ist</a:t>
            </a:r>
            <a:r>
              <a:rPr lang="sk-SK" sz="3100" dirty="0" smtClean="0">
                <a:solidFill>
                  <a:prstClr val="black"/>
                </a:solidFill>
              </a:rPr>
              <a:t>é </a:t>
            </a:r>
            <a:r>
              <a:rPr lang="sk-SK" sz="3100" dirty="0">
                <a:solidFill>
                  <a:prstClr val="black"/>
                </a:solidFill>
              </a:rPr>
              <a:t>príčiny sú zahrnuté v </a:t>
            </a:r>
            <a:r>
              <a:rPr lang="sk-SK" sz="3100" dirty="0" err="1">
                <a:solidFill>
                  <a:prstClr val="black"/>
                </a:solidFill>
              </a:rPr>
              <a:t>etiopatogenéze</a:t>
            </a:r>
            <a:r>
              <a:rPr lang="sk-SK" sz="3100" dirty="0">
                <a:solidFill>
                  <a:prstClr val="black"/>
                </a:solidFill>
              </a:rPr>
              <a:t> ako sporadickej, tak i familiárnej formy ochorenia. </a:t>
            </a:r>
            <a:r>
              <a:rPr lang="sk-SK" sz="3100" dirty="0" smtClean="0">
                <a:solidFill>
                  <a:prstClr val="black"/>
                </a:solidFill>
              </a:rPr>
              <a:t>Je </a:t>
            </a:r>
            <a:r>
              <a:rPr lang="sk-SK" sz="3100" dirty="0">
                <a:solidFill>
                  <a:prstClr val="black"/>
                </a:solidFill>
              </a:rPr>
              <a:t>teda zrejmé, že </a:t>
            </a:r>
            <a:r>
              <a:rPr lang="sk-SK" sz="3100" dirty="0" err="1">
                <a:solidFill>
                  <a:prstClr val="black"/>
                </a:solidFill>
              </a:rPr>
              <a:t>PCh</a:t>
            </a:r>
            <a:r>
              <a:rPr lang="sk-SK" sz="3100" dirty="0">
                <a:solidFill>
                  <a:prstClr val="black"/>
                </a:solidFill>
              </a:rPr>
              <a:t> je spôsobená kombináciou genetických a environmentálnych faktorov</a:t>
            </a:r>
            <a:r>
              <a:rPr lang="sk-SK" sz="2300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7</a:t>
            </a:fld>
            <a:endParaRPr lang="sk-SK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69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851363" cy="932682"/>
          </a:xfrm>
        </p:spPr>
        <p:txBody>
          <a:bodyPr/>
          <a:lstStyle/>
          <a:p>
            <a:pPr algn="ctr"/>
            <a:r>
              <a:rPr lang="sk-SK" b="1" dirty="0" smtClean="0"/>
              <a:t>PATOGENÉZA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662932" y="1604474"/>
            <a:ext cx="4186808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Depigmentácia </a:t>
            </a:r>
            <a:r>
              <a:rPr lang="sk-SK" sz="2400" dirty="0"/>
              <a:t>a strata </a:t>
            </a:r>
            <a:r>
              <a:rPr lang="sk-SK" sz="2400" dirty="0" smtClean="0"/>
              <a:t>neurónov SN (aj u zdravých vekom) </a:t>
            </a:r>
            <a:endParaRPr lang="sk-SK" sz="2400" dirty="0" smtClean="0"/>
          </a:p>
          <a:p>
            <a:r>
              <a:rPr lang="sk-SK" sz="2400" dirty="0" smtClean="0"/>
              <a:t>Nedostatok </a:t>
            </a:r>
            <a:r>
              <a:rPr lang="sk-SK" sz="2400" dirty="0" err="1"/>
              <a:t>dopamínu</a:t>
            </a:r>
            <a:r>
              <a:rPr lang="sk-SK" sz="2400" dirty="0"/>
              <a:t> v projekčnej oblasti neurónov SN – v </a:t>
            </a:r>
            <a:r>
              <a:rPr lang="sk-SK" sz="2400" dirty="0" err="1"/>
              <a:t>striate</a:t>
            </a:r>
            <a:r>
              <a:rPr lang="sk-SK" sz="2400" dirty="0"/>
              <a:t> (</a:t>
            </a:r>
            <a:r>
              <a:rPr lang="sk-SK" sz="2400" dirty="0" err="1"/>
              <a:t>nc</a:t>
            </a:r>
            <a:r>
              <a:rPr lang="sk-SK" sz="2400" dirty="0"/>
              <a:t>. </a:t>
            </a:r>
            <a:r>
              <a:rPr lang="sk-SK" sz="2400" dirty="0" err="1"/>
              <a:t>caudatus</a:t>
            </a:r>
            <a:r>
              <a:rPr lang="sk-SK" sz="2400" dirty="0"/>
              <a:t> + </a:t>
            </a:r>
            <a:r>
              <a:rPr lang="sk-SK" sz="2400" dirty="0" err="1"/>
              <a:t>putamen</a:t>
            </a:r>
            <a:r>
              <a:rPr lang="sk-SK" sz="2400" dirty="0"/>
              <a:t>) </a:t>
            </a:r>
            <a:endParaRPr lang="sk-SK" sz="2400" dirty="0" smtClean="0"/>
          </a:p>
          <a:p>
            <a:r>
              <a:rPr lang="sk-SK" sz="2400" dirty="0" smtClean="0"/>
              <a:t>Klinické </a:t>
            </a:r>
            <a:r>
              <a:rPr lang="sk-SK" sz="2400" dirty="0"/>
              <a:t>príznaky sa objavia pri zániku </a:t>
            </a:r>
            <a:r>
              <a:rPr lang="sk-SK" sz="2400" dirty="0" smtClean="0"/>
              <a:t>65-80</a:t>
            </a:r>
            <a:r>
              <a:rPr lang="sk-SK" sz="2400" dirty="0"/>
              <a:t>% neurónov </a:t>
            </a:r>
            <a:r>
              <a:rPr lang="sk-SK" sz="2400" dirty="0" smtClean="0"/>
              <a:t>SN</a:t>
            </a:r>
          </a:p>
          <a:p>
            <a:endParaRPr lang="sk-SK" sz="2400" dirty="0"/>
          </a:p>
          <a:p>
            <a:endParaRPr lang="sk-SK" dirty="0"/>
          </a:p>
        </p:txBody>
      </p:sp>
      <p:pic>
        <p:nvPicPr>
          <p:cNvPr id="4" name="Picture 7" descr="http://upload.wikimedia.org/wikipedia/commons/thumb/9/9e/Basal_ganglia_circuits.svg/1000px-Basal_ganglia_circuit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1" y="1556792"/>
            <a:ext cx="3851779" cy="483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8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34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04615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PARKINSONOVA  CHOROBA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14563" y="1343025"/>
            <a:ext cx="9629775" cy="5214938"/>
          </a:xfrm>
        </p:spPr>
        <p:txBody>
          <a:bodyPr>
            <a:normAutofit/>
          </a:bodyPr>
          <a:lstStyle/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Prítomné</a:t>
            </a:r>
            <a:r>
              <a:rPr 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najmenej</a:t>
            </a:r>
            <a:r>
              <a:rPr 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  </a:t>
            </a:r>
            <a:r>
              <a:rPr 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2 </a:t>
            </a:r>
            <a:r>
              <a:rPr 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zo</a:t>
            </a:r>
            <a:r>
              <a:rPr 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4 </a:t>
            </a:r>
            <a:r>
              <a:rPr 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hlavných</a:t>
            </a:r>
            <a:r>
              <a:rPr 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, </a:t>
            </a:r>
            <a:r>
              <a:rPr lang="cs-CZ" sz="2400" b="1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motorických</a:t>
            </a:r>
            <a:r>
              <a:rPr 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príznakov</a:t>
            </a:r>
            <a:r>
              <a:rPr 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:</a:t>
            </a:r>
            <a:endParaRPr lang="cs-CZ" sz="2400" kern="0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hypokinéza</a:t>
            </a:r>
            <a:r>
              <a:rPr 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/</a:t>
            </a:r>
            <a:r>
              <a:rPr 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bradykinéza</a:t>
            </a:r>
            <a:r>
              <a:rPr 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/</a:t>
            </a:r>
            <a:r>
              <a:rPr 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akinéza</a:t>
            </a:r>
            <a:endParaRPr lang="cs-CZ" sz="2400" kern="0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cs-CZ" alt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rigidita </a:t>
            </a:r>
          </a:p>
          <a:p>
            <a:pPr lvl="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cs-CZ" alt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tras </a:t>
            </a:r>
            <a:endParaRPr lang="cs-CZ" altLang="cs-CZ" sz="2400" kern="0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cs-CZ" alt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poruchy </a:t>
            </a:r>
            <a:r>
              <a:rPr lang="cs-CZ" alt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postoja</a:t>
            </a:r>
            <a:r>
              <a:rPr lang="cs-CZ" alt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 a </a:t>
            </a:r>
            <a:r>
              <a:rPr lang="cs-CZ" alt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chôdze</a:t>
            </a:r>
            <a:endParaRPr lang="cs-CZ" altLang="cs-CZ" sz="2400" kern="0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  <a:p>
            <a:pPr lvl="0" eaLnBrk="0" fontAlgn="base" hangingPunct="0">
              <a:spcAft>
                <a:spcPct val="0"/>
              </a:spcAft>
              <a:buFontTx/>
              <a:buChar char="•"/>
              <a:defRPr/>
            </a:pPr>
            <a:r>
              <a:rPr lang="cs-CZ" altLang="cs-CZ" sz="2400" b="1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nemotorické</a:t>
            </a:r>
            <a:r>
              <a:rPr lang="cs-CZ" alt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cs-CZ" alt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príznaky</a:t>
            </a:r>
            <a:r>
              <a:rPr lang="cs-CZ" alt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: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vegetatívne</a:t>
            </a:r>
            <a:r>
              <a:rPr lang="cs-CZ" alt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, </a:t>
            </a:r>
            <a:r>
              <a:rPr lang="cs-CZ" alt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autonomné</a:t>
            </a:r>
            <a:r>
              <a:rPr lang="cs-CZ" alt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 poruchy</a:t>
            </a: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psychické </a:t>
            </a:r>
            <a:r>
              <a:rPr lang="cs-CZ" alt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príznaky</a:t>
            </a:r>
            <a:endParaRPr lang="cs-CZ" altLang="cs-CZ" sz="2400" kern="0" dirty="0" smtClean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  <a:p>
            <a:pPr marL="0" indent="0" eaLnBrk="0" fontAlgn="base" hangingPunct="0">
              <a:spcAft>
                <a:spcPct val="0"/>
              </a:spcAft>
              <a:buNone/>
              <a:defRPr/>
            </a:pPr>
            <a:r>
              <a:rPr lang="cs-CZ" alt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cs-CZ" alt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iné</a:t>
            </a:r>
            <a:r>
              <a:rPr lang="cs-CZ" alt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 </a:t>
            </a:r>
            <a:r>
              <a:rPr lang="cs-CZ" alt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(senzorické a </a:t>
            </a:r>
            <a:r>
              <a:rPr lang="cs-CZ" alt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senzitívne</a:t>
            </a:r>
            <a:r>
              <a:rPr lang="cs-CZ" alt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, </a:t>
            </a:r>
            <a:r>
              <a:rPr 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poruchy rytmu </a:t>
            </a:r>
            <a:r>
              <a:rPr 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spánku </a:t>
            </a:r>
            <a:r>
              <a:rPr lang="cs-CZ" sz="2400" kern="0" dirty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a </a:t>
            </a:r>
            <a:r>
              <a:rPr lang="cs-CZ" sz="2400" kern="0" dirty="0" err="1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bdenia</a:t>
            </a:r>
            <a:r>
              <a:rPr lang="cs-CZ" sz="2400" kern="0" dirty="0" smtClean="0">
                <a:solidFill>
                  <a:schemeClr val="tx1"/>
                </a:solidFill>
                <a:latin typeface="Century Gothic" panose="020B0502020202020204" pitchFamily="34" charset="0"/>
                <a:cs typeface="Arial"/>
              </a:rPr>
              <a:t>…)</a:t>
            </a:r>
            <a:endParaRPr lang="cs-CZ" sz="2400" kern="0" dirty="0">
              <a:solidFill>
                <a:schemeClr val="tx1"/>
              </a:solidFill>
              <a:latin typeface="Century Gothic" panose="020B0502020202020204" pitchFamily="34" charset="0"/>
              <a:cs typeface="Arial"/>
            </a:endParaRPr>
          </a:p>
        </p:txBody>
      </p:sp>
      <p:pic>
        <p:nvPicPr>
          <p:cNvPr id="5" name="Picture 2" descr="C:\Documents and Settings\Jiné\VM\Dropbox\Nové prezentace - příprava, mozeček, čití, meningeální, expy\expy\expy obr\klidový tř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1263" y="1893957"/>
            <a:ext cx="368880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neurodeg19</a:t>
            </a: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98B-34C1-45C3-AAA4-DA6AA6CE21BC}" type="slidenum">
              <a:rPr lang="sk-SK" smtClean="0"/>
              <a:t>9</a:t>
            </a:fld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k-SK" smtClean="0"/>
              <a:t>7.4.2019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15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ym">
  <a:themeElements>
    <a:clrScheme name="Dym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y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ym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199</TotalTime>
  <Words>1514</Words>
  <Application>Microsoft Office PowerPoint</Application>
  <PresentationFormat>Širokouhlá</PresentationFormat>
  <Paragraphs>332</Paragraphs>
  <Slides>33</Slides>
  <Notes>5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Calibri</vt:lpstr>
      <vt:lpstr>Century Gothic</vt:lpstr>
      <vt:lpstr>Symbol</vt:lpstr>
      <vt:lpstr>Times New Roman</vt:lpstr>
      <vt:lpstr>Wingdings</vt:lpstr>
      <vt:lpstr>Wingdings 3</vt:lpstr>
      <vt:lpstr>Dym</vt:lpstr>
      <vt:lpstr>Neurodegeneratívne ochorenia</vt:lpstr>
      <vt:lpstr>NEURODEGENERATÍVNE OCHORENIA</vt:lpstr>
      <vt:lpstr>NEURODEGENERATÍVNE OCHORENIA</vt:lpstr>
      <vt:lpstr>NEURODEGENERATÍVNE OCHORENIA</vt:lpstr>
      <vt:lpstr>NEURODEGENERATÍVNE OCHORENIA</vt:lpstr>
      <vt:lpstr>Prezentácia programu PowerPoint</vt:lpstr>
      <vt:lpstr>PARKINSONOVA  CHOROBA   </vt:lpstr>
      <vt:lpstr>PATOGENÉZA </vt:lpstr>
      <vt:lpstr>PARKINSONOVA  CHOROBA </vt:lpstr>
      <vt:lpstr>PARKINSONOVA CHOROBA – LIEČBA </vt:lpstr>
      <vt:lpstr>Parkinsonova choroba – liečba</vt:lpstr>
      <vt:lpstr>Prezentácia programu PowerPoint</vt:lpstr>
      <vt:lpstr>1906 – PRVÝ POPIS ALZHEIMEROVEJ CHOROBY</vt:lpstr>
      <vt:lpstr>Neuropatológia</vt:lpstr>
      <vt:lpstr>Neuropatológia AD</vt:lpstr>
      <vt:lpstr>PRELOM VO VÝSKUME ALZHEIMEROVEJ CHOROBY AJ ZA ÚČASTI SLOVENSKA </vt:lpstr>
      <vt:lpstr>Alzheimerova   choroba </vt:lpstr>
      <vt:lpstr>Alzheimerova   choroba </vt:lpstr>
      <vt:lpstr>DEDIČNÁ A SPORADICKÁ FORMA ALZHEIMEROVEJ CHOROBY </vt:lpstr>
      <vt:lpstr>Liečba Alzheimerovej choroby</vt:lpstr>
      <vt:lpstr>Alzheimerova choroba – prevencia a nefarmakologická terapia </vt:lpstr>
      <vt:lpstr>Prezentácia programu PowerPoint</vt:lpstr>
      <vt:lpstr>FINGER STUDY, 2009 – 2011 Kivipelto M, Hakanson K, Sci Am 2017</vt:lpstr>
      <vt:lpstr>Chorea Huntingtoni</vt:lpstr>
      <vt:lpstr>Huntington</vt:lpstr>
      <vt:lpstr>Epidemiológia</vt:lpstr>
      <vt:lpstr>Expanzia trinukleotidových repetícií (dynamické mutácie)</vt:lpstr>
      <vt:lpstr>Expanzia trinukleotidových repetícií (dynamické mutácie)</vt:lpstr>
      <vt:lpstr>Prezentácia programu PowerPoint</vt:lpstr>
      <vt:lpstr>Prezentácia programu PowerPoint</vt:lpstr>
      <vt:lpstr>Amyotrofická laterálna skleróza</vt:lpstr>
      <vt:lpstr>Klinický obraz</vt:lpstr>
      <vt:lpstr>NEURODEGENERATÍVNE OCHORENIA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Heterogenita druhého typu diabetes mellitus – škatuľkovanie alebo model maliarskej palety?</dc:title>
  <dc:creator>Oliver Racz</dc:creator>
  <cp:lastModifiedBy>Oliver Racz</cp:lastModifiedBy>
  <cp:revision>29</cp:revision>
  <dcterms:created xsi:type="dcterms:W3CDTF">2017-09-22T09:02:46Z</dcterms:created>
  <dcterms:modified xsi:type="dcterms:W3CDTF">2019-04-07T13:56:02Z</dcterms:modified>
</cp:coreProperties>
</file>