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51"/>
  </p:notesMasterIdLst>
  <p:sldIdLst>
    <p:sldId id="256" r:id="rId2"/>
    <p:sldId id="261" r:id="rId3"/>
    <p:sldId id="274" r:id="rId4"/>
    <p:sldId id="275" r:id="rId5"/>
    <p:sldId id="321" r:id="rId6"/>
    <p:sldId id="335" r:id="rId7"/>
    <p:sldId id="263" r:id="rId8"/>
    <p:sldId id="327" r:id="rId9"/>
    <p:sldId id="276" r:id="rId10"/>
    <p:sldId id="278" r:id="rId11"/>
    <p:sldId id="333" r:id="rId12"/>
    <p:sldId id="268" r:id="rId13"/>
    <p:sldId id="332" r:id="rId14"/>
    <p:sldId id="279" r:id="rId15"/>
    <p:sldId id="334" r:id="rId16"/>
    <p:sldId id="329" r:id="rId17"/>
    <p:sldId id="262" r:id="rId18"/>
    <p:sldId id="280" r:id="rId19"/>
    <p:sldId id="273" r:id="rId20"/>
    <p:sldId id="284" r:id="rId21"/>
    <p:sldId id="331" r:id="rId22"/>
    <p:sldId id="285" r:id="rId23"/>
    <p:sldId id="286" r:id="rId24"/>
    <p:sldId id="283" r:id="rId25"/>
    <p:sldId id="342" r:id="rId26"/>
    <p:sldId id="294" r:id="rId27"/>
    <p:sldId id="338" r:id="rId28"/>
    <p:sldId id="319" r:id="rId29"/>
    <p:sldId id="287" r:id="rId30"/>
    <p:sldId id="288" r:id="rId31"/>
    <p:sldId id="257" r:id="rId32"/>
    <p:sldId id="330" r:id="rId33"/>
    <p:sldId id="337" r:id="rId34"/>
    <p:sldId id="336" r:id="rId35"/>
    <p:sldId id="322" r:id="rId36"/>
    <p:sldId id="324" r:id="rId37"/>
    <p:sldId id="325" r:id="rId38"/>
    <p:sldId id="292" r:id="rId39"/>
    <p:sldId id="315" r:id="rId40"/>
    <p:sldId id="316" r:id="rId41"/>
    <p:sldId id="312" r:id="rId42"/>
    <p:sldId id="300" r:id="rId43"/>
    <p:sldId id="301" r:id="rId44"/>
    <p:sldId id="296" r:id="rId45"/>
    <p:sldId id="297" r:id="rId46"/>
    <p:sldId id="343" r:id="rId47"/>
    <p:sldId id="299" r:id="rId48"/>
    <p:sldId id="340" r:id="rId49"/>
    <p:sldId id="34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53" autoAdjust="0"/>
    <p:restoredTop sz="94660"/>
  </p:normalViewPr>
  <p:slideViewPr>
    <p:cSldViewPr snapToGrid="0">
      <p:cViewPr varScale="1">
        <p:scale>
          <a:sx n="70" d="100"/>
          <a:sy n="70" d="100"/>
        </p:scale>
        <p:origin x="67" y="442"/>
      </p:cViewPr>
      <p:guideLst/>
    </p:cSldViewPr>
  </p:slideViewPr>
  <p:notesTextViewPr>
    <p:cViewPr>
      <p:scale>
        <a:sx n="1" d="1"/>
        <a:sy n="1" d="1"/>
      </p:scale>
      <p:origin x="0" y="0"/>
    </p:cViewPr>
  </p:notesTextViewPr>
  <p:sorterViewPr>
    <p:cViewPr varScale="1">
      <p:scale>
        <a:sx n="100" d="100"/>
        <a:sy n="100" d="100"/>
      </p:scale>
      <p:origin x="0" y="-197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B935DB-6E23-496B-982F-B4F4F51EC9C3}" type="datetimeFigureOut">
              <a:rPr lang="sk-SK" smtClean="0"/>
              <a:t>7. 4. 2021</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275E52-9B4E-44BA-B4AC-8F08325F20DD}" type="slidenum">
              <a:rPr lang="sk-SK" smtClean="0"/>
              <a:t>‹#›</a:t>
            </a:fld>
            <a:endParaRPr lang="sk-SK"/>
          </a:p>
        </p:txBody>
      </p:sp>
    </p:spTree>
    <p:extLst>
      <p:ext uri="{BB962C8B-B14F-4D97-AF65-F5344CB8AC3E}">
        <p14:creationId xmlns:p14="http://schemas.microsoft.com/office/powerpoint/2010/main" val="3050583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EADFA021-72C8-4920-BFCA-12FE3C7B95B4}" type="slidenum">
              <a:rPr lang="sk-SK" smtClean="0"/>
              <a:t>2</a:t>
            </a:fld>
            <a:endParaRPr lang="sk-SK"/>
          </a:p>
        </p:txBody>
      </p:sp>
    </p:spTree>
    <p:extLst>
      <p:ext uri="{BB962C8B-B14F-4D97-AF65-F5344CB8AC3E}">
        <p14:creationId xmlns:p14="http://schemas.microsoft.com/office/powerpoint/2010/main" val="3572086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EADFA021-72C8-4920-BFCA-12FE3C7B95B4}" type="slidenum">
              <a:rPr lang="sk-SK" smtClean="0"/>
              <a:t>3</a:t>
            </a:fld>
            <a:endParaRPr lang="sk-SK"/>
          </a:p>
        </p:txBody>
      </p:sp>
    </p:spTree>
    <p:extLst>
      <p:ext uri="{BB962C8B-B14F-4D97-AF65-F5344CB8AC3E}">
        <p14:creationId xmlns:p14="http://schemas.microsoft.com/office/powerpoint/2010/main" val="1038288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EADFA021-72C8-4920-BFCA-12FE3C7B95B4}" type="slidenum">
              <a:rPr lang="sk-SK" smtClean="0"/>
              <a:t>28</a:t>
            </a:fld>
            <a:endParaRPr lang="sk-SK"/>
          </a:p>
        </p:txBody>
      </p:sp>
    </p:spTree>
    <p:extLst>
      <p:ext uri="{BB962C8B-B14F-4D97-AF65-F5344CB8AC3E}">
        <p14:creationId xmlns:p14="http://schemas.microsoft.com/office/powerpoint/2010/main" val="2041456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r>
              <a:rPr lang="en-US"/>
              <a:t>7.4.2021</a:t>
            </a:r>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r>
              <a:rPr lang="en-US"/>
              <a:t>neurodegzl21</a:t>
            </a:r>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6690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r>
              <a:rPr lang="en-US"/>
              <a:t>7.4.2021</a:t>
            </a:r>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r>
              <a:rPr lang="en-US"/>
              <a:t>neurodegzl21</a:t>
            </a:r>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38095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r>
              <a:rPr lang="en-US"/>
              <a:t>7.4.2021</a:t>
            </a:r>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r>
              <a:rPr lang="en-US"/>
              <a:t>neurodegzl21</a:t>
            </a:r>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39196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ľka">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sk-SK"/>
              <a:t>Upravte štýly predlohy textu</a:t>
            </a:r>
          </a:p>
        </p:txBody>
      </p:sp>
      <p:sp>
        <p:nvSpPr>
          <p:cNvPr id="3" name="Zástupný symbol tabuľky 2"/>
          <p:cNvSpPr>
            <a:spLocks noGrp="1"/>
          </p:cNvSpPr>
          <p:nvPr>
            <p:ph type="tbl" idx="1"/>
          </p:nvPr>
        </p:nvSpPr>
        <p:spPr>
          <a:xfrm>
            <a:off x="609600" y="1600201"/>
            <a:ext cx="10972800" cy="4525963"/>
          </a:xfrm>
        </p:spPr>
        <p:txBody>
          <a:bodyPr rtlCol="0">
            <a:normAutofit/>
          </a:bodyPr>
          <a:lstStyle/>
          <a:p>
            <a:pPr lvl="0"/>
            <a:endParaRPr lang="sk-SK" noProof="0"/>
          </a:p>
        </p:txBody>
      </p:sp>
      <p:sp>
        <p:nvSpPr>
          <p:cNvPr id="4" name="Zástupný symbol dátumu 3"/>
          <p:cNvSpPr>
            <a:spLocks noGrp="1"/>
          </p:cNvSpPr>
          <p:nvPr>
            <p:ph type="dt" sz="half" idx="10"/>
          </p:nvPr>
        </p:nvSpPr>
        <p:spPr>
          <a:xfrm>
            <a:off x="609600" y="6245225"/>
            <a:ext cx="2844800" cy="476250"/>
          </a:xfrm>
        </p:spPr>
        <p:txBody>
          <a:bodyPr/>
          <a:lstStyle>
            <a:lvl1pPr>
              <a:defRPr/>
            </a:lvl1pPr>
          </a:lstStyle>
          <a:p>
            <a:pPr>
              <a:defRPr/>
            </a:pPr>
            <a:endParaRPr lang="cs-CZ" altLang="sk-SK"/>
          </a:p>
        </p:txBody>
      </p:sp>
      <p:sp>
        <p:nvSpPr>
          <p:cNvPr id="5" name="Zástupný symbol päty 4"/>
          <p:cNvSpPr>
            <a:spLocks noGrp="1"/>
          </p:cNvSpPr>
          <p:nvPr>
            <p:ph type="ftr" sz="quarter" idx="11"/>
          </p:nvPr>
        </p:nvSpPr>
        <p:spPr>
          <a:xfrm>
            <a:off x="4165600" y="6245225"/>
            <a:ext cx="3860800" cy="476250"/>
          </a:xfrm>
        </p:spPr>
        <p:txBody>
          <a:bodyPr/>
          <a:lstStyle>
            <a:lvl1pPr>
              <a:defRPr/>
            </a:lvl1pPr>
          </a:lstStyle>
          <a:p>
            <a:pPr>
              <a:defRPr/>
            </a:pPr>
            <a:endParaRPr lang="cs-CZ" altLang="sk-SK"/>
          </a:p>
        </p:txBody>
      </p:sp>
      <p:sp>
        <p:nvSpPr>
          <p:cNvPr id="6" name="Zástupný symbol čísla snímky 5"/>
          <p:cNvSpPr>
            <a:spLocks noGrp="1"/>
          </p:cNvSpPr>
          <p:nvPr>
            <p:ph type="sldNum" sz="quarter" idx="12"/>
          </p:nvPr>
        </p:nvSpPr>
        <p:spPr>
          <a:xfrm>
            <a:off x="8737600" y="6245225"/>
            <a:ext cx="2844800" cy="476250"/>
          </a:xfrm>
        </p:spPr>
        <p:txBody>
          <a:bodyPr/>
          <a:lstStyle>
            <a:lvl1pPr>
              <a:defRPr/>
            </a:lvl1pPr>
          </a:lstStyle>
          <a:p>
            <a:pPr>
              <a:defRPr/>
            </a:pPr>
            <a:fld id="{64326D90-FB91-4297-9D4F-DFEB4B8983D9}" type="slidenum">
              <a:rPr lang="cs-CZ" altLang="sk-SK"/>
              <a:pPr>
                <a:defRPr/>
              </a:pPr>
              <a:t>‹#›</a:t>
            </a:fld>
            <a:endParaRPr lang="cs-CZ" altLang="sk-SK"/>
          </a:p>
        </p:txBody>
      </p:sp>
    </p:spTree>
    <p:extLst>
      <p:ext uri="{BB962C8B-B14F-4D97-AF65-F5344CB8AC3E}">
        <p14:creationId xmlns:p14="http://schemas.microsoft.com/office/powerpoint/2010/main" val="2581468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r>
              <a:rPr lang="en-US"/>
              <a:t>7.4.2021</a:t>
            </a:r>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r>
              <a:rPr lang="en-US"/>
              <a:t>neurodegzl21</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6868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r>
              <a:rPr lang="en-US"/>
              <a:t>7.4.2021</a:t>
            </a:r>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r>
              <a:rPr lang="en-US"/>
              <a:t>neurodegzl21</a:t>
            </a:r>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29032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r>
              <a:rPr lang="en-US"/>
              <a:t>7.4.2021</a:t>
            </a:r>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r>
              <a:rPr lang="en-US"/>
              <a:t>neurodegzl21</a:t>
            </a:r>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31329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r>
              <a:rPr lang="en-US"/>
              <a:t>7.4.2021</a:t>
            </a:r>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r>
              <a:rPr lang="en-US"/>
              <a:t>neurodegzl21</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522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r>
              <a:rPr lang="en-US"/>
              <a:t>7.4.2021</a:t>
            </a:r>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r>
              <a:rPr lang="en-US"/>
              <a:t>neurodegzl21</a:t>
            </a:r>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87288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r>
              <a:rPr lang="en-US"/>
              <a:t>7.4.2021</a:t>
            </a:r>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r>
              <a:rPr lang="en-US"/>
              <a:t>neurodegzl21</a:t>
            </a:r>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85231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r>
              <a:rPr lang="en-US"/>
              <a:t>7.4.2021</a:t>
            </a:r>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r>
              <a:rPr lang="en-US"/>
              <a:t>neurodegzl21</a:t>
            </a:r>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958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r>
              <a:rPr lang="en-US"/>
              <a:t>7.4.2021</a:t>
            </a:r>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r>
              <a:rPr lang="en-US"/>
              <a:t>neurodegzl21</a:t>
            </a:r>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205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r>
              <a:rPr lang="en-US"/>
              <a:t>7.4.2021</a:t>
            </a:r>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a:t>neurodegzl21</a:t>
            </a:r>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89611916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06" r:id="rId6"/>
    <p:sldLayoutId id="2147483702" r:id="rId7"/>
    <p:sldLayoutId id="2147483703" r:id="rId8"/>
    <p:sldLayoutId id="2147483704" r:id="rId9"/>
    <p:sldLayoutId id="2147483705" r:id="rId10"/>
    <p:sldLayoutId id="2147483707" r:id="rId11"/>
    <p:sldLayoutId id="2147483714" r:id="rId12"/>
  </p:sldLayoutIdLst>
  <p:hf hdr="0"/>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en.wikipedia.org/wiki/File:On_Chorea_with_photo.jpg" TargetMode="Externa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375C73-EB3C-45C0-A30D-E4C719F84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33B09A2-C5A7-4BCD-8D80-73B0D1712612}"/>
              </a:ext>
            </a:extLst>
          </p:cNvPr>
          <p:cNvPicPr>
            <a:picLocks noChangeAspect="1"/>
          </p:cNvPicPr>
          <p:nvPr/>
        </p:nvPicPr>
        <p:blipFill rotWithShape="1">
          <a:blip r:embed="rId2">
            <a:alphaModFix amt="90000"/>
          </a:blip>
          <a:srcRect t="29687"/>
          <a:stretch/>
        </p:blipFill>
        <p:spPr>
          <a:xfrm>
            <a:off x="20" y="1"/>
            <a:ext cx="12191981" cy="6857999"/>
          </a:xfrm>
          <a:prstGeom prst="rect">
            <a:avLst/>
          </a:prstGeom>
        </p:spPr>
      </p:pic>
      <p:sp>
        <p:nvSpPr>
          <p:cNvPr id="11" name="Freeform: Shape 10">
            <a:extLst>
              <a:ext uri="{FF2B5EF4-FFF2-40B4-BE49-F238E27FC236}">
                <a16:creationId xmlns:a16="http://schemas.microsoft.com/office/drawing/2014/main" id="{C9BD4167-80BB-41C6-8923-8BB7C287B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307" y="1823454"/>
            <a:ext cx="5531319"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63AF9D"/>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4299E40-B4EE-4600-8D08-7501590FBBC2}"/>
              </a:ext>
            </a:extLst>
          </p:cNvPr>
          <p:cNvSpPr>
            <a:spLocks noGrp="1"/>
          </p:cNvSpPr>
          <p:nvPr>
            <p:ph type="ctrTitle"/>
          </p:nvPr>
        </p:nvSpPr>
        <p:spPr>
          <a:xfrm>
            <a:off x="929640" y="2825496"/>
            <a:ext cx="4826726" cy="1517904"/>
          </a:xfrm>
        </p:spPr>
        <p:txBody>
          <a:bodyPr>
            <a:noAutofit/>
          </a:bodyPr>
          <a:lstStyle/>
          <a:p>
            <a:pPr algn="ctr"/>
            <a:r>
              <a:rPr lang="hu-HU" sz="3200" dirty="0"/>
              <a:t>NEURODEGENERAT</a:t>
            </a:r>
            <a:r>
              <a:rPr lang="sk-SK" sz="3200" dirty="0"/>
              <a:t>ÍVNE CHOROBY</a:t>
            </a:r>
            <a:endParaRPr lang="en-US" sz="3200" dirty="0"/>
          </a:p>
        </p:txBody>
      </p:sp>
      <p:sp>
        <p:nvSpPr>
          <p:cNvPr id="3" name="Subtitle 2">
            <a:extLst>
              <a:ext uri="{FF2B5EF4-FFF2-40B4-BE49-F238E27FC236}">
                <a16:creationId xmlns:a16="http://schemas.microsoft.com/office/drawing/2014/main" id="{28C2C702-095A-4CAA-A544-56F7AC2A5825}"/>
              </a:ext>
            </a:extLst>
          </p:cNvPr>
          <p:cNvSpPr>
            <a:spLocks noGrp="1"/>
          </p:cNvSpPr>
          <p:nvPr>
            <p:ph type="subTitle" idx="1"/>
          </p:nvPr>
        </p:nvSpPr>
        <p:spPr>
          <a:xfrm>
            <a:off x="1297577" y="4432663"/>
            <a:ext cx="4328160" cy="1190897"/>
          </a:xfrm>
        </p:spPr>
        <p:txBody>
          <a:bodyPr>
            <a:normAutofit fontScale="92500" lnSpcReduction="20000"/>
          </a:bodyPr>
          <a:lstStyle/>
          <a:p>
            <a:pPr algn="ctr"/>
            <a:r>
              <a:rPr lang="sk-SK" sz="2000" b="1" dirty="0">
                <a:latin typeface="+mj-lt"/>
              </a:rPr>
              <a:t>Oliver Rácz, </a:t>
            </a:r>
          </a:p>
          <a:p>
            <a:pPr algn="ctr"/>
            <a:r>
              <a:rPr lang="sk-SK" sz="2000" b="1" dirty="0">
                <a:latin typeface="+mj-lt"/>
              </a:rPr>
              <a:t>Polanová M, Brenišin M, Lovásová E </a:t>
            </a:r>
          </a:p>
          <a:p>
            <a:pPr algn="ctr"/>
            <a:r>
              <a:rPr lang="sk-SK" sz="2000" b="1" dirty="0">
                <a:latin typeface="+mj-lt"/>
              </a:rPr>
              <a:t>2021</a:t>
            </a:r>
            <a:r>
              <a:rPr lang="sk-SK" sz="2000" b="1" dirty="0">
                <a:solidFill>
                  <a:srgbClr val="FBF9F6"/>
                </a:solidFill>
                <a:latin typeface="+mj-lt"/>
              </a:rPr>
              <a:t> </a:t>
            </a:r>
            <a:endParaRPr lang="en-US" sz="2000" b="1" dirty="0">
              <a:latin typeface="+mj-lt"/>
            </a:endParaRPr>
          </a:p>
        </p:txBody>
      </p:sp>
      <p:sp>
        <p:nvSpPr>
          <p:cNvPr id="5" name="Date Placeholder 4">
            <a:extLst>
              <a:ext uri="{FF2B5EF4-FFF2-40B4-BE49-F238E27FC236}">
                <a16:creationId xmlns:a16="http://schemas.microsoft.com/office/drawing/2014/main" id="{B1853D07-2ED9-4366-8238-11292C6A4E1F}"/>
              </a:ext>
            </a:extLst>
          </p:cNvPr>
          <p:cNvSpPr>
            <a:spLocks noGrp="1"/>
          </p:cNvSpPr>
          <p:nvPr>
            <p:ph type="dt" sz="half" idx="10"/>
          </p:nvPr>
        </p:nvSpPr>
        <p:spPr/>
        <p:txBody>
          <a:bodyPr/>
          <a:lstStyle/>
          <a:p>
            <a:r>
              <a:rPr lang="en-US"/>
              <a:t>7.4.2021</a:t>
            </a:r>
          </a:p>
        </p:txBody>
      </p:sp>
      <p:sp>
        <p:nvSpPr>
          <p:cNvPr id="6" name="Footer Placeholder 5">
            <a:extLst>
              <a:ext uri="{FF2B5EF4-FFF2-40B4-BE49-F238E27FC236}">
                <a16:creationId xmlns:a16="http://schemas.microsoft.com/office/drawing/2014/main" id="{12388649-B726-41FC-B7AF-7B9692E8455F}"/>
              </a:ext>
            </a:extLst>
          </p:cNvPr>
          <p:cNvSpPr>
            <a:spLocks noGrp="1"/>
          </p:cNvSpPr>
          <p:nvPr>
            <p:ph type="ftr" sz="quarter" idx="11"/>
          </p:nvPr>
        </p:nvSpPr>
        <p:spPr/>
        <p:txBody>
          <a:bodyPr/>
          <a:lstStyle/>
          <a:p>
            <a:r>
              <a:rPr lang="en-US"/>
              <a:t>neurodegzl21</a:t>
            </a:r>
          </a:p>
        </p:txBody>
      </p:sp>
      <p:sp>
        <p:nvSpPr>
          <p:cNvPr id="7" name="Slide Number Placeholder 6">
            <a:extLst>
              <a:ext uri="{FF2B5EF4-FFF2-40B4-BE49-F238E27FC236}">
                <a16:creationId xmlns:a16="http://schemas.microsoft.com/office/drawing/2014/main" id="{9462E078-D967-4A14-9AF3-7656D89F34E5}"/>
              </a:ext>
            </a:extLst>
          </p:cNvPr>
          <p:cNvSpPr>
            <a:spLocks noGrp="1"/>
          </p:cNvSpPr>
          <p:nvPr>
            <p:ph type="sldNum" sz="quarter" idx="12"/>
          </p:nvPr>
        </p:nvSpPr>
        <p:spPr/>
        <p:txBody>
          <a:bodyPr/>
          <a:lstStyle/>
          <a:p>
            <a:fld id="{A7CD31F4-64FA-4BA0-9498-67783267A8C8}" type="slidenum">
              <a:rPr lang="en-US" smtClean="0"/>
              <a:t>1</a:t>
            </a:fld>
            <a:endParaRPr lang="en-US"/>
          </a:p>
        </p:txBody>
      </p:sp>
    </p:spTree>
    <p:extLst>
      <p:ext uri="{BB962C8B-B14F-4D97-AF65-F5344CB8AC3E}">
        <p14:creationId xmlns:p14="http://schemas.microsoft.com/office/powerpoint/2010/main" val="3251185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05691" y="624110"/>
            <a:ext cx="10538597" cy="932682"/>
          </a:xfrm>
        </p:spPr>
        <p:txBody>
          <a:bodyPr>
            <a:noAutofit/>
          </a:bodyPr>
          <a:lstStyle/>
          <a:p>
            <a:pPr algn="ctr"/>
            <a:r>
              <a:rPr lang="sk-SK" sz="4000" b="1" dirty="0">
                <a:solidFill>
                  <a:schemeClr val="tx1"/>
                </a:solidFill>
              </a:rPr>
              <a:t>PARKINSONOVA  CHOROBA –</a:t>
            </a:r>
            <a:r>
              <a:rPr lang="sk-SK" b="1" dirty="0">
                <a:solidFill>
                  <a:schemeClr val="tx1"/>
                </a:solidFill>
              </a:rPr>
              <a:t> </a:t>
            </a:r>
            <a:r>
              <a:rPr lang="sk-SK" sz="4000" b="1" dirty="0"/>
              <a:t>PATOGENÉZA </a:t>
            </a:r>
          </a:p>
        </p:txBody>
      </p:sp>
      <p:sp>
        <p:nvSpPr>
          <p:cNvPr id="3" name="Zástupný symbol obsahu 2"/>
          <p:cNvSpPr>
            <a:spLocks noGrp="1"/>
          </p:cNvSpPr>
          <p:nvPr>
            <p:ph idx="1"/>
          </p:nvPr>
        </p:nvSpPr>
        <p:spPr>
          <a:xfrm>
            <a:off x="687976" y="2039906"/>
            <a:ext cx="6148253" cy="4351280"/>
          </a:xfrm>
        </p:spPr>
        <p:txBody>
          <a:bodyPr>
            <a:normAutofit fontScale="92500" lnSpcReduction="20000"/>
          </a:bodyPr>
          <a:lstStyle/>
          <a:p>
            <a:pPr marL="0" indent="0">
              <a:buNone/>
            </a:pPr>
            <a:r>
              <a:rPr lang="sk-SK" sz="2200" b="1" dirty="0">
                <a:latin typeface="Century Gothic" panose="020B0502020202020204" pitchFamily="34" charset="0"/>
              </a:rPr>
              <a:t>Depigmentácia a strata neurónov substancia nigra (aj u zdravých pokles vekom, ale menej) </a:t>
            </a:r>
          </a:p>
          <a:p>
            <a:pPr marL="0" indent="0">
              <a:buNone/>
            </a:pPr>
            <a:r>
              <a:rPr lang="sk-SK" sz="2200" b="1" dirty="0">
                <a:latin typeface="Century Gothic" panose="020B0502020202020204" pitchFamily="34" charset="0"/>
              </a:rPr>
              <a:t>Lewyho telieska (agregáty </a:t>
            </a:r>
            <a:r>
              <a:rPr lang="el-GR" sz="2200" b="1" dirty="0">
                <a:latin typeface="Calibri" panose="020F0502020204030204" pitchFamily="34" charset="0"/>
                <a:cs typeface="Calibri" panose="020F0502020204030204" pitchFamily="34" charset="0"/>
              </a:rPr>
              <a:t>α</a:t>
            </a:r>
            <a:r>
              <a:rPr lang="sk-SK" sz="2200" b="1" dirty="0">
                <a:latin typeface="Century Gothic" panose="020B0502020202020204" pitchFamily="34" charset="0"/>
                <a:cs typeface="Calibri" panose="020F0502020204030204" pitchFamily="34" charset="0"/>
              </a:rPr>
              <a:t>-synucleinu)</a:t>
            </a:r>
            <a:endParaRPr lang="sk-SK" sz="2200" b="1" dirty="0">
              <a:latin typeface="Century Gothic" panose="020B0502020202020204" pitchFamily="34" charset="0"/>
            </a:endParaRPr>
          </a:p>
          <a:p>
            <a:pPr marL="0" indent="0">
              <a:buNone/>
            </a:pPr>
            <a:r>
              <a:rPr lang="sk-SK" sz="2200" b="1" dirty="0">
                <a:latin typeface="Century Gothic" panose="020B0502020202020204" pitchFamily="34" charset="0"/>
              </a:rPr>
              <a:t>Nedostatok dopamínu v projekčnej oblasti neurónov substancia nigra – v striate (nc. caudatus + putamen) </a:t>
            </a:r>
          </a:p>
          <a:p>
            <a:pPr marL="0" indent="0">
              <a:buNone/>
            </a:pPr>
            <a:r>
              <a:rPr lang="pt-BR" sz="2200" b="1" dirty="0">
                <a:latin typeface="Century Gothic" panose="020B0502020202020204" pitchFamily="34" charset="0"/>
              </a:rPr>
              <a:t>Málo serotonínu a 5-HT</a:t>
            </a:r>
            <a:endParaRPr lang="sk-SK" sz="2200" b="1" dirty="0">
              <a:latin typeface="Century Gothic" panose="020B0502020202020204" pitchFamily="34" charset="0"/>
            </a:endParaRPr>
          </a:p>
          <a:p>
            <a:pPr marL="0" indent="0">
              <a:buNone/>
            </a:pPr>
            <a:r>
              <a:rPr lang="pt-BR" sz="2200" b="1" dirty="0">
                <a:latin typeface="Century Gothic" panose="020B0502020202020204" pitchFamily="34" charset="0"/>
              </a:rPr>
              <a:t>Odpadne tlmivý vplyv </a:t>
            </a:r>
            <a:r>
              <a:rPr lang="sk-SK" sz="2200" b="1" dirty="0">
                <a:latin typeface="Century Gothic" panose="020B0502020202020204" pitchFamily="34" charset="0"/>
              </a:rPr>
              <a:t>dopamínu</a:t>
            </a:r>
            <a:r>
              <a:rPr lang="pt-BR" sz="2200" b="1" dirty="0">
                <a:latin typeface="Century Gothic" panose="020B0502020202020204" pitchFamily="34" charset="0"/>
              </a:rPr>
              <a:t> na nc. caudatus a putamen, prevaha cholínergickej aktivácie a GABA</a:t>
            </a:r>
          </a:p>
          <a:p>
            <a:pPr marL="0" indent="0">
              <a:buNone/>
            </a:pPr>
            <a:r>
              <a:rPr lang="sk-SK" sz="2200" b="1" dirty="0">
                <a:latin typeface="Century Gothic" panose="020B0502020202020204" pitchFamily="34" charset="0"/>
              </a:rPr>
              <a:t>Klinické príznaky sa objavia pri zániku 65-80% neurónov substancia nigra </a:t>
            </a:r>
          </a:p>
          <a:p>
            <a:endParaRPr lang="sk-SK" sz="2400" b="1" dirty="0"/>
          </a:p>
          <a:p>
            <a:endParaRPr lang="sk-SK" dirty="0"/>
          </a:p>
        </p:txBody>
      </p:sp>
      <p:pic>
        <p:nvPicPr>
          <p:cNvPr id="4" name="Picture 7" descr="http://upload.wikimedia.org/wikipedia/commons/thumb/9/9e/Basal_ganglia_circuits.svg/1000px-Basal_ganglia_circuits.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5870" y="1948678"/>
            <a:ext cx="3851779" cy="483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ástupný symbol päty 4"/>
          <p:cNvSpPr>
            <a:spLocks noGrp="1"/>
          </p:cNvSpPr>
          <p:nvPr>
            <p:ph type="ftr" sz="quarter" idx="11"/>
          </p:nvPr>
        </p:nvSpPr>
        <p:spPr/>
        <p:txBody>
          <a:bodyPr/>
          <a:lstStyle/>
          <a:p>
            <a:r>
              <a:rPr lang="sk-SK"/>
              <a:t>neurodegzl21</a:t>
            </a:r>
          </a:p>
        </p:txBody>
      </p:sp>
      <p:sp>
        <p:nvSpPr>
          <p:cNvPr id="6" name="Zástupný symbol čísla snímky 5"/>
          <p:cNvSpPr>
            <a:spLocks noGrp="1"/>
          </p:cNvSpPr>
          <p:nvPr>
            <p:ph type="sldNum" sz="quarter" idx="12"/>
          </p:nvPr>
        </p:nvSpPr>
        <p:spPr/>
        <p:txBody>
          <a:bodyPr/>
          <a:lstStyle/>
          <a:p>
            <a:fld id="{3022A98B-34C1-45C3-AAA4-DA6AA6CE21BC}" type="slidenum">
              <a:rPr lang="sk-SK" smtClean="0"/>
              <a:t>10</a:t>
            </a:fld>
            <a:endParaRPr lang="sk-SK"/>
          </a:p>
        </p:txBody>
      </p:sp>
      <p:sp>
        <p:nvSpPr>
          <p:cNvPr id="7" name="Zástupný symbol dátumu 6"/>
          <p:cNvSpPr>
            <a:spLocks noGrp="1"/>
          </p:cNvSpPr>
          <p:nvPr>
            <p:ph type="dt" sz="half" idx="10"/>
          </p:nvPr>
        </p:nvSpPr>
        <p:spPr/>
        <p:txBody>
          <a:bodyPr/>
          <a:lstStyle/>
          <a:p>
            <a:r>
              <a:rPr lang="en-US"/>
              <a:t>7.4.2021</a:t>
            </a:r>
            <a:endParaRPr lang="sk-SK"/>
          </a:p>
        </p:txBody>
      </p:sp>
    </p:spTree>
    <p:extLst>
      <p:ext uri="{BB962C8B-B14F-4D97-AF65-F5344CB8AC3E}">
        <p14:creationId xmlns:p14="http://schemas.microsoft.com/office/powerpoint/2010/main" val="392341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BE299E-FBFD-43DC-8096-E88CA6C50B41}"/>
              </a:ext>
            </a:extLst>
          </p:cNvPr>
          <p:cNvSpPr>
            <a:spLocks noGrp="1"/>
          </p:cNvSpPr>
          <p:nvPr>
            <p:ph type="dt" sz="half" idx="10"/>
          </p:nvPr>
        </p:nvSpPr>
        <p:spPr/>
        <p:txBody>
          <a:bodyPr/>
          <a:lstStyle/>
          <a:p>
            <a:r>
              <a:rPr lang="en-US"/>
              <a:t>7.4.2021</a:t>
            </a:r>
          </a:p>
        </p:txBody>
      </p:sp>
      <p:sp>
        <p:nvSpPr>
          <p:cNvPr id="3" name="Footer Placeholder 2">
            <a:extLst>
              <a:ext uri="{FF2B5EF4-FFF2-40B4-BE49-F238E27FC236}">
                <a16:creationId xmlns:a16="http://schemas.microsoft.com/office/drawing/2014/main" id="{440A19E9-E251-484B-A17F-9513B6E0426A}"/>
              </a:ext>
            </a:extLst>
          </p:cNvPr>
          <p:cNvSpPr>
            <a:spLocks noGrp="1"/>
          </p:cNvSpPr>
          <p:nvPr>
            <p:ph type="ftr" sz="quarter" idx="11"/>
          </p:nvPr>
        </p:nvSpPr>
        <p:spPr/>
        <p:txBody>
          <a:bodyPr/>
          <a:lstStyle/>
          <a:p>
            <a:r>
              <a:rPr lang="en-US"/>
              <a:t>neurodegzl21</a:t>
            </a:r>
          </a:p>
        </p:txBody>
      </p:sp>
      <p:sp>
        <p:nvSpPr>
          <p:cNvPr id="4" name="Slide Number Placeholder 3">
            <a:extLst>
              <a:ext uri="{FF2B5EF4-FFF2-40B4-BE49-F238E27FC236}">
                <a16:creationId xmlns:a16="http://schemas.microsoft.com/office/drawing/2014/main" id="{DD6630A7-5A5C-48A7-B9B5-2617F8F1724D}"/>
              </a:ext>
            </a:extLst>
          </p:cNvPr>
          <p:cNvSpPr>
            <a:spLocks noGrp="1"/>
          </p:cNvSpPr>
          <p:nvPr>
            <p:ph type="sldNum" sz="quarter" idx="12"/>
          </p:nvPr>
        </p:nvSpPr>
        <p:spPr/>
        <p:txBody>
          <a:bodyPr/>
          <a:lstStyle/>
          <a:p>
            <a:fld id="{A7CD31F4-64FA-4BA0-9498-67783267A8C8}" type="slidenum">
              <a:rPr lang="en-US" smtClean="0"/>
              <a:t>11</a:t>
            </a:fld>
            <a:endParaRPr lang="en-US"/>
          </a:p>
        </p:txBody>
      </p:sp>
      <p:pic>
        <p:nvPicPr>
          <p:cNvPr id="1026" name="Picture 2" descr="See the source image">
            <a:extLst>
              <a:ext uri="{FF2B5EF4-FFF2-40B4-BE49-F238E27FC236}">
                <a16:creationId xmlns:a16="http://schemas.microsoft.com/office/drawing/2014/main" id="{A75118E8-5082-449D-93F3-BA376DE1A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55335"/>
            <a:ext cx="9753600" cy="4410075"/>
          </a:xfrm>
          <a:prstGeom prst="rect">
            <a:avLst/>
          </a:prstGeom>
          <a:noFill/>
          <a:extLst>
            <a:ext uri="{909E8E84-426E-40DD-AFC4-6F175D3DCCD1}">
              <a14:hiddenFill xmlns:a14="http://schemas.microsoft.com/office/drawing/2010/main">
                <a:solidFill>
                  <a:srgbClr val="FFFFFF"/>
                </a:solidFill>
              </a14:hiddenFill>
            </a:ext>
          </a:extLst>
        </p:spPr>
      </p:pic>
      <p:sp>
        <p:nvSpPr>
          <p:cNvPr id="6" name="Nadpis 1">
            <a:extLst>
              <a:ext uri="{FF2B5EF4-FFF2-40B4-BE49-F238E27FC236}">
                <a16:creationId xmlns:a16="http://schemas.microsoft.com/office/drawing/2014/main" id="{92119095-2DF4-4F4E-8648-9900FCC83C1C}"/>
              </a:ext>
            </a:extLst>
          </p:cNvPr>
          <p:cNvSpPr txBox="1">
            <a:spLocks/>
          </p:cNvSpPr>
          <p:nvPr/>
        </p:nvSpPr>
        <p:spPr>
          <a:xfrm>
            <a:off x="838200" y="381000"/>
            <a:ext cx="10282646" cy="515984"/>
          </a:xfrm>
          <a:prstGeom prst="rect">
            <a:avLst/>
          </a:prstGeom>
        </p:spPr>
        <p:txBody>
          <a:bodyP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sk-SK" sz="4000" b="1" dirty="0"/>
              <a:t>BAZÁLNE GANGLIÁ</a:t>
            </a:r>
            <a:r>
              <a:rPr lang="sk-SK" sz="4400" b="1" dirty="0"/>
              <a:t>   </a:t>
            </a:r>
          </a:p>
        </p:txBody>
      </p:sp>
    </p:spTree>
    <p:extLst>
      <p:ext uri="{BB962C8B-B14F-4D97-AF65-F5344CB8AC3E}">
        <p14:creationId xmlns:p14="http://schemas.microsoft.com/office/powerpoint/2010/main" val="3141564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B24873D5-5D9F-4A6C-9ADA-9B0C9D38010E}"/>
              </a:ext>
            </a:extLst>
          </p:cNvPr>
          <p:cNvSpPr>
            <a:spLocks noGrp="1"/>
          </p:cNvSpPr>
          <p:nvPr>
            <p:ph type="dt" sz="half" idx="10"/>
          </p:nvPr>
        </p:nvSpPr>
        <p:spPr/>
        <p:txBody>
          <a:bodyPr/>
          <a:lstStyle/>
          <a:p>
            <a:r>
              <a:rPr lang="cs-CZ" altLang="en-US"/>
              <a:t>18.10.2004</a:t>
            </a:r>
          </a:p>
        </p:txBody>
      </p:sp>
      <p:sp>
        <p:nvSpPr>
          <p:cNvPr id="6" name="Footer Placeholder 2">
            <a:extLst>
              <a:ext uri="{FF2B5EF4-FFF2-40B4-BE49-F238E27FC236}">
                <a16:creationId xmlns:a16="http://schemas.microsoft.com/office/drawing/2014/main" id="{ADF27EE5-D8F5-4516-AD77-5C506A2C9BA7}"/>
              </a:ext>
            </a:extLst>
          </p:cNvPr>
          <p:cNvSpPr>
            <a:spLocks noGrp="1"/>
          </p:cNvSpPr>
          <p:nvPr>
            <p:ph type="ftr" sz="quarter" idx="11"/>
          </p:nvPr>
        </p:nvSpPr>
        <p:spPr/>
        <p:txBody>
          <a:bodyPr/>
          <a:lstStyle/>
          <a:p>
            <a:r>
              <a:rPr lang="cs-CZ" altLang="en-US"/>
              <a:t>ns2.ppt</a:t>
            </a:r>
          </a:p>
        </p:txBody>
      </p:sp>
      <p:sp>
        <p:nvSpPr>
          <p:cNvPr id="7" name="Slide Number Placeholder 3">
            <a:extLst>
              <a:ext uri="{FF2B5EF4-FFF2-40B4-BE49-F238E27FC236}">
                <a16:creationId xmlns:a16="http://schemas.microsoft.com/office/drawing/2014/main" id="{31ED40BC-25AB-4362-B3D9-3E38FFA1905F}"/>
              </a:ext>
            </a:extLst>
          </p:cNvPr>
          <p:cNvSpPr>
            <a:spLocks noGrp="1"/>
          </p:cNvSpPr>
          <p:nvPr>
            <p:ph type="sldNum" sz="quarter" idx="12"/>
          </p:nvPr>
        </p:nvSpPr>
        <p:spPr/>
        <p:txBody>
          <a:bodyPr/>
          <a:lstStyle/>
          <a:p>
            <a:fld id="{3B3BC5E2-CD84-4306-83E2-7F5164345530}" type="slidenum">
              <a:rPr lang="cs-CZ" altLang="en-US"/>
              <a:pPr/>
              <a:t>12</a:t>
            </a:fld>
            <a:endParaRPr lang="cs-CZ" altLang="en-US"/>
          </a:p>
        </p:txBody>
      </p:sp>
      <p:pic>
        <p:nvPicPr>
          <p:cNvPr id="23554" name="Picture 2">
            <a:extLst>
              <a:ext uri="{FF2B5EF4-FFF2-40B4-BE49-F238E27FC236}">
                <a16:creationId xmlns:a16="http://schemas.microsoft.com/office/drawing/2014/main" id="{0BE0C034-98AE-4B7A-AC41-5DD6A0166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4218" y="438229"/>
            <a:ext cx="2073272" cy="3445240"/>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a:extLst>
              <a:ext uri="{FF2B5EF4-FFF2-40B4-BE49-F238E27FC236}">
                <a16:creationId xmlns:a16="http://schemas.microsoft.com/office/drawing/2014/main" id="{DCAE705F-85C9-4828-8FF6-24E3D82D3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052" y="52248"/>
            <a:ext cx="2274107" cy="2955017"/>
          </a:xfrm>
          <a:prstGeom prst="rect">
            <a:avLst/>
          </a:prstGeom>
          <a:noFill/>
          <a:extLst>
            <a:ext uri="{909E8E84-426E-40DD-AFC4-6F175D3DCCD1}">
              <a14:hiddenFill xmlns:a14="http://schemas.microsoft.com/office/drawing/2010/main">
                <a:solidFill>
                  <a:srgbClr val="FFFFFF"/>
                </a:solidFill>
              </a14:hiddenFill>
            </a:ext>
          </a:extLst>
        </p:spPr>
      </p:pic>
      <p:sp>
        <p:nvSpPr>
          <p:cNvPr id="23556" name="Rectangle 4">
            <a:extLst>
              <a:ext uri="{FF2B5EF4-FFF2-40B4-BE49-F238E27FC236}">
                <a16:creationId xmlns:a16="http://schemas.microsoft.com/office/drawing/2014/main" id="{02761AAC-A9F8-4C02-B826-10AE14E995E0}"/>
              </a:ext>
            </a:extLst>
          </p:cNvPr>
          <p:cNvSpPr>
            <a:spLocks noChangeArrowheads="1"/>
          </p:cNvSpPr>
          <p:nvPr/>
        </p:nvSpPr>
        <p:spPr bwMode="auto">
          <a:xfrm>
            <a:off x="2895600" y="1371600"/>
            <a:ext cx="762000" cy="533400"/>
          </a:xfrm>
          <a:prstGeom prst="rect">
            <a:avLst/>
          </a:prstGeom>
          <a:solidFill>
            <a:srgbClr val="FFFFFF"/>
          </a:solidFill>
          <a:ln>
            <a:noFill/>
          </a:ln>
          <a:effectLst/>
          <a:extLst>
            <a:ext uri="{91240B29-F687-4F45-9708-019B960494DF}">
              <a14:hiddenLine xmlns:a14="http://schemas.microsoft.com/office/drawing/2010/main" w="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pic>
        <p:nvPicPr>
          <p:cNvPr id="8" name="Picture 7">
            <a:extLst>
              <a:ext uri="{FF2B5EF4-FFF2-40B4-BE49-F238E27FC236}">
                <a16:creationId xmlns:a16="http://schemas.microsoft.com/office/drawing/2014/main" id="{C564FD15-5E74-49EC-8B5F-F33AC6F9CD65}"/>
              </a:ext>
            </a:extLst>
          </p:cNvPr>
          <p:cNvPicPr>
            <a:picLocks noChangeAspect="1"/>
          </p:cNvPicPr>
          <p:nvPr/>
        </p:nvPicPr>
        <p:blipFill rotWithShape="1">
          <a:blip r:embed="rId4">
            <a:extLst>
              <a:ext uri="{28A0092B-C50C-407E-A947-70E740481C1C}">
                <a14:useLocalDpi xmlns:a14="http://schemas.microsoft.com/office/drawing/2010/main" val="0"/>
              </a:ext>
            </a:extLst>
          </a:blip>
          <a:srcRect t="11811" b="16797"/>
          <a:stretch/>
        </p:blipFill>
        <p:spPr>
          <a:xfrm rot="10800000">
            <a:off x="196541" y="48266"/>
            <a:ext cx="6530832" cy="6587563"/>
          </a:xfrm>
          <a:prstGeom prst="rect">
            <a:avLst/>
          </a:prstGeom>
        </p:spPr>
      </p:pic>
      <p:sp>
        <p:nvSpPr>
          <p:cNvPr id="3" name="TextBox 2">
            <a:extLst>
              <a:ext uri="{FF2B5EF4-FFF2-40B4-BE49-F238E27FC236}">
                <a16:creationId xmlns:a16="http://schemas.microsoft.com/office/drawing/2014/main" id="{BD6C0F16-969F-41D0-B20A-CAEFB754F201}"/>
              </a:ext>
            </a:extLst>
          </p:cNvPr>
          <p:cNvSpPr txBox="1"/>
          <p:nvPr/>
        </p:nvSpPr>
        <p:spPr>
          <a:xfrm>
            <a:off x="6548846" y="4432666"/>
            <a:ext cx="4598125" cy="1015663"/>
          </a:xfrm>
          <a:prstGeom prst="rect">
            <a:avLst/>
          </a:prstGeom>
          <a:noFill/>
        </p:spPr>
        <p:txBody>
          <a:bodyPr wrap="square" rtlCol="0">
            <a:spAutoFit/>
          </a:bodyPr>
          <a:lstStyle/>
          <a:p>
            <a:r>
              <a:rPr lang="sk-SK" sz="2000" b="1" dirty="0">
                <a:latin typeface="Century Gothic" panose="020B0502020202020204" pitchFamily="34" charset="0"/>
              </a:rPr>
              <a:t>ZLOŽITÝ MECHANIZMUS INTERAKCIÍ</a:t>
            </a:r>
          </a:p>
          <a:p>
            <a:r>
              <a:rPr lang="sk-SK" sz="2000" b="1" dirty="0">
                <a:latin typeface="Century Gothic" panose="020B0502020202020204" pitchFamily="34" charset="0"/>
              </a:rPr>
              <a:t>V POSTIHNUTÝCH NEURÓNOCH A ICH VZŤAHU K OSTATNÝM</a:t>
            </a:r>
            <a:endParaRPr lang="sk-SK" b="1" dirty="0">
              <a:latin typeface="Century Gothic" panose="020B0502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97FB0B-C252-4D31-8083-633E8DBB5AF0}"/>
              </a:ext>
            </a:extLst>
          </p:cNvPr>
          <p:cNvSpPr>
            <a:spLocks noGrp="1"/>
          </p:cNvSpPr>
          <p:nvPr>
            <p:ph type="dt" sz="half" idx="10"/>
          </p:nvPr>
        </p:nvSpPr>
        <p:spPr/>
        <p:txBody>
          <a:bodyPr/>
          <a:lstStyle/>
          <a:p>
            <a:r>
              <a:rPr lang="en-US"/>
              <a:t>7.4.2021</a:t>
            </a:r>
          </a:p>
        </p:txBody>
      </p:sp>
      <p:sp>
        <p:nvSpPr>
          <p:cNvPr id="3" name="Footer Placeholder 2">
            <a:extLst>
              <a:ext uri="{FF2B5EF4-FFF2-40B4-BE49-F238E27FC236}">
                <a16:creationId xmlns:a16="http://schemas.microsoft.com/office/drawing/2014/main" id="{88CD50A6-F9A5-4DB2-AA56-C02B16BE1F4A}"/>
              </a:ext>
            </a:extLst>
          </p:cNvPr>
          <p:cNvSpPr>
            <a:spLocks noGrp="1"/>
          </p:cNvSpPr>
          <p:nvPr>
            <p:ph type="ftr" sz="quarter" idx="11"/>
          </p:nvPr>
        </p:nvSpPr>
        <p:spPr/>
        <p:txBody>
          <a:bodyPr/>
          <a:lstStyle/>
          <a:p>
            <a:r>
              <a:rPr lang="en-US"/>
              <a:t>neurodegzl21</a:t>
            </a:r>
          </a:p>
        </p:txBody>
      </p:sp>
      <p:sp>
        <p:nvSpPr>
          <p:cNvPr id="4" name="Slide Number Placeholder 3">
            <a:extLst>
              <a:ext uri="{FF2B5EF4-FFF2-40B4-BE49-F238E27FC236}">
                <a16:creationId xmlns:a16="http://schemas.microsoft.com/office/drawing/2014/main" id="{611CD91C-ADED-48D0-95A3-5A20D79121E0}"/>
              </a:ext>
            </a:extLst>
          </p:cNvPr>
          <p:cNvSpPr>
            <a:spLocks noGrp="1"/>
          </p:cNvSpPr>
          <p:nvPr>
            <p:ph type="sldNum" sz="quarter" idx="12"/>
          </p:nvPr>
        </p:nvSpPr>
        <p:spPr/>
        <p:txBody>
          <a:bodyPr/>
          <a:lstStyle/>
          <a:p>
            <a:fld id="{A7CD31F4-64FA-4BA0-9498-67783267A8C8}" type="slidenum">
              <a:rPr lang="en-US" smtClean="0"/>
              <a:t>13</a:t>
            </a:fld>
            <a:endParaRPr lang="en-US"/>
          </a:p>
        </p:txBody>
      </p:sp>
      <p:pic>
        <p:nvPicPr>
          <p:cNvPr id="3074" name="Picture 2">
            <a:extLst>
              <a:ext uri="{FF2B5EF4-FFF2-40B4-BE49-F238E27FC236}">
                <a16:creationId xmlns:a16="http://schemas.microsoft.com/office/drawing/2014/main" id="{03728CC6-9C83-4F5C-B3D5-35FFDBAC77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4" t="11573" r="-744" b="18616"/>
          <a:stretch/>
        </p:blipFill>
        <p:spPr bwMode="auto">
          <a:xfrm>
            <a:off x="874118" y="376985"/>
            <a:ext cx="12663823" cy="5229157"/>
          </a:xfrm>
          <a:prstGeom prst="rect">
            <a:avLst/>
          </a:prstGeom>
          <a:noFill/>
          <a:extLst>
            <a:ext uri="{909E8E84-426E-40DD-AFC4-6F175D3DCCD1}">
              <a14:hiddenFill xmlns:a14="http://schemas.microsoft.com/office/drawing/2010/main">
                <a:solidFill>
                  <a:srgbClr val="FFFFFF"/>
                </a:solidFill>
              </a14:hiddenFill>
            </a:ext>
          </a:extLst>
        </p:spPr>
      </p:pic>
      <p:sp>
        <p:nvSpPr>
          <p:cNvPr id="6" name="Nadpis 1">
            <a:extLst>
              <a:ext uri="{FF2B5EF4-FFF2-40B4-BE49-F238E27FC236}">
                <a16:creationId xmlns:a16="http://schemas.microsoft.com/office/drawing/2014/main" id="{F33EAA1A-5711-4DD7-A4BF-D06F3807583B}"/>
              </a:ext>
            </a:extLst>
          </p:cNvPr>
          <p:cNvSpPr txBox="1">
            <a:spLocks/>
          </p:cNvSpPr>
          <p:nvPr/>
        </p:nvSpPr>
        <p:spPr>
          <a:xfrm>
            <a:off x="838200" y="5780309"/>
            <a:ext cx="10282646" cy="515984"/>
          </a:xfrm>
          <a:prstGeom prst="rect">
            <a:avLst/>
          </a:prstGeom>
        </p:spPr>
        <p:txBody>
          <a:bodyP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sk-SK" sz="4000" b="1" dirty="0"/>
              <a:t>GENETIKA PARKINSONOVEJ  CHOROBY</a:t>
            </a:r>
            <a:r>
              <a:rPr lang="sk-SK" sz="4400" b="1" dirty="0"/>
              <a:t>   </a:t>
            </a:r>
          </a:p>
        </p:txBody>
      </p:sp>
      <p:sp>
        <p:nvSpPr>
          <p:cNvPr id="5" name="Oval 4">
            <a:extLst>
              <a:ext uri="{FF2B5EF4-FFF2-40B4-BE49-F238E27FC236}">
                <a16:creationId xmlns:a16="http://schemas.microsoft.com/office/drawing/2014/main" id="{8ACA9118-A5B0-4275-92D4-D5365D51E388}"/>
              </a:ext>
            </a:extLst>
          </p:cNvPr>
          <p:cNvSpPr/>
          <p:nvPr/>
        </p:nvSpPr>
        <p:spPr>
          <a:xfrm>
            <a:off x="5758539" y="464073"/>
            <a:ext cx="1121229" cy="620152"/>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TextBox 6">
            <a:extLst>
              <a:ext uri="{FF2B5EF4-FFF2-40B4-BE49-F238E27FC236}">
                <a16:creationId xmlns:a16="http://schemas.microsoft.com/office/drawing/2014/main" id="{07E9FD12-B97C-4B7D-A79B-9D038680B03B}"/>
              </a:ext>
            </a:extLst>
          </p:cNvPr>
          <p:cNvSpPr txBox="1"/>
          <p:nvPr/>
        </p:nvSpPr>
        <p:spPr>
          <a:xfrm>
            <a:off x="544287" y="464073"/>
            <a:ext cx="3494314" cy="707886"/>
          </a:xfrm>
          <a:prstGeom prst="rect">
            <a:avLst/>
          </a:prstGeom>
          <a:noFill/>
        </p:spPr>
        <p:txBody>
          <a:bodyPr wrap="square" rtlCol="0">
            <a:spAutoFit/>
          </a:bodyPr>
          <a:lstStyle/>
          <a:p>
            <a:r>
              <a:rPr lang="sk-SK" sz="2000" dirty="0">
                <a:latin typeface="Century" panose="02040604050505020304" pitchFamily="18" charset="0"/>
                <a:cs typeface="Calibri" panose="020F0502020204030204" pitchFamily="34" charset="0"/>
              </a:rPr>
              <a:t>Gén α synucleinu vyznačený</a:t>
            </a:r>
            <a:endParaRPr lang="sk-SK" sz="2000" dirty="0">
              <a:latin typeface="Century" panose="02040604050505020304" pitchFamily="18" charset="0"/>
            </a:endParaRPr>
          </a:p>
        </p:txBody>
      </p:sp>
      <p:sp>
        <p:nvSpPr>
          <p:cNvPr id="9" name="Oval 8">
            <a:extLst>
              <a:ext uri="{FF2B5EF4-FFF2-40B4-BE49-F238E27FC236}">
                <a16:creationId xmlns:a16="http://schemas.microsoft.com/office/drawing/2014/main" id="{983F0B81-E0AE-4120-96AA-6C011A3E2047}"/>
              </a:ext>
            </a:extLst>
          </p:cNvPr>
          <p:cNvSpPr/>
          <p:nvPr/>
        </p:nvSpPr>
        <p:spPr>
          <a:xfrm>
            <a:off x="1992085" y="849084"/>
            <a:ext cx="740229" cy="278682"/>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745265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14995" y="624110"/>
            <a:ext cx="10189618" cy="604615"/>
          </a:xfrm>
        </p:spPr>
        <p:txBody>
          <a:bodyPr>
            <a:noAutofit/>
          </a:bodyPr>
          <a:lstStyle/>
          <a:p>
            <a:pPr algn="ctr"/>
            <a:r>
              <a:rPr lang="sk-SK" sz="4000" b="1" dirty="0"/>
              <a:t>PARKINSONOVA  CHOROBA - PRÍZNAKY </a:t>
            </a:r>
          </a:p>
        </p:txBody>
      </p:sp>
      <p:sp>
        <p:nvSpPr>
          <p:cNvPr id="3" name="Zástupný symbol obsahu 2"/>
          <p:cNvSpPr>
            <a:spLocks noGrp="1"/>
          </p:cNvSpPr>
          <p:nvPr>
            <p:ph idx="1"/>
          </p:nvPr>
        </p:nvSpPr>
        <p:spPr>
          <a:xfrm>
            <a:off x="731520" y="2022294"/>
            <a:ext cx="8205651" cy="4334056"/>
          </a:xfrm>
        </p:spPr>
        <p:txBody>
          <a:bodyPr>
            <a:normAutofit fontScale="92500" lnSpcReduction="10000"/>
          </a:bodyPr>
          <a:lstStyle/>
          <a:p>
            <a:pPr marL="0" indent="0" eaLnBrk="0" fontAlgn="base" hangingPunct="0">
              <a:lnSpc>
                <a:spcPct val="120000"/>
              </a:lnSpc>
              <a:spcBef>
                <a:spcPts val="0"/>
              </a:spcBef>
              <a:spcAft>
                <a:spcPct val="0"/>
              </a:spcAft>
              <a:buNone/>
              <a:defRPr/>
            </a:pPr>
            <a:r>
              <a:rPr lang="cs-CZ" sz="2600" b="1" kern="0" dirty="0">
                <a:solidFill>
                  <a:schemeClr val="tx1"/>
                </a:solidFill>
                <a:latin typeface="Century Gothic" panose="020B0502020202020204" pitchFamily="34" charset="0"/>
                <a:cs typeface="Arial"/>
              </a:rPr>
              <a:t>Prítomné najmenej  2 zo 4 hlavných, motorických príznakov</a:t>
            </a:r>
          </a:p>
          <a:p>
            <a:pPr marL="914400" lvl="1" indent="-457200" eaLnBrk="0" fontAlgn="base" hangingPunct="0">
              <a:lnSpc>
                <a:spcPct val="120000"/>
              </a:lnSpc>
              <a:spcBef>
                <a:spcPts val="0"/>
              </a:spcBef>
              <a:spcAft>
                <a:spcPct val="0"/>
              </a:spcAft>
              <a:buFont typeface="+mj-lt"/>
              <a:buAutoNum type="arabicPeriod"/>
              <a:defRPr/>
            </a:pPr>
            <a:r>
              <a:rPr lang="cs-CZ" sz="1900" b="1" kern="0" dirty="0" err="1">
                <a:solidFill>
                  <a:schemeClr val="tx1"/>
                </a:solidFill>
                <a:latin typeface="Century Gothic" panose="020B0502020202020204" pitchFamily="34" charset="0"/>
                <a:cs typeface="Arial"/>
              </a:rPr>
              <a:t>hypokinéza</a:t>
            </a:r>
            <a:r>
              <a:rPr lang="cs-CZ" sz="1900" b="1" kern="0" dirty="0">
                <a:solidFill>
                  <a:schemeClr val="tx1"/>
                </a:solidFill>
                <a:latin typeface="Century Gothic" panose="020B0502020202020204" pitchFamily="34" charset="0"/>
                <a:cs typeface="Arial"/>
              </a:rPr>
              <a:t>/</a:t>
            </a:r>
            <a:r>
              <a:rPr lang="cs-CZ" sz="1900" b="1" kern="0" dirty="0" err="1">
                <a:solidFill>
                  <a:schemeClr val="tx1"/>
                </a:solidFill>
                <a:latin typeface="Century Gothic" panose="020B0502020202020204" pitchFamily="34" charset="0"/>
                <a:cs typeface="Arial"/>
              </a:rPr>
              <a:t>bradykinéza</a:t>
            </a:r>
            <a:r>
              <a:rPr lang="cs-CZ" sz="1900" b="1" kern="0" dirty="0">
                <a:solidFill>
                  <a:schemeClr val="tx1"/>
                </a:solidFill>
                <a:latin typeface="Century Gothic" panose="020B0502020202020204" pitchFamily="34" charset="0"/>
                <a:cs typeface="Arial"/>
              </a:rPr>
              <a:t>/</a:t>
            </a:r>
            <a:r>
              <a:rPr lang="cs-CZ" sz="1900" b="1" kern="0" dirty="0" err="1">
                <a:solidFill>
                  <a:schemeClr val="tx1"/>
                </a:solidFill>
                <a:latin typeface="Century Gothic" panose="020B0502020202020204" pitchFamily="34" charset="0"/>
                <a:cs typeface="Arial"/>
              </a:rPr>
              <a:t>akinéza</a:t>
            </a:r>
            <a:endParaRPr lang="cs-CZ" sz="1900" b="1" kern="0" dirty="0">
              <a:solidFill>
                <a:schemeClr val="tx1"/>
              </a:solidFill>
              <a:latin typeface="Century Gothic" panose="020B0502020202020204" pitchFamily="34" charset="0"/>
              <a:cs typeface="Arial"/>
            </a:endParaRPr>
          </a:p>
          <a:p>
            <a:pPr marL="914400" lvl="1" indent="-457200" eaLnBrk="0" fontAlgn="base" hangingPunct="0">
              <a:lnSpc>
                <a:spcPct val="120000"/>
              </a:lnSpc>
              <a:spcBef>
                <a:spcPts val="0"/>
              </a:spcBef>
              <a:spcAft>
                <a:spcPct val="0"/>
              </a:spcAft>
              <a:buFont typeface="+mj-lt"/>
              <a:buAutoNum type="arabicPeriod"/>
              <a:defRPr/>
            </a:pPr>
            <a:r>
              <a:rPr lang="cs-CZ" altLang="cs-CZ" sz="1900" b="1" kern="0" dirty="0">
                <a:solidFill>
                  <a:schemeClr val="tx1"/>
                </a:solidFill>
                <a:latin typeface="Century Gothic" panose="020B0502020202020204" pitchFamily="34" charset="0"/>
                <a:cs typeface="Arial"/>
              </a:rPr>
              <a:t>rigidita </a:t>
            </a:r>
          </a:p>
          <a:p>
            <a:pPr marL="914400" lvl="1" indent="-457200" eaLnBrk="0" fontAlgn="base" hangingPunct="0">
              <a:lnSpc>
                <a:spcPct val="120000"/>
              </a:lnSpc>
              <a:spcBef>
                <a:spcPts val="0"/>
              </a:spcBef>
              <a:spcAft>
                <a:spcPct val="0"/>
              </a:spcAft>
              <a:buFont typeface="+mj-lt"/>
              <a:buAutoNum type="arabicPeriod"/>
              <a:defRPr/>
            </a:pPr>
            <a:r>
              <a:rPr lang="cs-CZ" altLang="cs-CZ" sz="1900" b="1" kern="0" dirty="0">
                <a:solidFill>
                  <a:schemeClr val="tx1"/>
                </a:solidFill>
                <a:latin typeface="Century Gothic" panose="020B0502020202020204" pitchFamily="34" charset="0"/>
                <a:cs typeface="Arial"/>
              </a:rPr>
              <a:t>tras </a:t>
            </a:r>
          </a:p>
          <a:p>
            <a:pPr marL="914400" lvl="1" indent="-457200" eaLnBrk="0" fontAlgn="base" hangingPunct="0">
              <a:lnSpc>
                <a:spcPct val="120000"/>
              </a:lnSpc>
              <a:spcBef>
                <a:spcPts val="0"/>
              </a:spcBef>
              <a:spcAft>
                <a:spcPct val="0"/>
              </a:spcAft>
              <a:buFont typeface="+mj-lt"/>
              <a:buAutoNum type="arabicPeriod"/>
              <a:defRPr/>
            </a:pPr>
            <a:r>
              <a:rPr lang="cs-CZ" altLang="cs-CZ" sz="1900" b="1" kern="0" dirty="0">
                <a:solidFill>
                  <a:schemeClr val="tx1"/>
                </a:solidFill>
                <a:latin typeface="Century Gothic" panose="020B0502020202020204" pitchFamily="34" charset="0"/>
                <a:cs typeface="Arial"/>
              </a:rPr>
              <a:t>poruchy </a:t>
            </a:r>
            <a:r>
              <a:rPr lang="cs-CZ" altLang="cs-CZ" sz="1900" b="1" kern="0" dirty="0" err="1">
                <a:solidFill>
                  <a:schemeClr val="tx1"/>
                </a:solidFill>
                <a:latin typeface="Century Gothic" panose="020B0502020202020204" pitchFamily="34" charset="0"/>
                <a:cs typeface="Arial"/>
              </a:rPr>
              <a:t>postoja</a:t>
            </a:r>
            <a:r>
              <a:rPr lang="cs-CZ" altLang="cs-CZ" sz="1900" b="1" kern="0" dirty="0">
                <a:solidFill>
                  <a:schemeClr val="tx1"/>
                </a:solidFill>
                <a:latin typeface="Century Gothic" panose="020B0502020202020204" pitchFamily="34" charset="0"/>
                <a:cs typeface="Arial"/>
              </a:rPr>
              <a:t> a </a:t>
            </a:r>
            <a:r>
              <a:rPr lang="cs-CZ" altLang="cs-CZ" sz="1900" b="1" kern="0" dirty="0" err="1">
                <a:solidFill>
                  <a:schemeClr val="tx1"/>
                </a:solidFill>
                <a:latin typeface="Century Gothic" panose="020B0502020202020204" pitchFamily="34" charset="0"/>
                <a:cs typeface="Arial"/>
              </a:rPr>
              <a:t>chôdze</a:t>
            </a:r>
            <a:endParaRPr lang="cs-CZ" altLang="cs-CZ" sz="1900" b="1" kern="0" dirty="0">
              <a:solidFill>
                <a:schemeClr val="tx1"/>
              </a:solidFill>
              <a:latin typeface="Century Gothic" panose="020B0502020202020204" pitchFamily="34" charset="0"/>
              <a:cs typeface="Arial"/>
            </a:endParaRPr>
          </a:p>
          <a:p>
            <a:pPr marL="0" lvl="0" indent="0" eaLnBrk="0" fontAlgn="base" hangingPunct="0">
              <a:lnSpc>
                <a:spcPct val="120000"/>
              </a:lnSpc>
              <a:spcBef>
                <a:spcPts val="0"/>
              </a:spcBef>
              <a:spcAft>
                <a:spcPct val="0"/>
              </a:spcAft>
              <a:buNone/>
              <a:defRPr/>
            </a:pPr>
            <a:r>
              <a:rPr lang="cs-CZ" altLang="cs-CZ" sz="2600" b="1" kern="0" dirty="0">
                <a:solidFill>
                  <a:schemeClr val="tx1"/>
                </a:solidFill>
                <a:latin typeface="Century Gothic" panose="020B0502020202020204" pitchFamily="34" charset="0"/>
                <a:cs typeface="Arial"/>
              </a:rPr>
              <a:t>Nemotorické príznaky</a:t>
            </a:r>
          </a:p>
          <a:p>
            <a:pPr marL="457200" lvl="1" indent="0" eaLnBrk="0" fontAlgn="base" hangingPunct="0">
              <a:lnSpc>
                <a:spcPct val="120000"/>
              </a:lnSpc>
              <a:spcBef>
                <a:spcPts val="0"/>
              </a:spcBef>
              <a:spcAft>
                <a:spcPct val="0"/>
              </a:spcAft>
              <a:buNone/>
              <a:defRPr/>
            </a:pPr>
            <a:r>
              <a:rPr lang="cs-CZ" altLang="cs-CZ" sz="1900" b="1" kern="0" dirty="0">
                <a:solidFill>
                  <a:schemeClr val="tx1"/>
                </a:solidFill>
                <a:latin typeface="Century Gothic" panose="020B0502020202020204" pitchFamily="34" charset="0"/>
                <a:cs typeface="Arial"/>
              </a:rPr>
              <a:t>Vegetatívne, autonomné poruchy</a:t>
            </a:r>
          </a:p>
          <a:p>
            <a:pPr marL="457200" lvl="1" indent="0" eaLnBrk="0" fontAlgn="base" hangingPunct="0">
              <a:lnSpc>
                <a:spcPct val="120000"/>
              </a:lnSpc>
              <a:spcBef>
                <a:spcPts val="0"/>
              </a:spcBef>
              <a:spcAft>
                <a:spcPct val="0"/>
              </a:spcAft>
              <a:buNone/>
              <a:defRPr/>
            </a:pPr>
            <a:r>
              <a:rPr lang="cs-CZ" altLang="cs-CZ" sz="1900" b="1" kern="0" dirty="0">
                <a:solidFill>
                  <a:schemeClr val="tx1"/>
                </a:solidFill>
                <a:latin typeface="Century Gothic" panose="020B0502020202020204" pitchFamily="34" charset="0"/>
                <a:cs typeface="Arial"/>
              </a:rPr>
              <a:t>Senzorické a senzitívne- anosmia (čo to má spoločné s Covidom?)</a:t>
            </a:r>
          </a:p>
          <a:p>
            <a:pPr marL="457200" lvl="1" indent="0" eaLnBrk="0" fontAlgn="base" hangingPunct="0">
              <a:lnSpc>
                <a:spcPct val="120000"/>
              </a:lnSpc>
              <a:spcBef>
                <a:spcPts val="0"/>
              </a:spcBef>
              <a:spcAft>
                <a:spcPct val="0"/>
              </a:spcAft>
              <a:buNone/>
              <a:defRPr/>
            </a:pPr>
            <a:r>
              <a:rPr lang="cs-CZ" sz="1900" b="1" kern="0" dirty="0">
                <a:solidFill>
                  <a:schemeClr val="tx1"/>
                </a:solidFill>
                <a:latin typeface="Century Gothic" panose="020B0502020202020204" pitchFamily="34" charset="0"/>
                <a:cs typeface="Arial"/>
              </a:rPr>
              <a:t>Poruchy rytmu spánku a bdenia</a:t>
            </a:r>
            <a:endParaRPr lang="cs-CZ" altLang="cs-CZ" sz="1900" b="1" kern="0" dirty="0">
              <a:solidFill>
                <a:schemeClr val="tx1"/>
              </a:solidFill>
              <a:latin typeface="Century Gothic" panose="020B0502020202020204" pitchFamily="34" charset="0"/>
              <a:cs typeface="Arial"/>
            </a:endParaRPr>
          </a:p>
          <a:p>
            <a:pPr marL="0" indent="0" eaLnBrk="0" fontAlgn="base" hangingPunct="0">
              <a:lnSpc>
                <a:spcPct val="120000"/>
              </a:lnSpc>
              <a:spcBef>
                <a:spcPts val="0"/>
              </a:spcBef>
              <a:spcAft>
                <a:spcPct val="0"/>
              </a:spcAft>
              <a:buNone/>
              <a:defRPr/>
            </a:pPr>
            <a:r>
              <a:rPr lang="cs-CZ" altLang="cs-CZ" sz="2600" b="1" kern="0" dirty="0">
                <a:solidFill>
                  <a:schemeClr val="tx1"/>
                </a:solidFill>
                <a:latin typeface="Century Gothic" panose="020B0502020202020204" pitchFamily="34" charset="0"/>
                <a:cs typeface="Arial"/>
              </a:rPr>
              <a:t>Psychické príznaky</a:t>
            </a:r>
          </a:p>
          <a:p>
            <a:pPr marL="457200" lvl="1" indent="0" eaLnBrk="0" fontAlgn="base" hangingPunct="0">
              <a:lnSpc>
                <a:spcPct val="120000"/>
              </a:lnSpc>
              <a:spcBef>
                <a:spcPts val="0"/>
              </a:spcBef>
              <a:spcAft>
                <a:spcPct val="0"/>
              </a:spcAft>
              <a:buNone/>
              <a:defRPr/>
            </a:pPr>
            <a:r>
              <a:rPr lang="cs-CZ" altLang="cs-CZ" sz="1900" b="1" kern="0" dirty="0">
                <a:solidFill>
                  <a:schemeClr val="tx1"/>
                </a:solidFill>
                <a:latin typeface="Century Gothic" panose="020B0502020202020204" pitchFamily="34" charset="0"/>
                <a:cs typeface="Arial"/>
              </a:rPr>
              <a:t> </a:t>
            </a:r>
            <a:r>
              <a:rPr lang="cs-CZ" altLang="cs-CZ" sz="1900" b="1" kern="0" dirty="0">
                <a:latin typeface="Century Gothic" panose="020B0502020202020204" pitchFamily="34" charset="0"/>
                <a:cs typeface="Arial"/>
              </a:rPr>
              <a:t>Demencia spravidla až v poslednom štádiu (pápež JPII)</a:t>
            </a:r>
            <a:endParaRPr lang="cs-CZ" sz="1600" b="1" kern="0" dirty="0">
              <a:solidFill>
                <a:schemeClr val="tx1"/>
              </a:solidFill>
              <a:latin typeface="Century Gothic" panose="020B0502020202020204" pitchFamily="34" charset="0"/>
              <a:cs typeface="Arial"/>
            </a:endParaRPr>
          </a:p>
        </p:txBody>
      </p:sp>
      <p:pic>
        <p:nvPicPr>
          <p:cNvPr id="5" name="Picture 2" descr="C:\Documents and Settings\Jiné\VM\Dropbox\Nové prezentace - příprava, mozeček, čití, meningeální, expy\expy\expy obr\klidový tř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4773" y="2430752"/>
            <a:ext cx="3218291" cy="188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ástupný symbol päty 3"/>
          <p:cNvSpPr>
            <a:spLocks noGrp="1"/>
          </p:cNvSpPr>
          <p:nvPr>
            <p:ph type="ftr" sz="quarter" idx="11"/>
          </p:nvPr>
        </p:nvSpPr>
        <p:spPr/>
        <p:txBody>
          <a:bodyPr/>
          <a:lstStyle/>
          <a:p>
            <a:r>
              <a:rPr lang="sk-SK"/>
              <a:t>neurodegzl21</a:t>
            </a:r>
          </a:p>
        </p:txBody>
      </p:sp>
      <p:sp>
        <p:nvSpPr>
          <p:cNvPr id="6" name="Zástupný symbol čísla snímky 5"/>
          <p:cNvSpPr>
            <a:spLocks noGrp="1"/>
          </p:cNvSpPr>
          <p:nvPr>
            <p:ph type="sldNum" sz="quarter" idx="12"/>
          </p:nvPr>
        </p:nvSpPr>
        <p:spPr/>
        <p:txBody>
          <a:bodyPr/>
          <a:lstStyle/>
          <a:p>
            <a:fld id="{3022A98B-34C1-45C3-AAA4-DA6AA6CE21BC}" type="slidenum">
              <a:rPr lang="sk-SK" smtClean="0"/>
              <a:t>14</a:t>
            </a:fld>
            <a:endParaRPr lang="sk-SK"/>
          </a:p>
        </p:txBody>
      </p:sp>
      <p:sp>
        <p:nvSpPr>
          <p:cNvPr id="7" name="Zástupný symbol dátumu 6"/>
          <p:cNvSpPr>
            <a:spLocks noGrp="1"/>
          </p:cNvSpPr>
          <p:nvPr>
            <p:ph type="dt" sz="half" idx="10"/>
          </p:nvPr>
        </p:nvSpPr>
        <p:spPr/>
        <p:txBody>
          <a:bodyPr/>
          <a:lstStyle/>
          <a:p>
            <a:r>
              <a:rPr lang="en-US"/>
              <a:t>7.4.2021</a:t>
            </a:r>
            <a:endParaRPr lang="sk-SK"/>
          </a:p>
        </p:txBody>
      </p:sp>
    </p:spTree>
    <p:extLst>
      <p:ext uri="{BB962C8B-B14F-4D97-AF65-F5344CB8AC3E}">
        <p14:creationId xmlns:p14="http://schemas.microsoft.com/office/powerpoint/2010/main" val="2601577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14995" y="624110"/>
            <a:ext cx="10189618" cy="604615"/>
          </a:xfrm>
        </p:spPr>
        <p:txBody>
          <a:bodyPr>
            <a:noAutofit/>
          </a:bodyPr>
          <a:lstStyle/>
          <a:p>
            <a:pPr algn="ctr"/>
            <a:r>
              <a:rPr lang="sk-SK" sz="4000" b="1" dirty="0"/>
              <a:t>PARKINSONOVA  CHOROBA - PRÍZNAKY </a:t>
            </a:r>
          </a:p>
        </p:txBody>
      </p:sp>
      <p:sp>
        <p:nvSpPr>
          <p:cNvPr id="3" name="Zástupný symbol obsahu 2"/>
          <p:cNvSpPr>
            <a:spLocks noGrp="1"/>
          </p:cNvSpPr>
          <p:nvPr>
            <p:ph idx="1"/>
          </p:nvPr>
        </p:nvSpPr>
        <p:spPr>
          <a:xfrm>
            <a:off x="838198" y="2222592"/>
            <a:ext cx="10666415" cy="3797207"/>
          </a:xfrm>
        </p:spPr>
        <p:txBody>
          <a:bodyPr>
            <a:normAutofit lnSpcReduction="10000"/>
          </a:bodyPr>
          <a:lstStyle/>
          <a:p>
            <a:pPr marL="0" indent="0" eaLnBrk="0" fontAlgn="base" hangingPunct="0">
              <a:lnSpc>
                <a:spcPct val="120000"/>
              </a:lnSpc>
              <a:spcBef>
                <a:spcPts val="0"/>
              </a:spcBef>
              <a:spcAft>
                <a:spcPct val="0"/>
              </a:spcAft>
              <a:buNone/>
              <a:defRPr/>
            </a:pPr>
            <a:r>
              <a:rPr lang="cs-CZ" sz="2400" b="1" kern="0" dirty="0">
                <a:solidFill>
                  <a:schemeClr val="tx1"/>
                </a:solidFill>
                <a:latin typeface="Century Gothic" panose="020B0502020202020204" pitchFamily="34" charset="0"/>
                <a:cs typeface="Arial"/>
              </a:rPr>
              <a:t>Oneskorenie štartu pohybu</a:t>
            </a:r>
          </a:p>
          <a:p>
            <a:pPr marL="0" indent="0" eaLnBrk="0" fontAlgn="base" hangingPunct="0">
              <a:lnSpc>
                <a:spcPct val="120000"/>
              </a:lnSpc>
              <a:spcBef>
                <a:spcPts val="0"/>
              </a:spcBef>
              <a:spcAft>
                <a:spcPct val="0"/>
              </a:spcAft>
              <a:buNone/>
              <a:defRPr/>
            </a:pPr>
            <a:r>
              <a:rPr lang="cs-CZ" sz="2400" b="1" kern="0" dirty="0">
                <a:solidFill>
                  <a:schemeClr val="tx1"/>
                </a:solidFill>
                <a:latin typeface="Century Gothic" panose="020B0502020202020204" pitchFamily="34" charset="0"/>
                <a:cs typeface="Arial"/>
              </a:rPr>
              <a:t>Najhoršie večer, rýchla únava, pokles sily</a:t>
            </a:r>
          </a:p>
          <a:p>
            <a:pPr marL="0" indent="0" eaLnBrk="0" fontAlgn="base" hangingPunct="0">
              <a:lnSpc>
                <a:spcPct val="120000"/>
              </a:lnSpc>
              <a:spcBef>
                <a:spcPts val="0"/>
              </a:spcBef>
              <a:spcAft>
                <a:spcPct val="0"/>
              </a:spcAft>
              <a:buNone/>
              <a:defRPr/>
            </a:pPr>
            <a:r>
              <a:rPr lang="cs-CZ" sz="2400" b="1" kern="0" dirty="0">
                <a:solidFill>
                  <a:schemeClr val="tx1"/>
                </a:solidFill>
                <a:latin typeface="Century Gothic" panose="020B0502020202020204" pitchFamily="34" charset="0"/>
                <a:cs typeface="Arial"/>
              </a:rPr>
              <a:t>Zhoršenie pri strese alebo opačne (!)</a:t>
            </a:r>
          </a:p>
          <a:p>
            <a:pPr marL="0" indent="0" eaLnBrk="0" fontAlgn="base" hangingPunct="0">
              <a:lnSpc>
                <a:spcPct val="120000"/>
              </a:lnSpc>
              <a:spcBef>
                <a:spcPts val="0"/>
              </a:spcBef>
              <a:spcAft>
                <a:spcPct val="0"/>
              </a:spcAft>
              <a:buNone/>
              <a:defRPr/>
            </a:pPr>
            <a:r>
              <a:rPr lang="cs-CZ" sz="2400" b="1" kern="0" dirty="0">
                <a:solidFill>
                  <a:schemeClr val="tx1"/>
                </a:solidFill>
                <a:latin typeface="Century Gothic" panose="020B0502020202020204" pitchFamily="34" charset="0"/>
                <a:cs typeface="Arial"/>
              </a:rPr>
              <a:t>Malé kroky, nohy ťahá po zemi, zlá rovnováha </a:t>
            </a:r>
          </a:p>
          <a:p>
            <a:pPr marL="0" indent="0" eaLnBrk="0" fontAlgn="base" hangingPunct="0">
              <a:lnSpc>
                <a:spcPct val="120000"/>
              </a:lnSpc>
              <a:spcBef>
                <a:spcPts val="0"/>
              </a:spcBef>
              <a:spcAft>
                <a:spcPct val="0"/>
              </a:spcAft>
              <a:buNone/>
              <a:defRPr/>
            </a:pPr>
            <a:r>
              <a:rPr lang="cs-CZ" sz="2400" b="1" kern="0" dirty="0">
                <a:solidFill>
                  <a:schemeClr val="tx1"/>
                </a:solidFill>
                <a:latin typeface="Century Gothic" panose="020B0502020202020204" pitchFamily="34" charset="0"/>
                <a:cs typeface="Arial"/>
              </a:rPr>
              <a:t>Neschopnosť rýchlych protichodných pohybov </a:t>
            </a:r>
          </a:p>
          <a:p>
            <a:pPr marL="0" indent="0" eaLnBrk="0" fontAlgn="base" hangingPunct="0">
              <a:lnSpc>
                <a:spcPct val="120000"/>
              </a:lnSpc>
              <a:spcBef>
                <a:spcPts val="0"/>
              </a:spcBef>
              <a:spcAft>
                <a:spcPct val="0"/>
              </a:spcAft>
              <a:buNone/>
              <a:defRPr/>
            </a:pPr>
            <a:r>
              <a:rPr lang="cs-CZ" sz="2400" b="1" kern="0" dirty="0">
                <a:solidFill>
                  <a:schemeClr val="tx1"/>
                </a:solidFill>
                <a:latin typeface="Century Gothic" panose="020B0502020202020204" pitchFamily="34" charset="0"/>
                <a:cs typeface="Arial"/>
              </a:rPr>
              <a:t>Obmedzená gestikulácia. </a:t>
            </a:r>
          </a:p>
          <a:p>
            <a:pPr marL="0" indent="0" eaLnBrk="0" fontAlgn="base" hangingPunct="0">
              <a:lnSpc>
                <a:spcPct val="120000"/>
              </a:lnSpc>
              <a:spcBef>
                <a:spcPts val="0"/>
              </a:spcBef>
              <a:spcAft>
                <a:spcPct val="0"/>
              </a:spcAft>
              <a:buNone/>
              <a:defRPr/>
            </a:pPr>
            <a:r>
              <a:rPr lang="cs-CZ" sz="2400" b="1" kern="0" dirty="0">
                <a:solidFill>
                  <a:schemeClr val="tx1"/>
                </a:solidFill>
                <a:latin typeface="Century Gothic" panose="020B0502020202020204" pitchFamily="34" charset="0"/>
                <a:cs typeface="Arial"/>
              </a:rPr>
              <a:t>Klesá hybnosť trupu</a:t>
            </a:r>
          </a:p>
          <a:p>
            <a:pPr marL="0" indent="0" eaLnBrk="0" fontAlgn="base" hangingPunct="0">
              <a:lnSpc>
                <a:spcPct val="120000"/>
              </a:lnSpc>
              <a:spcBef>
                <a:spcPts val="0"/>
              </a:spcBef>
              <a:spcAft>
                <a:spcPct val="0"/>
              </a:spcAft>
              <a:buNone/>
              <a:defRPr/>
            </a:pPr>
            <a:r>
              <a:rPr lang="cs-CZ" sz="2400" b="1" kern="0" dirty="0">
                <a:solidFill>
                  <a:schemeClr val="tx1"/>
                </a:solidFill>
                <a:latin typeface="Century Gothic" panose="020B0502020202020204" pitchFamily="34" charset="0"/>
                <a:cs typeface="Arial"/>
              </a:rPr>
              <a:t>Tichá reč, mikrografia</a:t>
            </a:r>
          </a:p>
          <a:p>
            <a:pPr marL="0" indent="0" eaLnBrk="0" fontAlgn="base" hangingPunct="0">
              <a:lnSpc>
                <a:spcPct val="120000"/>
              </a:lnSpc>
              <a:spcBef>
                <a:spcPts val="0"/>
              </a:spcBef>
              <a:spcAft>
                <a:spcPct val="0"/>
              </a:spcAft>
              <a:buNone/>
              <a:defRPr/>
            </a:pPr>
            <a:r>
              <a:rPr lang="cs-CZ" sz="2400" b="1" kern="0" dirty="0">
                <a:solidFill>
                  <a:schemeClr val="tx1"/>
                </a:solidFill>
                <a:latin typeface="Century Gothic" panose="020B0502020202020204" pitchFamily="34" charset="0"/>
                <a:cs typeface="Arial"/>
              </a:rPr>
              <a:t>Maskovitá tvár, zhoršené prehĺtanie, vytekanie slín</a:t>
            </a:r>
          </a:p>
        </p:txBody>
      </p:sp>
      <p:sp>
        <p:nvSpPr>
          <p:cNvPr id="4" name="Zástupný symbol päty 3"/>
          <p:cNvSpPr>
            <a:spLocks noGrp="1"/>
          </p:cNvSpPr>
          <p:nvPr>
            <p:ph type="ftr" sz="quarter" idx="11"/>
          </p:nvPr>
        </p:nvSpPr>
        <p:spPr/>
        <p:txBody>
          <a:bodyPr/>
          <a:lstStyle/>
          <a:p>
            <a:r>
              <a:rPr lang="sk-SK"/>
              <a:t>neurodegzl21</a:t>
            </a:r>
          </a:p>
        </p:txBody>
      </p:sp>
      <p:sp>
        <p:nvSpPr>
          <p:cNvPr id="6" name="Zástupný symbol čísla snímky 5"/>
          <p:cNvSpPr>
            <a:spLocks noGrp="1"/>
          </p:cNvSpPr>
          <p:nvPr>
            <p:ph type="sldNum" sz="quarter" idx="12"/>
          </p:nvPr>
        </p:nvSpPr>
        <p:spPr/>
        <p:txBody>
          <a:bodyPr/>
          <a:lstStyle/>
          <a:p>
            <a:fld id="{3022A98B-34C1-45C3-AAA4-DA6AA6CE21BC}" type="slidenum">
              <a:rPr lang="sk-SK" smtClean="0"/>
              <a:t>15</a:t>
            </a:fld>
            <a:endParaRPr lang="sk-SK"/>
          </a:p>
        </p:txBody>
      </p:sp>
      <p:sp>
        <p:nvSpPr>
          <p:cNvPr id="7" name="Zástupný symbol dátumu 6"/>
          <p:cNvSpPr>
            <a:spLocks noGrp="1"/>
          </p:cNvSpPr>
          <p:nvPr>
            <p:ph type="dt" sz="half" idx="10"/>
          </p:nvPr>
        </p:nvSpPr>
        <p:spPr/>
        <p:txBody>
          <a:bodyPr/>
          <a:lstStyle/>
          <a:p>
            <a:r>
              <a:rPr lang="en-US"/>
              <a:t>7.4.2021</a:t>
            </a:r>
            <a:endParaRPr lang="sk-SK"/>
          </a:p>
        </p:txBody>
      </p:sp>
    </p:spTree>
    <p:extLst>
      <p:ext uri="{BB962C8B-B14F-4D97-AF65-F5344CB8AC3E}">
        <p14:creationId xmlns:p14="http://schemas.microsoft.com/office/powerpoint/2010/main" val="1310493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14995" y="624110"/>
            <a:ext cx="10189618" cy="604615"/>
          </a:xfrm>
        </p:spPr>
        <p:txBody>
          <a:bodyPr>
            <a:noAutofit/>
          </a:bodyPr>
          <a:lstStyle/>
          <a:p>
            <a:pPr algn="ctr"/>
            <a:r>
              <a:rPr lang="sk-SK" sz="4000" b="1" dirty="0"/>
              <a:t>PARKINSONOVA  CHOROBA - PRÍZNAKY </a:t>
            </a:r>
          </a:p>
        </p:txBody>
      </p:sp>
      <p:sp>
        <p:nvSpPr>
          <p:cNvPr id="4" name="Zástupný symbol päty 3"/>
          <p:cNvSpPr>
            <a:spLocks noGrp="1"/>
          </p:cNvSpPr>
          <p:nvPr>
            <p:ph type="ftr" sz="quarter" idx="11"/>
          </p:nvPr>
        </p:nvSpPr>
        <p:spPr/>
        <p:txBody>
          <a:bodyPr/>
          <a:lstStyle/>
          <a:p>
            <a:r>
              <a:rPr lang="sk-SK"/>
              <a:t>neurodegzl21</a:t>
            </a:r>
          </a:p>
        </p:txBody>
      </p:sp>
      <p:sp>
        <p:nvSpPr>
          <p:cNvPr id="6" name="Zástupný symbol čísla snímky 5"/>
          <p:cNvSpPr>
            <a:spLocks noGrp="1"/>
          </p:cNvSpPr>
          <p:nvPr>
            <p:ph type="sldNum" sz="quarter" idx="12"/>
          </p:nvPr>
        </p:nvSpPr>
        <p:spPr/>
        <p:txBody>
          <a:bodyPr/>
          <a:lstStyle/>
          <a:p>
            <a:fld id="{3022A98B-34C1-45C3-AAA4-DA6AA6CE21BC}" type="slidenum">
              <a:rPr lang="sk-SK" smtClean="0"/>
              <a:t>16</a:t>
            </a:fld>
            <a:endParaRPr lang="sk-SK"/>
          </a:p>
        </p:txBody>
      </p:sp>
      <p:sp>
        <p:nvSpPr>
          <p:cNvPr id="7" name="Zástupný symbol dátumu 6"/>
          <p:cNvSpPr>
            <a:spLocks noGrp="1"/>
          </p:cNvSpPr>
          <p:nvPr>
            <p:ph type="dt" sz="half" idx="10"/>
          </p:nvPr>
        </p:nvSpPr>
        <p:spPr/>
        <p:txBody>
          <a:bodyPr/>
          <a:lstStyle/>
          <a:p>
            <a:r>
              <a:rPr lang="en-US"/>
              <a:t>7.4.2021</a:t>
            </a:r>
            <a:endParaRPr lang="sk-SK"/>
          </a:p>
        </p:txBody>
      </p:sp>
      <p:pic>
        <p:nvPicPr>
          <p:cNvPr id="8" name="Obrázok 1">
            <a:extLst>
              <a:ext uri="{FF2B5EF4-FFF2-40B4-BE49-F238E27FC236}">
                <a16:creationId xmlns:a16="http://schemas.microsoft.com/office/drawing/2014/main" id="{E5F3EB69-F61E-4BB4-8A3D-307A90AFC30B}"/>
              </a:ext>
            </a:extLst>
          </p:cNvPr>
          <p:cNvPicPr/>
          <p:nvPr/>
        </p:nvPicPr>
        <p:blipFill rotWithShape="1">
          <a:blip r:embed="rId2">
            <a:extLst>
              <a:ext uri="{28A0092B-C50C-407E-A947-70E740481C1C}">
                <a14:useLocalDpi xmlns:a14="http://schemas.microsoft.com/office/drawing/2010/main" val="0"/>
              </a:ext>
            </a:extLst>
          </a:blip>
          <a:srcRect t="-4827" b="18319"/>
          <a:stretch/>
        </p:blipFill>
        <p:spPr>
          <a:xfrm>
            <a:off x="1055914" y="2362200"/>
            <a:ext cx="10112829" cy="4045800"/>
          </a:xfrm>
          <a:prstGeom prst="rect">
            <a:avLst/>
          </a:prstGeom>
        </p:spPr>
      </p:pic>
    </p:spTree>
    <p:extLst>
      <p:ext uri="{BB962C8B-B14F-4D97-AF65-F5344CB8AC3E}">
        <p14:creationId xmlns:p14="http://schemas.microsoft.com/office/powerpoint/2010/main" val="980967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E021EBB-6005-4862-816E-6C38C1A43F53}"/>
              </a:ext>
            </a:extLst>
          </p:cNvPr>
          <p:cNvSpPr>
            <a:spLocks noGrp="1"/>
          </p:cNvSpPr>
          <p:nvPr>
            <p:ph type="dt" sz="half" idx="10"/>
          </p:nvPr>
        </p:nvSpPr>
        <p:spPr/>
        <p:txBody>
          <a:bodyPr/>
          <a:lstStyle/>
          <a:p>
            <a:r>
              <a:rPr lang="cs-CZ" altLang="en-US"/>
              <a:t>18.10.2004</a:t>
            </a:r>
          </a:p>
        </p:txBody>
      </p:sp>
      <p:sp>
        <p:nvSpPr>
          <p:cNvPr id="5" name="Footer Placeholder 4">
            <a:extLst>
              <a:ext uri="{FF2B5EF4-FFF2-40B4-BE49-F238E27FC236}">
                <a16:creationId xmlns:a16="http://schemas.microsoft.com/office/drawing/2014/main" id="{12400510-47BD-41C9-8552-5009953C0DB9}"/>
              </a:ext>
            </a:extLst>
          </p:cNvPr>
          <p:cNvSpPr>
            <a:spLocks noGrp="1"/>
          </p:cNvSpPr>
          <p:nvPr>
            <p:ph type="ftr" sz="quarter" idx="11"/>
          </p:nvPr>
        </p:nvSpPr>
        <p:spPr/>
        <p:txBody>
          <a:bodyPr/>
          <a:lstStyle/>
          <a:p>
            <a:r>
              <a:rPr lang="cs-CZ" altLang="en-US"/>
              <a:t>ns2.ppt</a:t>
            </a:r>
          </a:p>
        </p:txBody>
      </p:sp>
      <p:sp>
        <p:nvSpPr>
          <p:cNvPr id="6" name="Slide Number Placeholder 5">
            <a:extLst>
              <a:ext uri="{FF2B5EF4-FFF2-40B4-BE49-F238E27FC236}">
                <a16:creationId xmlns:a16="http://schemas.microsoft.com/office/drawing/2014/main" id="{E0BB5D79-A45E-47A4-BAE2-503F4B6C171E}"/>
              </a:ext>
            </a:extLst>
          </p:cNvPr>
          <p:cNvSpPr>
            <a:spLocks noGrp="1"/>
          </p:cNvSpPr>
          <p:nvPr>
            <p:ph type="sldNum" sz="quarter" idx="12"/>
          </p:nvPr>
        </p:nvSpPr>
        <p:spPr/>
        <p:txBody>
          <a:bodyPr/>
          <a:lstStyle/>
          <a:p>
            <a:fld id="{C0F2371B-AB76-4492-92A3-4DED5E77FF65}" type="slidenum">
              <a:rPr lang="cs-CZ" altLang="en-US"/>
              <a:pPr/>
              <a:t>17</a:t>
            </a:fld>
            <a:endParaRPr lang="cs-CZ" altLang="en-US"/>
          </a:p>
        </p:txBody>
      </p:sp>
      <p:sp>
        <p:nvSpPr>
          <p:cNvPr id="8195" name="Rectangle 3">
            <a:extLst>
              <a:ext uri="{FF2B5EF4-FFF2-40B4-BE49-F238E27FC236}">
                <a16:creationId xmlns:a16="http://schemas.microsoft.com/office/drawing/2014/main" id="{6C57D89B-6E97-4C10-86F0-5953AD212495}"/>
              </a:ext>
            </a:extLst>
          </p:cNvPr>
          <p:cNvSpPr>
            <a:spLocks noGrp="1" noChangeArrowheads="1"/>
          </p:cNvSpPr>
          <p:nvPr>
            <p:ph type="body" idx="1"/>
          </p:nvPr>
        </p:nvSpPr>
        <p:spPr>
          <a:xfrm>
            <a:off x="968829" y="1817915"/>
            <a:ext cx="10080171" cy="4876800"/>
          </a:xfrm>
        </p:spPr>
        <p:txBody>
          <a:bodyPr>
            <a:normAutofit lnSpcReduction="10000"/>
          </a:bodyPr>
          <a:lstStyle/>
          <a:p>
            <a:pPr marL="0" indent="0">
              <a:lnSpc>
                <a:spcPct val="100000"/>
              </a:lnSpc>
              <a:spcBef>
                <a:spcPts val="600"/>
              </a:spcBef>
              <a:buNone/>
            </a:pPr>
            <a:r>
              <a:rPr lang="sk-SK" altLang="en-US" b="1" dirty="0">
                <a:latin typeface="Century Gothic" panose="020B0502020202020204" pitchFamily="34" charset="0"/>
              </a:rPr>
              <a:t>Rigidita </a:t>
            </a:r>
          </a:p>
          <a:p>
            <a:pPr marL="457200" lvl="1" indent="0">
              <a:lnSpc>
                <a:spcPct val="100000"/>
              </a:lnSpc>
              <a:spcBef>
                <a:spcPts val="600"/>
              </a:spcBef>
              <a:buNone/>
            </a:pPr>
            <a:r>
              <a:rPr lang="sk-SK" altLang="en-US" b="1" dirty="0">
                <a:latin typeface="Century Gothic" panose="020B0502020202020204" pitchFamily="34" charset="0"/>
              </a:rPr>
              <a:t>Viac flexory, ohnuté držanie tela</a:t>
            </a:r>
          </a:p>
          <a:p>
            <a:pPr marL="457200" lvl="1" indent="0">
              <a:lnSpc>
                <a:spcPct val="100000"/>
              </a:lnSpc>
              <a:spcBef>
                <a:spcPts val="600"/>
              </a:spcBef>
              <a:buNone/>
            </a:pPr>
            <a:r>
              <a:rPr lang="sk-SK" altLang="en-US" b="1" dirty="0">
                <a:latin typeface="Century Gothic" panose="020B0502020202020204" pitchFamily="34" charset="0"/>
              </a:rPr>
              <a:t>Bolesti</a:t>
            </a:r>
          </a:p>
          <a:p>
            <a:pPr marL="457200" lvl="1" indent="0">
              <a:lnSpc>
                <a:spcPct val="100000"/>
              </a:lnSpc>
              <a:spcBef>
                <a:spcPts val="600"/>
              </a:spcBef>
              <a:buNone/>
            </a:pPr>
            <a:r>
              <a:rPr lang="sk-SK" altLang="en-US" b="1" dirty="0">
                <a:latin typeface="Century Gothic" panose="020B0502020202020204" pitchFamily="34" charset="0"/>
              </a:rPr>
              <a:t>Fenomén ozubeného kolesa</a:t>
            </a:r>
          </a:p>
          <a:p>
            <a:pPr marL="0" indent="0">
              <a:lnSpc>
                <a:spcPct val="100000"/>
              </a:lnSpc>
              <a:spcBef>
                <a:spcPts val="600"/>
              </a:spcBef>
              <a:buNone/>
            </a:pPr>
            <a:r>
              <a:rPr lang="sk-SK" altLang="en-US" b="1" dirty="0">
                <a:latin typeface="Century Gothic" panose="020B0502020202020204" pitchFamily="34" charset="0"/>
              </a:rPr>
              <a:t>Tremor</a:t>
            </a:r>
          </a:p>
          <a:p>
            <a:pPr marL="457200" lvl="1" indent="0">
              <a:lnSpc>
                <a:spcPct val="100000"/>
              </a:lnSpc>
              <a:spcBef>
                <a:spcPts val="600"/>
              </a:spcBef>
              <a:buNone/>
            </a:pPr>
            <a:r>
              <a:rPr lang="sk-SK" altLang="en-US" b="1" dirty="0">
                <a:latin typeface="Century Gothic" panose="020B0502020202020204" pitchFamily="34" charset="0"/>
              </a:rPr>
              <a:t>Pokojový – počítanie peňazí, 4 – 6 Hz</a:t>
            </a:r>
          </a:p>
          <a:p>
            <a:pPr marL="457200" lvl="1" indent="0">
              <a:lnSpc>
                <a:spcPct val="100000"/>
              </a:lnSpc>
              <a:spcBef>
                <a:spcPts val="600"/>
              </a:spcBef>
              <a:buNone/>
            </a:pPr>
            <a:r>
              <a:rPr lang="sk-SK" altLang="en-US" b="1" dirty="0">
                <a:latin typeface="Century Gothic" panose="020B0502020202020204" pitchFamily="34" charset="0"/>
              </a:rPr>
              <a:t>Silnejšie pri emóciach, v spánku sa stratí</a:t>
            </a:r>
          </a:p>
          <a:p>
            <a:pPr marL="0" indent="0">
              <a:lnSpc>
                <a:spcPct val="100000"/>
              </a:lnSpc>
              <a:spcBef>
                <a:spcPts val="600"/>
              </a:spcBef>
              <a:buNone/>
            </a:pPr>
            <a:r>
              <a:rPr lang="sk-SK" altLang="en-US" b="1" dirty="0">
                <a:latin typeface="Century Gothic" panose="020B0502020202020204" pitchFamily="34" charset="0"/>
              </a:rPr>
              <a:t>Vegetatívne </a:t>
            </a:r>
          </a:p>
          <a:p>
            <a:pPr marL="457200" lvl="1" indent="0">
              <a:lnSpc>
                <a:spcPct val="100000"/>
              </a:lnSpc>
              <a:spcBef>
                <a:spcPts val="600"/>
              </a:spcBef>
              <a:buNone/>
            </a:pPr>
            <a:r>
              <a:rPr lang="sk-SK" altLang="en-US" b="1" dirty="0">
                <a:latin typeface="Century Gothic" panose="020B0502020202020204" pitchFamily="34" charset="0"/>
              </a:rPr>
              <a:t>Poruchy termoregulácie, zvýšená tvorba slín, návaly potenia a časté nutkanie na močenie</a:t>
            </a:r>
          </a:p>
          <a:p>
            <a:pPr marL="0" indent="0">
              <a:lnSpc>
                <a:spcPct val="100000"/>
              </a:lnSpc>
              <a:spcBef>
                <a:spcPts val="600"/>
              </a:spcBef>
              <a:buNone/>
            </a:pPr>
            <a:r>
              <a:rPr lang="sk-SK" altLang="en-US" b="1" dirty="0">
                <a:latin typeface="Century Gothic" panose="020B0502020202020204" pitchFamily="34" charset="0"/>
              </a:rPr>
              <a:t>Bradyfrénia, neskôr aj demencia</a:t>
            </a:r>
            <a:endParaRPr lang="cs-CZ" altLang="en-US" b="1" dirty="0">
              <a:latin typeface="Century Gothic" panose="020B0502020202020204" pitchFamily="34" charset="0"/>
            </a:endParaRPr>
          </a:p>
        </p:txBody>
      </p:sp>
      <p:sp>
        <p:nvSpPr>
          <p:cNvPr id="9" name="Nadpis 1">
            <a:extLst>
              <a:ext uri="{FF2B5EF4-FFF2-40B4-BE49-F238E27FC236}">
                <a16:creationId xmlns:a16="http://schemas.microsoft.com/office/drawing/2014/main" id="{84F2FAF8-7B4A-4D02-87F7-8A8B16A4FD67}"/>
              </a:ext>
            </a:extLst>
          </p:cNvPr>
          <p:cNvSpPr>
            <a:spLocks noGrp="1"/>
          </p:cNvSpPr>
          <p:nvPr>
            <p:ph type="title"/>
          </p:nvPr>
        </p:nvSpPr>
        <p:spPr>
          <a:xfrm>
            <a:off x="838200" y="381000"/>
            <a:ext cx="10428514" cy="990600"/>
          </a:xfrm>
        </p:spPr>
        <p:txBody>
          <a:bodyPr>
            <a:noAutofit/>
          </a:bodyPr>
          <a:lstStyle/>
          <a:p>
            <a:pPr algn="ctr"/>
            <a:r>
              <a:rPr lang="sk-SK" sz="4000" b="1" dirty="0">
                <a:solidFill>
                  <a:schemeClr val="tx1"/>
                </a:solidFill>
              </a:rPr>
              <a:t>PARKINSONOVA  CHOROBA</a:t>
            </a:r>
            <a:r>
              <a:rPr lang="sk-SK" sz="4400" b="1" dirty="0">
                <a:solidFill>
                  <a:schemeClr val="tx1"/>
                </a:solidFill>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7687" y="238344"/>
            <a:ext cx="10426926" cy="1280890"/>
          </a:xfrm>
        </p:spPr>
        <p:txBody>
          <a:bodyPr>
            <a:normAutofit fontScale="90000"/>
          </a:bodyPr>
          <a:lstStyle/>
          <a:p>
            <a:r>
              <a:rPr lang="sk-SK" sz="4400" b="1" dirty="0"/>
              <a:t>PARKINSONOVA CHOROBA – TERAPIA</a:t>
            </a:r>
            <a:br>
              <a:rPr lang="sk-SK" b="1" dirty="0"/>
            </a:br>
            <a:endParaRPr lang="sk-SK" b="1" dirty="0"/>
          </a:p>
        </p:txBody>
      </p:sp>
      <p:sp>
        <p:nvSpPr>
          <p:cNvPr id="3" name="Zástupný symbol obsahu 2"/>
          <p:cNvSpPr>
            <a:spLocks noGrp="1"/>
          </p:cNvSpPr>
          <p:nvPr>
            <p:ph idx="1"/>
          </p:nvPr>
        </p:nvSpPr>
        <p:spPr>
          <a:xfrm>
            <a:off x="322216" y="1263757"/>
            <a:ext cx="11641183" cy="3888432"/>
          </a:xfrm>
        </p:spPr>
        <p:txBody>
          <a:bodyPr>
            <a:normAutofit fontScale="92500"/>
          </a:bodyPr>
          <a:lstStyle/>
          <a:p>
            <a:pPr marL="0" indent="0">
              <a:buNone/>
            </a:pPr>
            <a:r>
              <a:rPr lang="sk-SK" sz="2600" b="1" dirty="0">
                <a:latin typeface="Century Gothic" panose="020B0502020202020204" pitchFamily="34" charset="0"/>
              </a:rPr>
              <a:t>Nie je liečiteľná, ale je možné účinne tlmiť príznaky – lepšia kvalita života</a:t>
            </a:r>
          </a:p>
          <a:p>
            <a:pPr marL="0" indent="0">
              <a:buNone/>
            </a:pPr>
            <a:r>
              <a:rPr lang="sk-SK" sz="2600" b="1" dirty="0">
                <a:latin typeface="Century Gothic" panose="020B0502020202020204" pitchFamily="34" charset="0"/>
              </a:rPr>
              <a:t>L-dopa, agonisti DA, antagonisti Ach, možnosť podávania aj pumpou do GIT</a:t>
            </a:r>
          </a:p>
          <a:p>
            <a:pPr marL="0" indent="0">
              <a:buNone/>
            </a:pPr>
            <a:r>
              <a:rPr lang="sk-SK" sz="2600" b="1" dirty="0">
                <a:latin typeface="Century Gothic" panose="020B0502020202020204" pitchFamily="34" charset="0"/>
              </a:rPr>
              <a:t>Deep brain stimulation?</a:t>
            </a:r>
          </a:p>
          <a:p>
            <a:pPr marL="0" indent="0">
              <a:buNone/>
            </a:pPr>
            <a:r>
              <a:rPr lang="sk-SK" sz="2600" b="1" dirty="0">
                <a:latin typeface="Century Gothic" panose="020B0502020202020204" pitchFamily="34" charset="0"/>
              </a:rPr>
              <a:t>Transplantácia nervových buniek?</a:t>
            </a:r>
          </a:p>
          <a:p>
            <a:pPr marL="0" indent="0">
              <a:buNone/>
            </a:pPr>
            <a:r>
              <a:rPr lang="sk-SK" sz="2600" b="1" dirty="0">
                <a:latin typeface="Century Gothic" panose="020B0502020202020204" pitchFamily="34" charset="0"/>
              </a:rPr>
              <a:t>Pri zahájení liečby berieme do úvahy</a:t>
            </a:r>
          </a:p>
          <a:p>
            <a:pPr marL="457200" lvl="1" indent="0">
              <a:buNone/>
            </a:pPr>
            <a:r>
              <a:rPr lang="sk-SK" sz="2200" b="1" dirty="0">
                <a:latin typeface="Century Gothic" panose="020B0502020202020204" pitchFamily="34" charset="0"/>
              </a:rPr>
              <a:t>kognitívny stav (normálne mentálne funkcie)</a:t>
            </a:r>
          </a:p>
          <a:p>
            <a:pPr marL="457200" lvl="1" indent="0">
              <a:buNone/>
            </a:pPr>
            <a:r>
              <a:rPr lang="sk-SK" sz="2200" b="1" dirty="0">
                <a:latin typeface="Century Gothic" panose="020B0502020202020204" pitchFamily="34" charset="0"/>
              </a:rPr>
              <a:t>funkčné postihnutie (celkovú výkonnosť pacienta a schopnosť vykonávať bežné denné aktivity), vek</a:t>
            </a:r>
          </a:p>
          <a:p>
            <a:pPr marL="0" indent="0">
              <a:buNone/>
            </a:pPr>
            <a:endParaRPr lang="sk-SK" dirty="0">
              <a:latin typeface="Century Gothic" panose="020B0502020202020204" pitchFamily="34" charset="0"/>
            </a:endParaRPr>
          </a:p>
          <a:p>
            <a:pPr marL="0" indent="0">
              <a:buNone/>
            </a:pPr>
            <a:endParaRPr lang="sk-SK" dirty="0"/>
          </a:p>
          <a:p>
            <a:pPr marL="0" indent="0">
              <a:buNone/>
            </a:pPr>
            <a:endParaRPr lang="sk-SK" dirty="0"/>
          </a:p>
          <a:p>
            <a:endParaRPr lang="sk-SK" dirty="0"/>
          </a:p>
        </p:txBody>
      </p:sp>
      <p:pic>
        <p:nvPicPr>
          <p:cNvPr id="4" name="Picture 2" descr="C:\Documents and Settings\Jiné\VM\Dropbox\Nové prezentace - příprava, mozeček, čití, meningeální, expy\expy\expy obr\mikrografie,spirál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199896"/>
            <a:ext cx="7652657" cy="156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ástupný symbol päty 4"/>
          <p:cNvSpPr>
            <a:spLocks noGrp="1"/>
          </p:cNvSpPr>
          <p:nvPr>
            <p:ph type="ftr" sz="quarter" idx="11"/>
          </p:nvPr>
        </p:nvSpPr>
        <p:spPr/>
        <p:txBody>
          <a:bodyPr/>
          <a:lstStyle/>
          <a:p>
            <a:r>
              <a:rPr lang="sk-SK"/>
              <a:t>neurodegzl21</a:t>
            </a:r>
          </a:p>
        </p:txBody>
      </p:sp>
      <p:sp>
        <p:nvSpPr>
          <p:cNvPr id="6" name="Zástupný symbol čísla snímky 5"/>
          <p:cNvSpPr>
            <a:spLocks noGrp="1"/>
          </p:cNvSpPr>
          <p:nvPr>
            <p:ph type="sldNum" sz="quarter" idx="12"/>
          </p:nvPr>
        </p:nvSpPr>
        <p:spPr/>
        <p:txBody>
          <a:bodyPr/>
          <a:lstStyle/>
          <a:p>
            <a:fld id="{3022A98B-34C1-45C3-AAA4-DA6AA6CE21BC}" type="slidenum">
              <a:rPr lang="sk-SK" smtClean="0"/>
              <a:t>18</a:t>
            </a:fld>
            <a:endParaRPr lang="sk-SK"/>
          </a:p>
        </p:txBody>
      </p:sp>
      <p:sp>
        <p:nvSpPr>
          <p:cNvPr id="7" name="Zástupný symbol dátumu 6"/>
          <p:cNvSpPr>
            <a:spLocks noGrp="1"/>
          </p:cNvSpPr>
          <p:nvPr>
            <p:ph type="dt" sz="half" idx="10"/>
          </p:nvPr>
        </p:nvSpPr>
        <p:spPr/>
        <p:txBody>
          <a:bodyPr/>
          <a:lstStyle/>
          <a:p>
            <a:r>
              <a:rPr lang="en-US"/>
              <a:t>7.4.2021</a:t>
            </a:r>
            <a:endParaRPr lang="sk-SK"/>
          </a:p>
        </p:txBody>
      </p:sp>
    </p:spTree>
    <p:extLst>
      <p:ext uri="{BB962C8B-B14F-4D97-AF65-F5344CB8AC3E}">
        <p14:creationId xmlns:p14="http://schemas.microsoft.com/office/powerpoint/2010/main" val="2423043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äty 2"/>
          <p:cNvSpPr>
            <a:spLocks noGrp="1"/>
          </p:cNvSpPr>
          <p:nvPr>
            <p:ph type="ftr" sz="quarter" idx="11"/>
          </p:nvPr>
        </p:nvSpPr>
        <p:spPr/>
        <p:txBody>
          <a:bodyPr/>
          <a:lstStyle/>
          <a:p>
            <a:r>
              <a:rPr lang="sk-SK"/>
              <a:t>neurodegzl21</a:t>
            </a:r>
          </a:p>
        </p:txBody>
      </p:sp>
      <p:sp>
        <p:nvSpPr>
          <p:cNvPr id="4" name="Zástupný symbol čísla snímky 3"/>
          <p:cNvSpPr>
            <a:spLocks noGrp="1"/>
          </p:cNvSpPr>
          <p:nvPr>
            <p:ph type="sldNum" sz="quarter" idx="12"/>
          </p:nvPr>
        </p:nvSpPr>
        <p:spPr/>
        <p:txBody>
          <a:bodyPr/>
          <a:lstStyle/>
          <a:p>
            <a:fld id="{3022A98B-34C1-45C3-AAA4-DA6AA6CE21BC}" type="slidenum">
              <a:rPr lang="sk-SK" smtClean="0"/>
              <a:t>19</a:t>
            </a:fld>
            <a:endParaRPr lang="sk-SK"/>
          </a:p>
        </p:txBody>
      </p:sp>
      <p:pic>
        <p:nvPicPr>
          <p:cNvPr id="1028" name="Picture 4" descr="Image result for ronald reag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618" y="565184"/>
            <a:ext cx="9502775" cy="53891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lzheimer's disease brain compari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79" y="1897070"/>
            <a:ext cx="2857500" cy="1295401"/>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dátumu 1"/>
          <p:cNvSpPr>
            <a:spLocks noGrp="1"/>
          </p:cNvSpPr>
          <p:nvPr>
            <p:ph type="dt" sz="half" idx="10"/>
          </p:nvPr>
        </p:nvSpPr>
        <p:spPr/>
        <p:txBody>
          <a:bodyPr/>
          <a:lstStyle/>
          <a:p>
            <a:r>
              <a:rPr lang="en-US"/>
              <a:t>7.4.2021</a:t>
            </a:r>
            <a:endParaRPr lang="sk-SK"/>
          </a:p>
        </p:txBody>
      </p:sp>
    </p:spTree>
    <p:extLst>
      <p:ext uri="{BB962C8B-B14F-4D97-AF65-F5344CB8AC3E}">
        <p14:creationId xmlns:p14="http://schemas.microsoft.com/office/powerpoint/2010/main" val="180499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07133" y="495518"/>
            <a:ext cx="8914970" cy="657389"/>
          </a:xfrm>
        </p:spPr>
        <p:txBody>
          <a:bodyPr>
            <a:noAutofit/>
          </a:bodyPr>
          <a:lstStyle/>
          <a:p>
            <a:pPr algn="ctr"/>
            <a:r>
              <a:rPr lang="sk-SK" sz="4000" b="1" dirty="0"/>
              <a:t>NEURODEGENERATÍVNE OCHORENIA</a:t>
            </a:r>
          </a:p>
        </p:txBody>
      </p:sp>
      <p:sp>
        <p:nvSpPr>
          <p:cNvPr id="3" name="Zástupný symbol obsahu 2"/>
          <p:cNvSpPr>
            <a:spLocks noGrp="1"/>
          </p:cNvSpPr>
          <p:nvPr>
            <p:ph idx="1"/>
          </p:nvPr>
        </p:nvSpPr>
        <p:spPr>
          <a:xfrm>
            <a:off x="1143000" y="1933303"/>
            <a:ext cx="10883537" cy="4424635"/>
          </a:xfrm>
        </p:spPr>
        <p:txBody>
          <a:bodyPr>
            <a:normAutofit fontScale="92500" lnSpcReduction="20000"/>
          </a:bodyPr>
          <a:lstStyle/>
          <a:p>
            <a:pPr marL="0" indent="0">
              <a:lnSpc>
                <a:spcPct val="150000"/>
              </a:lnSpc>
              <a:spcBef>
                <a:spcPts val="1200"/>
              </a:spcBef>
              <a:buNone/>
            </a:pPr>
            <a:r>
              <a:rPr lang="sk-SK" sz="2400" b="1" dirty="0">
                <a:latin typeface="Century Gothic" panose="020B0502020202020204" pitchFamily="34" charset="0"/>
              </a:rPr>
              <a:t>PRAKTICKÝ (SPOLOČENSKÝ) PROBLÉM</a:t>
            </a:r>
          </a:p>
          <a:p>
            <a:pPr marL="400050" lvl="1" indent="0">
              <a:lnSpc>
                <a:spcPct val="150000"/>
              </a:lnSpc>
              <a:spcBef>
                <a:spcPts val="1200"/>
              </a:spcBef>
              <a:buNone/>
            </a:pPr>
            <a:r>
              <a:rPr lang="sk-SK" sz="2000" b="1" dirty="0">
                <a:latin typeface="Century Gothic" panose="020B0502020202020204" pitchFamily="34" charset="0"/>
              </a:rPr>
              <a:t>INCIDENCIA A PREVALENCIA RASTIE – STARNUTIE POPULÁCIE, ÚSPEŠNÁ LIEČBA „KLASICKÝCH“ CHORÔB A ČIASTOČNE ÚSPEŠNÁ LIEČBA CHRONICKÝCH OCHORENÍ XX. – XXI. STOROČIA</a:t>
            </a:r>
          </a:p>
          <a:p>
            <a:pPr marL="400050" lvl="1" indent="0">
              <a:lnSpc>
                <a:spcPct val="150000"/>
              </a:lnSpc>
              <a:spcBef>
                <a:spcPts val="1200"/>
              </a:spcBef>
              <a:buNone/>
            </a:pPr>
            <a:r>
              <a:rPr lang="sk-SK" sz="2000" b="1" dirty="0">
                <a:latin typeface="Century Gothic" panose="020B0502020202020204" pitchFamily="34" charset="0"/>
              </a:rPr>
              <a:t>ALZHEIMER NAD 85 ROKOV U TRETINY ŽIEN A U ŠTVRTINY MUŽOV (AJ KEĎ INCIDENCIA PO 80-KE UŽ KLESÁ)</a:t>
            </a:r>
          </a:p>
          <a:p>
            <a:pPr marL="400050" lvl="1" indent="0">
              <a:lnSpc>
                <a:spcPct val="150000"/>
              </a:lnSpc>
              <a:spcBef>
                <a:spcPts val="1200"/>
              </a:spcBef>
              <a:buNone/>
            </a:pPr>
            <a:r>
              <a:rPr lang="sk-SK" sz="2000" b="1" dirty="0">
                <a:latin typeface="Century Gothic" panose="020B0502020202020204" pitchFamily="34" charset="0"/>
              </a:rPr>
              <a:t>PARKINSON 1 – 2 </a:t>
            </a:r>
            <a:r>
              <a:rPr lang="en-US" sz="2000" b="1" dirty="0">
                <a:latin typeface="Century Gothic" panose="020B0502020202020204" pitchFamily="34" charset="0"/>
              </a:rPr>
              <a:t>%</a:t>
            </a:r>
            <a:r>
              <a:rPr lang="hu-HU" sz="2000" b="1" dirty="0">
                <a:latin typeface="Century Gothic" panose="020B0502020202020204" pitchFamily="34" charset="0"/>
              </a:rPr>
              <a:t> A VIAC</a:t>
            </a:r>
            <a:endParaRPr lang="sk-SK" sz="2000" b="1" dirty="0">
              <a:latin typeface="Century Gothic" panose="020B0502020202020204" pitchFamily="34" charset="0"/>
            </a:endParaRPr>
          </a:p>
          <a:p>
            <a:pPr marL="400050" lvl="1" indent="0">
              <a:lnSpc>
                <a:spcPct val="150000"/>
              </a:lnSpc>
              <a:spcBef>
                <a:spcPts val="1200"/>
              </a:spcBef>
              <a:buNone/>
            </a:pPr>
            <a:r>
              <a:rPr lang="sk-SK" sz="2000" b="1" dirty="0">
                <a:latin typeface="Century Gothic" panose="020B0502020202020204" pitchFamily="34" charset="0"/>
              </a:rPr>
              <a:t>KTO SA O TO STARAL PRED 50 ROKMI?</a:t>
            </a:r>
          </a:p>
          <a:p>
            <a:pPr marL="400050" lvl="1" indent="0">
              <a:lnSpc>
                <a:spcPct val="150000"/>
              </a:lnSpc>
              <a:spcBef>
                <a:spcPts val="1200"/>
              </a:spcBef>
              <a:buNone/>
            </a:pPr>
            <a:r>
              <a:rPr lang="sk-SK" sz="2000" b="1" i="1" dirty="0">
                <a:latin typeface="Century Gothic" panose="020B0502020202020204" pitchFamily="34" charset="0"/>
              </a:rPr>
              <a:t>A NA NEUROSYFILIS (PROGRESÍVNA PARALÝZA, TABES DOSRSALIS) SME UŽ ZABUDLI?</a:t>
            </a:r>
          </a:p>
        </p:txBody>
      </p:sp>
      <p:sp>
        <p:nvSpPr>
          <p:cNvPr id="5" name="Zástupný symbol päty 4"/>
          <p:cNvSpPr>
            <a:spLocks noGrp="1"/>
          </p:cNvSpPr>
          <p:nvPr>
            <p:ph type="ftr" sz="quarter" idx="11"/>
          </p:nvPr>
        </p:nvSpPr>
        <p:spPr/>
        <p:txBody>
          <a:bodyPr/>
          <a:lstStyle/>
          <a:p>
            <a:r>
              <a:rPr lang="sk-SK"/>
              <a:t>neurodegzl21</a:t>
            </a:r>
            <a:endParaRPr lang="sk-SK" dirty="0"/>
          </a:p>
        </p:txBody>
      </p:sp>
      <p:sp>
        <p:nvSpPr>
          <p:cNvPr id="6" name="Zástupný symbol čísla snímky 5"/>
          <p:cNvSpPr>
            <a:spLocks noGrp="1"/>
          </p:cNvSpPr>
          <p:nvPr>
            <p:ph type="sldNum" sz="quarter" idx="12"/>
          </p:nvPr>
        </p:nvSpPr>
        <p:spPr/>
        <p:txBody>
          <a:bodyPr/>
          <a:lstStyle/>
          <a:p>
            <a:fld id="{3022A98B-34C1-45C3-AAA4-DA6AA6CE21BC}" type="slidenum">
              <a:rPr lang="sk-SK" smtClean="0"/>
              <a:t>2</a:t>
            </a:fld>
            <a:endParaRPr lang="sk-SK"/>
          </a:p>
        </p:txBody>
      </p:sp>
      <p:sp>
        <p:nvSpPr>
          <p:cNvPr id="4" name="Zástupný symbol dátumu 3"/>
          <p:cNvSpPr>
            <a:spLocks noGrp="1"/>
          </p:cNvSpPr>
          <p:nvPr>
            <p:ph type="dt" sz="half" idx="10"/>
          </p:nvPr>
        </p:nvSpPr>
        <p:spPr/>
        <p:txBody>
          <a:bodyPr/>
          <a:lstStyle/>
          <a:p>
            <a:r>
              <a:rPr lang="en-US"/>
              <a:t>7.4.2021</a:t>
            </a:r>
            <a:endParaRPr lang="sk-SK"/>
          </a:p>
        </p:txBody>
      </p:sp>
    </p:spTree>
    <p:extLst>
      <p:ext uri="{BB962C8B-B14F-4D97-AF65-F5344CB8AC3E}">
        <p14:creationId xmlns:p14="http://schemas.microsoft.com/office/powerpoint/2010/main" val="3210835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53733" y="296091"/>
            <a:ext cx="10221958" cy="904525"/>
          </a:xfrm>
        </p:spPr>
        <p:txBody>
          <a:bodyPr>
            <a:normAutofit fontScale="90000"/>
          </a:bodyPr>
          <a:lstStyle/>
          <a:p>
            <a:r>
              <a:rPr lang="sk-SK" sz="3200" dirty="0"/>
              <a:t>ALOIS ALZHEIMER, 1864 – 1915 PATOLÓG A PSYCHIATER</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5520" y="1628800"/>
            <a:ext cx="1512168"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688" y="1556793"/>
            <a:ext cx="4645025"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dĺžnik 3"/>
          <p:cNvSpPr/>
          <p:nvPr/>
        </p:nvSpPr>
        <p:spPr>
          <a:xfrm>
            <a:off x="139337" y="4108515"/>
            <a:ext cx="8382000" cy="2031325"/>
          </a:xfrm>
          <a:prstGeom prst="rect">
            <a:avLst/>
          </a:prstGeom>
        </p:spPr>
        <p:txBody>
          <a:bodyPr wrap="square">
            <a:spAutoFit/>
          </a:bodyPr>
          <a:lstStyle/>
          <a:p>
            <a:r>
              <a:rPr lang="en-US" b="1" dirty="0" err="1">
                <a:latin typeface="Century Gothic" panose="020B0502020202020204" pitchFamily="34" charset="0"/>
              </a:rPr>
              <a:t>Presenilná</a:t>
            </a:r>
            <a:r>
              <a:rPr lang="en-US" b="1" dirty="0">
                <a:latin typeface="Century Gothic" panose="020B0502020202020204" pitchFamily="34" charset="0"/>
              </a:rPr>
              <a:t> </a:t>
            </a:r>
            <a:r>
              <a:rPr lang="en-US" b="1" dirty="0" err="1">
                <a:latin typeface="Century Gothic" panose="020B0502020202020204" pitchFamily="34" charset="0"/>
              </a:rPr>
              <a:t>demencia</a:t>
            </a:r>
            <a:r>
              <a:rPr lang="en-US" b="1" dirty="0">
                <a:latin typeface="Century Gothic" panose="020B0502020202020204" pitchFamily="34" charset="0"/>
              </a:rPr>
              <a:t> u </a:t>
            </a:r>
            <a:r>
              <a:rPr lang="en-US" b="1" dirty="0" err="1">
                <a:latin typeface="Century Gothic" panose="020B0502020202020204" pitchFamily="34" charset="0"/>
              </a:rPr>
              <a:t>Auguste</a:t>
            </a:r>
            <a:r>
              <a:rPr lang="en-US" b="1" dirty="0">
                <a:latin typeface="Century Gothic" panose="020B0502020202020204" pitchFamily="34" charset="0"/>
              </a:rPr>
              <a:t> Deter bola </a:t>
            </a:r>
            <a:r>
              <a:rPr lang="en-US" b="1" dirty="0" err="1">
                <a:latin typeface="Century Gothic" panose="020B0502020202020204" pitchFamily="34" charset="0"/>
              </a:rPr>
              <a:t>prvým</a:t>
            </a:r>
            <a:r>
              <a:rPr lang="en-US" b="1" dirty="0">
                <a:latin typeface="Century Gothic" panose="020B0502020202020204" pitchFamily="34" charset="0"/>
              </a:rPr>
              <a:t> </a:t>
            </a:r>
            <a:r>
              <a:rPr lang="en-US" b="1" dirty="0" err="1">
                <a:latin typeface="Century Gothic" panose="020B0502020202020204" pitchFamily="34" charset="0"/>
              </a:rPr>
              <a:t>dokumentovaným</a:t>
            </a:r>
            <a:r>
              <a:rPr lang="sk-SK" b="1" dirty="0">
                <a:latin typeface="Century Gothic" panose="020B0502020202020204" pitchFamily="34" charset="0"/>
              </a:rPr>
              <a:t> </a:t>
            </a:r>
            <a:r>
              <a:rPr lang="en-US" b="1" dirty="0" err="1">
                <a:latin typeface="Century Gothic" panose="020B0502020202020204" pitchFamily="34" charset="0"/>
              </a:rPr>
              <a:t>prípadom</a:t>
            </a:r>
            <a:r>
              <a:rPr lang="en-US" b="1" dirty="0">
                <a:latin typeface="Century Gothic" panose="020B0502020202020204" pitchFamily="34" charset="0"/>
              </a:rPr>
              <a:t> </a:t>
            </a:r>
            <a:r>
              <a:rPr lang="en-US" b="1" dirty="0" err="1">
                <a:latin typeface="Century Gothic" panose="020B0502020202020204" pitchFamily="34" charset="0"/>
              </a:rPr>
              <a:t>Alzheimerovej</a:t>
            </a:r>
            <a:r>
              <a:rPr lang="en-US" b="1" dirty="0">
                <a:latin typeface="Century Gothic" panose="020B0502020202020204" pitchFamily="34" charset="0"/>
              </a:rPr>
              <a:t> </a:t>
            </a:r>
            <a:r>
              <a:rPr lang="en-US" b="1" dirty="0" err="1">
                <a:latin typeface="Century Gothic" panose="020B0502020202020204" pitchFamily="34" charset="0"/>
              </a:rPr>
              <a:t>choroby</a:t>
            </a:r>
            <a:endParaRPr lang="sk-SK" b="1" dirty="0">
              <a:latin typeface="Century Gothic" panose="020B0502020202020204" pitchFamily="34" charset="0"/>
            </a:endParaRPr>
          </a:p>
          <a:p>
            <a:r>
              <a:rPr lang="en-US" b="1" dirty="0" err="1">
                <a:latin typeface="Century Gothic" panose="020B0502020202020204" pitchFamily="34" charset="0"/>
              </a:rPr>
              <a:t>Pacientka</a:t>
            </a:r>
            <a:r>
              <a:rPr lang="en-US" b="1" dirty="0">
                <a:latin typeface="Century Gothic" panose="020B0502020202020204" pitchFamily="34" charset="0"/>
              </a:rPr>
              <a:t> </a:t>
            </a:r>
            <a:r>
              <a:rPr lang="en-US" b="1" dirty="0" err="1">
                <a:latin typeface="Century Gothic" panose="020B0502020202020204" pitchFamily="34" charset="0"/>
              </a:rPr>
              <a:t>trpela</a:t>
            </a:r>
            <a:r>
              <a:rPr lang="en-US" b="1" dirty="0">
                <a:latin typeface="Century Gothic" panose="020B0502020202020204" pitchFamily="34" charset="0"/>
              </a:rPr>
              <a:t> </a:t>
            </a:r>
            <a:r>
              <a:rPr lang="en-US" b="1" dirty="0" err="1">
                <a:latin typeface="Century Gothic" panose="020B0502020202020204" pitchFamily="34" charset="0"/>
              </a:rPr>
              <a:t>stratou</a:t>
            </a:r>
            <a:r>
              <a:rPr lang="en-US" b="1" dirty="0">
                <a:latin typeface="Century Gothic" panose="020B0502020202020204" pitchFamily="34" charset="0"/>
              </a:rPr>
              <a:t> </a:t>
            </a:r>
            <a:r>
              <a:rPr lang="en-US" b="1" dirty="0" err="1">
                <a:latin typeface="Century Gothic" panose="020B0502020202020204" pitchFamily="34" charset="0"/>
              </a:rPr>
              <a:t>pamäte</a:t>
            </a:r>
            <a:r>
              <a:rPr lang="en-US" b="1" dirty="0">
                <a:latin typeface="Century Gothic" panose="020B0502020202020204" pitchFamily="34" charset="0"/>
              </a:rPr>
              <a:t>, </a:t>
            </a:r>
            <a:r>
              <a:rPr lang="en-US" b="1" dirty="0" err="1">
                <a:latin typeface="Century Gothic" panose="020B0502020202020204" pitchFamily="34" charset="0"/>
              </a:rPr>
              <a:t>dezorientáciou</a:t>
            </a:r>
            <a:r>
              <a:rPr lang="en-US" b="1" dirty="0">
                <a:latin typeface="Century Gothic" panose="020B0502020202020204" pitchFamily="34" charset="0"/>
              </a:rPr>
              <a:t>, </a:t>
            </a:r>
            <a:r>
              <a:rPr lang="en-US" b="1" dirty="0" err="1">
                <a:latin typeface="Century Gothic" panose="020B0502020202020204" pitchFamily="34" charset="0"/>
              </a:rPr>
              <a:t>fixnými</a:t>
            </a:r>
            <a:r>
              <a:rPr lang="en-US" b="1" dirty="0">
                <a:latin typeface="Century Gothic" panose="020B0502020202020204" pitchFamily="34" charset="0"/>
              </a:rPr>
              <a:t> </a:t>
            </a:r>
            <a:r>
              <a:rPr lang="en-US" b="1" dirty="0" err="1">
                <a:latin typeface="Century Gothic" panose="020B0502020202020204" pitchFamily="34" charset="0"/>
              </a:rPr>
              <a:t>predstavami</a:t>
            </a:r>
            <a:r>
              <a:rPr lang="en-US" b="1" dirty="0">
                <a:latin typeface="Century Gothic" panose="020B0502020202020204" pitchFamily="34" charset="0"/>
              </a:rPr>
              <a:t>, </a:t>
            </a:r>
            <a:r>
              <a:rPr lang="en-US" b="1" dirty="0" err="1">
                <a:latin typeface="Century Gothic" panose="020B0502020202020204" pitchFamily="34" charset="0"/>
              </a:rPr>
              <a:t>nekľudom</a:t>
            </a:r>
            <a:r>
              <a:rPr lang="en-US" b="1" dirty="0">
                <a:latin typeface="Century Gothic" panose="020B0502020202020204" pitchFamily="34" charset="0"/>
              </a:rPr>
              <a:t>, </a:t>
            </a:r>
            <a:r>
              <a:rPr lang="en-US" b="1" dirty="0" err="1">
                <a:latin typeface="Century Gothic" panose="020B0502020202020204" pitchFamily="34" charset="0"/>
              </a:rPr>
              <a:t>panikou</a:t>
            </a:r>
            <a:r>
              <a:rPr lang="en-US" b="1" dirty="0">
                <a:latin typeface="Century Gothic" panose="020B0502020202020204" pitchFamily="34" charset="0"/>
              </a:rPr>
              <a:t> a </a:t>
            </a:r>
            <a:r>
              <a:rPr lang="en-US" b="1" dirty="0" err="1">
                <a:latin typeface="Century Gothic" panose="020B0502020202020204" pitchFamily="34" charset="0"/>
              </a:rPr>
              <a:t>vegetatívnymi</a:t>
            </a:r>
            <a:r>
              <a:rPr lang="en-US" b="1" dirty="0">
                <a:latin typeface="Century Gothic" panose="020B0502020202020204" pitchFamily="34" charset="0"/>
              </a:rPr>
              <a:t> </a:t>
            </a:r>
            <a:r>
              <a:rPr lang="en-US" b="1" dirty="0" err="1">
                <a:latin typeface="Century Gothic" panose="020B0502020202020204" pitchFamily="34" charset="0"/>
              </a:rPr>
              <a:t>stavmi</a:t>
            </a:r>
            <a:r>
              <a:rPr lang="en-US" b="1" dirty="0">
                <a:latin typeface="Century Gothic" panose="020B0502020202020204" pitchFamily="34" charset="0"/>
              </a:rPr>
              <a:t>.</a:t>
            </a:r>
            <a:endParaRPr lang="sk-SK" b="1" dirty="0">
              <a:latin typeface="Century Gothic" panose="020B0502020202020204" pitchFamily="34" charset="0"/>
            </a:endParaRPr>
          </a:p>
          <a:p>
            <a:r>
              <a:rPr lang="en-US" b="1" dirty="0">
                <a:latin typeface="Century Gothic" panose="020B0502020202020204" pitchFamily="34" charset="0"/>
              </a:rPr>
              <a:t>Po </a:t>
            </a:r>
            <a:r>
              <a:rPr lang="en-US" b="1" dirty="0" err="1">
                <a:latin typeface="Century Gothic" panose="020B0502020202020204" pitchFamily="34" charset="0"/>
              </a:rPr>
              <a:t>jej</a:t>
            </a:r>
            <a:r>
              <a:rPr lang="en-US" b="1" dirty="0">
                <a:latin typeface="Century Gothic" panose="020B0502020202020204" pitchFamily="34" charset="0"/>
              </a:rPr>
              <a:t> </a:t>
            </a:r>
            <a:r>
              <a:rPr lang="en-US" b="1" dirty="0" err="1">
                <a:latin typeface="Century Gothic" panose="020B0502020202020204" pitchFamily="34" charset="0"/>
              </a:rPr>
              <a:t>smrti</a:t>
            </a:r>
            <a:r>
              <a:rPr lang="en-US" b="1" dirty="0">
                <a:latin typeface="Century Gothic" panose="020B0502020202020204" pitchFamily="34" charset="0"/>
              </a:rPr>
              <a:t> v </a:t>
            </a:r>
            <a:r>
              <a:rPr lang="en-US" b="1" dirty="0" err="1">
                <a:latin typeface="Century Gothic" panose="020B0502020202020204" pitchFamily="34" charset="0"/>
              </a:rPr>
              <a:t>roku</a:t>
            </a:r>
            <a:r>
              <a:rPr lang="en-US" b="1" dirty="0">
                <a:latin typeface="Century Gothic" panose="020B0502020202020204" pitchFamily="34" charset="0"/>
              </a:rPr>
              <a:t> 1906 Dr. </a:t>
            </a:r>
            <a:r>
              <a:rPr lang="en-US" b="1" dirty="0" err="1">
                <a:latin typeface="Century Gothic" panose="020B0502020202020204" pitchFamily="34" charset="0"/>
              </a:rPr>
              <a:t>Alois</a:t>
            </a:r>
            <a:r>
              <a:rPr lang="en-US" b="1" dirty="0">
                <a:latin typeface="Century Gothic" panose="020B0502020202020204" pitchFamily="34" charset="0"/>
              </a:rPr>
              <a:t> Alzheimer </a:t>
            </a:r>
            <a:r>
              <a:rPr lang="en-US" b="1" dirty="0" err="1">
                <a:latin typeface="Century Gothic" panose="020B0502020202020204" pitchFamily="34" charset="0"/>
              </a:rPr>
              <a:t>popísal</a:t>
            </a:r>
            <a:r>
              <a:rPr lang="en-US" b="1" dirty="0">
                <a:latin typeface="Century Gothic" panose="020B0502020202020204" pitchFamily="34" charset="0"/>
              </a:rPr>
              <a:t> </a:t>
            </a:r>
            <a:r>
              <a:rPr lang="en-US" b="1" dirty="0" err="1">
                <a:latin typeface="Century Gothic" panose="020B0502020202020204" pitchFamily="34" charset="0"/>
              </a:rPr>
              <a:t>jej</a:t>
            </a:r>
            <a:r>
              <a:rPr lang="en-US" b="1" dirty="0">
                <a:latin typeface="Century Gothic" panose="020B0502020202020204" pitchFamily="34" charset="0"/>
              </a:rPr>
              <a:t> </a:t>
            </a:r>
            <a:r>
              <a:rPr lang="en-US" b="1" dirty="0" err="1">
                <a:latin typeface="Century Gothic" panose="020B0502020202020204" pitchFamily="34" charset="0"/>
              </a:rPr>
              <a:t>chorobu</a:t>
            </a:r>
            <a:r>
              <a:rPr lang="en-US" b="1" dirty="0">
                <a:latin typeface="Century Gothic" panose="020B0502020202020204" pitchFamily="34" charset="0"/>
              </a:rPr>
              <a:t> v </a:t>
            </a:r>
            <a:r>
              <a:rPr lang="en-US" b="1" dirty="0" err="1">
                <a:latin typeface="Century Gothic" panose="020B0502020202020204" pitchFamily="34" charset="0"/>
              </a:rPr>
              <a:t>práci</a:t>
            </a:r>
            <a:endParaRPr lang="sk-SK" b="1" dirty="0">
              <a:latin typeface="Century Gothic" panose="020B0502020202020204" pitchFamily="34" charset="0"/>
            </a:endParaRPr>
          </a:p>
          <a:p>
            <a:r>
              <a:rPr lang="en-US" b="1" dirty="0">
                <a:latin typeface="Century Gothic" panose="020B0502020202020204" pitchFamily="34" charset="0"/>
              </a:rPr>
              <a:t>"O </a:t>
            </a:r>
            <a:r>
              <a:rPr lang="en-US" b="1" dirty="0" err="1">
                <a:latin typeface="Century Gothic" panose="020B0502020202020204" pitchFamily="34" charset="0"/>
              </a:rPr>
              <a:t>podivuhodnom</a:t>
            </a:r>
            <a:r>
              <a:rPr lang="en-US" b="1" dirty="0">
                <a:latin typeface="Century Gothic" panose="020B0502020202020204" pitchFamily="34" charset="0"/>
              </a:rPr>
              <a:t> </a:t>
            </a:r>
            <a:r>
              <a:rPr lang="en-US" b="1" dirty="0" err="1">
                <a:latin typeface="Century Gothic" panose="020B0502020202020204" pitchFamily="34" charset="0"/>
              </a:rPr>
              <a:t>ochorení</a:t>
            </a:r>
            <a:r>
              <a:rPr lang="en-US" b="1" dirty="0">
                <a:latin typeface="Century Gothic" panose="020B0502020202020204" pitchFamily="34" charset="0"/>
              </a:rPr>
              <a:t> </a:t>
            </a:r>
            <a:r>
              <a:rPr lang="en-US" b="1" dirty="0" err="1">
                <a:latin typeface="Century Gothic" panose="020B0502020202020204" pitchFamily="34" charset="0"/>
              </a:rPr>
              <a:t>mozgovej</a:t>
            </a:r>
            <a:r>
              <a:rPr lang="en-US" b="1" dirty="0">
                <a:latin typeface="Century Gothic" panose="020B0502020202020204" pitchFamily="34" charset="0"/>
              </a:rPr>
              <a:t> </a:t>
            </a:r>
            <a:r>
              <a:rPr lang="en-US" b="1" dirty="0" err="1">
                <a:latin typeface="Century Gothic" panose="020B0502020202020204" pitchFamily="34" charset="0"/>
              </a:rPr>
              <a:t>kôry</a:t>
            </a:r>
            <a:r>
              <a:rPr lang="en-US" b="1" dirty="0">
                <a:latin typeface="Century Gothic" panose="020B0502020202020204" pitchFamily="34" charset="0"/>
              </a:rPr>
              <a:t>.„</a:t>
            </a:r>
            <a:r>
              <a:rPr lang="sk-SK" b="1" dirty="0">
                <a:latin typeface="Century Gothic" panose="020B0502020202020204" pitchFamily="34" charset="0"/>
              </a:rPr>
              <a:t> (nie je to „skleróza“)</a:t>
            </a:r>
          </a:p>
          <a:p>
            <a:r>
              <a:rPr lang="en-US" b="1" dirty="0" err="1">
                <a:latin typeface="Century Gothic" panose="020B0502020202020204" pitchFamily="34" charset="0"/>
              </a:rPr>
              <a:t>Prípad</a:t>
            </a:r>
            <a:r>
              <a:rPr lang="en-US" b="1" dirty="0">
                <a:latin typeface="Century Gothic" panose="020B0502020202020204" pitchFamily="34" charset="0"/>
              </a:rPr>
              <a:t> </a:t>
            </a:r>
            <a:r>
              <a:rPr lang="en-US" b="1" dirty="0" err="1">
                <a:latin typeface="Century Gothic" panose="020B0502020202020204" pitchFamily="34" charset="0"/>
              </a:rPr>
              <a:t>bol</a:t>
            </a:r>
            <a:r>
              <a:rPr lang="en-US" b="1" dirty="0">
                <a:latin typeface="Century Gothic" panose="020B0502020202020204" pitchFamily="34" charset="0"/>
              </a:rPr>
              <a:t> </a:t>
            </a:r>
            <a:r>
              <a:rPr lang="en-US" b="1" dirty="0" err="1">
                <a:latin typeface="Century Gothic" panose="020B0502020202020204" pitchFamily="34" charset="0"/>
              </a:rPr>
              <a:t>pova</a:t>
            </a:r>
            <a:r>
              <a:rPr lang="sk-SK" b="1" dirty="0">
                <a:latin typeface="Century Gothic" panose="020B0502020202020204" pitchFamily="34" charset="0"/>
              </a:rPr>
              <a:t>ž</a:t>
            </a:r>
            <a:r>
              <a:rPr lang="en-US" b="1" dirty="0" err="1">
                <a:latin typeface="Century Gothic" panose="020B0502020202020204" pitchFamily="34" charset="0"/>
              </a:rPr>
              <a:t>ovaný</a:t>
            </a:r>
            <a:r>
              <a:rPr lang="en-US" b="1" dirty="0">
                <a:latin typeface="Century Gothic" panose="020B0502020202020204" pitchFamily="34" charset="0"/>
              </a:rPr>
              <a:t> za </a:t>
            </a:r>
            <a:r>
              <a:rPr lang="en-US" b="1" dirty="0" err="1">
                <a:latin typeface="Century Gothic" panose="020B0502020202020204" pitchFamily="34" charset="0"/>
              </a:rPr>
              <a:t>ojedinelý</a:t>
            </a:r>
            <a:endParaRPr lang="sk-SK" b="1" dirty="0">
              <a:latin typeface="Century Gothic" panose="020B0502020202020204" pitchFamily="34"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4233" y="1667105"/>
            <a:ext cx="2087563" cy="461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ĺžnik 4"/>
          <p:cNvSpPr/>
          <p:nvPr/>
        </p:nvSpPr>
        <p:spPr>
          <a:xfrm>
            <a:off x="1720364" y="3637333"/>
            <a:ext cx="1943161" cy="369332"/>
          </a:xfrm>
          <a:prstGeom prst="rect">
            <a:avLst/>
          </a:prstGeom>
        </p:spPr>
        <p:txBody>
          <a:bodyPr wrap="none">
            <a:spAutoFit/>
          </a:bodyPr>
          <a:lstStyle/>
          <a:p>
            <a:r>
              <a:rPr lang="en-US" dirty="0">
                <a:solidFill>
                  <a:srgbClr val="FF0000"/>
                </a:solidFill>
              </a:rPr>
              <a:t>Dr. A. Alzheimer</a:t>
            </a:r>
            <a:endParaRPr lang="sk-SK" dirty="0">
              <a:solidFill>
                <a:srgbClr val="FF0000"/>
              </a:solidFill>
            </a:endParaRPr>
          </a:p>
        </p:txBody>
      </p:sp>
      <p:sp>
        <p:nvSpPr>
          <p:cNvPr id="3" name="Zástupný symbol päty 2"/>
          <p:cNvSpPr>
            <a:spLocks noGrp="1"/>
          </p:cNvSpPr>
          <p:nvPr>
            <p:ph type="ftr" sz="quarter" idx="11"/>
          </p:nvPr>
        </p:nvSpPr>
        <p:spPr/>
        <p:txBody>
          <a:bodyPr/>
          <a:lstStyle/>
          <a:p>
            <a:r>
              <a:rPr lang="sk-SK"/>
              <a:t>neurodegzl21</a:t>
            </a:r>
          </a:p>
        </p:txBody>
      </p:sp>
      <p:sp>
        <p:nvSpPr>
          <p:cNvPr id="6" name="Zástupný symbol čísla snímky 5"/>
          <p:cNvSpPr>
            <a:spLocks noGrp="1"/>
          </p:cNvSpPr>
          <p:nvPr>
            <p:ph type="sldNum" sz="quarter" idx="12"/>
          </p:nvPr>
        </p:nvSpPr>
        <p:spPr/>
        <p:txBody>
          <a:bodyPr/>
          <a:lstStyle/>
          <a:p>
            <a:fld id="{3022A98B-34C1-45C3-AAA4-DA6AA6CE21BC}" type="slidenum">
              <a:rPr lang="sk-SK" smtClean="0"/>
              <a:t>20</a:t>
            </a:fld>
            <a:endParaRPr lang="sk-SK"/>
          </a:p>
        </p:txBody>
      </p:sp>
      <p:sp>
        <p:nvSpPr>
          <p:cNvPr id="7" name="Zástupný symbol dátumu 6"/>
          <p:cNvSpPr>
            <a:spLocks noGrp="1"/>
          </p:cNvSpPr>
          <p:nvPr>
            <p:ph type="dt" sz="half" idx="10"/>
          </p:nvPr>
        </p:nvSpPr>
        <p:spPr/>
        <p:txBody>
          <a:bodyPr/>
          <a:lstStyle/>
          <a:p>
            <a:r>
              <a:rPr lang="en-US"/>
              <a:t>7.4.2021</a:t>
            </a:r>
            <a:endParaRPr lang="sk-SK"/>
          </a:p>
        </p:txBody>
      </p:sp>
    </p:spTree>
    <p:extLst>
      <p:ext uri="{BB962C8B-B14F-4D97-AF65-F5344CB8AC3E}">
        <p14:creationId xmlns:p14="http://schemas.microsoft.com/office/powerpoint/2010/main" val="3010940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4677A1-20DE-46D4-BB7D-7A68D7A780E8}"/>
              </a:ext>
            </a:extLst>
          </p:cNvPr>
          <p:cNvSpPr>
            <a:spLocks noGrp="1"/>
          </p:cNvSpPr>
          <p:nvPr>
            <p:ph type="dt" sz="half" idx="10"/>
          </p:nvPr>
        </p:nvSpPr>
        <p:spPr/>
        <p:txBody>
          <a:bodyPr/>
          <a:lstStyle/>
          <a:p>
            <a:r>
              <a:rPr lang="en-US"/>
              <a:t>7.4.2021</a:t>
            </a:r>
          </a:p>
        </p:txBody>
      </p:sp>
      <p:sp>
        <p:nvSpPr>
          <p:cNvPr id="3" name="Footer Placeholder 2">
            <a:extLst>
              <a:ext uri="{FF2B5EF4-FFF2-40B4-BE49-F238E27FC236}">
                <a16:creationId xmlns:a16="http://schemas.microsoft.com/office/drawing/2014/main" id="{B0194694-46DE-4F25-8390-4003281E88C0}"/>
              </a:ext>
            </a:extLst>
          </p:cNvPr>
          <p:cNvSpPr>
            <a:spLocks noGrp="1"/>
          </p:cNvSpPr>
          <p:nvPr>
            <p:ph type="ftr" sz="quarter" idx="11"/>
          </p:nvPr>
        </p:nvSpPr>
        <p:spPr/>
        <p:txBody>
          <a:bodyPr/>
          <a:lstStyle/>
          <a:p>
            <a:r>
              <a:rPr lang="en-US"/>
              <a:t>neurodegzl21</a:t>
            </a:r>
          </a:p>
        </p:txBody>
      </p:sp>
      <p:sp>
        <p:nvSpPr>
          <p:cNvPr id="4" name="Slide Number Placeholder 3">
            <a:extLst>
              <a:ext uri="{FF2B5EF4-FFF2-40B4-BE49-F238E27FC236}">
                <a16:creationId xmlns:a16="http://schemas.microsoft.com/office/drawing/2014/main" id="{4E369242-A3DA-433B-9A58-148D3A4C1ED8}"/>
              </a:ext>
            </a:extLst>
          </p:cNvPr>
          <p:cNvSpPr>
            <a:spLocks noGrp="1"/>
          </p:cNvSpPr>
          <p:nvPr>
            <p:ph type="sldNum" sz="quarter" idx="12"/>
          </p:nvPr>
        </p:nvSpPr>
        <p:spPr/>
        <p:txBody>
          <a:bodyPr/>
          <a:lstStyle/>
          <a:p>
            <a:fld id="{A7CD31F4-64FA-4BA0-9498-67783267A8C8}" type="slidenum">
              <a:rPr lang="en-US" smtClean="0"/>
              <a:t>21</a:t>
            </a:fld>
            <a:endParaRPr lang="en-US"/>
          </a:p>
        </p:txBody>
      </p:sp>
      <p:pic>
        <p:nvPicPr>
          <p:cNvPr id="2050" name="Picture 2">
            <a:extLst>
              <a:ext uri="{FF2B5EF4-FFF2-40B4-BE49-F238E27FC236}">
                <a16:creationId xmlns:a16="http://schemas.microsoft.com/office/drawing/2014/main" id="{1433F003-E936-4A76-B134-827F18B0E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438" y="0"/>
            <a:ext cx="87455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493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7051" y="138699"/>
            <a:ext cx="10996749" cy="1325563"/>
          </a:xfrm>
        </p:spPr>
        <p:txBody>
          <a:bodyPr>
            <a:noAutofit/>
          </a:bodyPr>
          <a:lstStyle/>
          <a:p>
            <a:r>
              <a:rPr lang="sk-SK" sz="4000" dirty="0"/>
              <a:t>ALZHEIMEROVA CHOROBA – ATROFIA MOZGU</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5560" y="1710397"/>
            <a:ext cx="2402032" cy="2712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a:grpSpLocks/>
          </p:cNvGrpSpPr>
          <p:nvPr/>
        </p:nvGrpSpPr>
        <p:grpSpPr bwMode="auto">
          <a:xfrm>
            <a:off x="1847528" y="1196753"/>
            <a:ext cx="8568952" cy="5455937"/>
            <a:chOff x="20" y="1480"/>
            <a:chExt cx="14380" cy="9320"/>
          </a:xfrm>
        </p:grpSpPr>
        <p:sp>
          <p:nvSpPr>
            <p:cNvPr id="5" name="Freeform 4"/>
            <p:cNvSpPr>
              <a:spLocks/>
            </p:cNvSpPr>
            <p:nvPr/>
          </p:nvSpPr>
          <p:spPr bwMode="auto">
            <a:xfrm>
              <a:off x="7057" y="1585"/>
              <a:ext cx="7343" cy="9215"/>
            </a:xfrm>
            <a:custGeom>
              <a:avLst/>
              <a:gdLst>
                <a:gd name="T0" fmla="+- 0 7454 7057"/>
                <a:gd name="T1" fmla="*/ T0 w 7343"/>
                <a:gd name="T2" fmla="+- 0 1585 1585"/>
                <a:gd name="T3" fmla="*/ 1585 h 9215"/>
                <a:gd name="T4" fmla="+- 0 7403 7057"/>
                <a:gd name="T5" fmla="*/ T4 w 7343"/>
                <a:gd name="T6" fmla="+- 0 1772 1585"/>
                <a:gd name="T7" fmla="*/ 1772 h 9215"/>
                <a:gd name="T8" fmla="+- 0 7356 7057"/>
                <a:gd name="T9" fmla="*/ T8 w 7343"/>
                <a:gd name="T10" fmla="+- 0 1954 1585"/>
                <a:gd name="T11" fmla="*/ 1954 h 9215"/>
                <a:gd name="T12" fmla="+- 0 7312 7057"/>
                <a:gd name="T13" fmla="*/ T12 w 7343"/>
                <a:gd name="T14" fmla="+- 0 2130 1585"/>
                <a:gd name="T15" fmla="*/ 2130 h 9215"/>
                <a:gd name="T16" fmla="+- 0 7273 7057"/>
                <a:gd name="T17" fmla="*/ T16 w 7343"/>
                <a:gd name="T18" fmla="+- 0 2302 1585"/>
                <a:gd name="T19" fmla="*/ 2302 h 9215"/>
                <a:gd name="T20" fmla="+- 0 7237 7057"/>
                <a:gd name="T21" fmla="*/ T20 w 7343"/>
                <a:gd name="T22" fmla="+- 0 2470 1585"/>
                <a:gd name="T23" fmla="*/ 2470 h 9215"/>
                <a:gd name="T24" fmla="+- 0 7205 7057"/>
                <a:gd name="T25" fmla="*/ T24 w 7343"/>
                <a:gd name="T26" fmla="+- 0 2633 1585"/>
                <a:gd name="T27" fmla="*/ 2633 h 9215"/>
                <a:gd name="T28" fmla="+- 0 7176 7057"/>
                <a:gd name="T29" fmla="*/ T28 w 7343"/>
                <a:gd name="T30" fmla="+- 0 2791 1585"/>
                <a:gd name="T31" fmla="*/ 2791 h 9215"/>
                <a:gd name="T32" fmla="+- 0 7150 7057"/>
                <a:gd name="T33" fmla="*/ T32 w 7343"/>
                <a:gd name="T34" fmla="+- 0 2946 1585"/>
                <a:gd name="T35" fmla="*/ 2946 h 9215"/>
                <a:gd name="T36" fmla="+- 0 7128 7057"/>
                <a:gd name="T37" fmla="*/ T36 w 7343"/>
                <a:gd name="T38" fmla="+- 0 3096 1585"/>
                <a:gd name="T39" fmla="*/ 3096 h 9215"/>
                <a:gd name="T40" fmla="+- 0 7109 7057"/>
                <a:gd name="T41" fmla="*/ T40 w 7343"/>
                <a:gd name="T42" fmla="+- 0 3243 1585"/>
                <a:gd name="T43" fmla="*/ 3243 h 9215"/>
                <a:gd name="T44" fmla="+- 0 7093 7057"/>
                <a:gd name="T45" fmla="*/ T44 w 7343"/>
                <a:gd name="T46" fmla="+- 0 3386 1585"/>
                <a:gd name="T47" fmla="*/ 3386 h 9215"/>
                <a:gd name="T48" fmla="+- 0 7080 7057"/>
                <a:gd name="T49" fmla="*/ T48 w 7343"/>
                <a:gd name="T50" fmla="+- 0 3525 1585"/>
                <a:gd name="T51" fmla="*/ 3525 h 9215"/>
                <a:gd name="T52" fmla="+- 0 7070 7057"/>
                <a:gd name="T53" fmla="*/ T52 w 7343"/>
                <a:gd name="T54" fmla="+- 0 3660 1585"/>
                <a:gd name="T55" fmla="*/ 3660 h 9215"/>
                <a:gd name="T56" fmla="+- 0 7063 7057"/>
                <a:gd name="T57" fmla="*/ T56 w 7343"/>
                <a:gd name="T58" fmla="+- 0 3793 1585"/>
                <a:gd name="T59" fmla="*/ 3793 h 9215"/>
                <a:gd name="T60" fmla="+- 0 7059 7057"/>
                <a:gd name="T61" fmla="*/ T60 w 7343"/>
                <a:gd name="T62" fmla="+- 0 3922 1585"/>
                <a:gd name="T63" fmla="*/ 3922 h 9215"/>
                <a:gd name="T64" fmla="+- 0 7057 7057"/>
                <a:gd name="T65" fmla="*/ T64 w 7343"/>
                <a:gd name="T66" fmla="+- 0 4048 1585"/>
                <a:gd name="T67" fmla="*/ 4048 h 9215"/>
                <a:gd name="T68" fmla="+- 0 7058 7057"/>
                <a:gd name="T69" fmla="*/ T68 w 7343"/>
                <a:gd name="T70" fmla="+- 0 4171 1585"/>
                <a:gd name="T71" fmla="*/ 4171 h 9215"/>
                <a:gd name="T72" fmla="+- 0 7064 7057"/>
                <a:gd name="T73" fmla="*/ T72 w 7343"/>
                <a:gd name="T74" fmla="+- 0 4350 1585"/>
                <a:gd name="T75" fmla="*/ 4350 h 9215"/>
                <a:gd name="T76" fmla="+- 0 7080 7057"/>
                <a:gd name="T77" fmla="*/ T76 w 7343"/>
                <a:gd name="T78" fmla="+- 0 4581 1585"/>
                <a:gd name="T79" fmla="*/ 4581 h 9215"/>
                <a:gd name="T80" fmla="+- 0 7105 7057"/>
                <a:gd name="T81" fmla="*/ T80 w 7343"/>
                <a:gd name="T82" fmla="+- 0 4802 1585"/>
                <a:gd name="T83" fmla="*/ 4802 h 9215"/>
                <a:gd name="T84" fmla="+- 0 7137 7057"/>
                <a:gd name="T85" fmla="*/ T84 w 7343"/>
                <a:gd name="T86" fmla="+- 0 5016 1585"/>
                <a:gd name="T87" fmla="*/ 5016 h 9215"/>
                <a:gd name="T88" fmla="+- 0 7177 7057"/>
                <a:gd name="T89" fmla="*/ T88 w 7343"/>
                <a:gd name="T90" fmla="+- 0 5222 1585"/>
                <a:gd name="T91" fmla="*/ 5222 h 9215"/>
                <a:gd name="T92" fmla="+- 0 7224 7057"/>
                <a:gd name="T93" fmla="*/ T92 w 7343"/>
                <a:gd name="T94" fmla="+- 0 5423 1585"/>
                <a:gd name="T95" fmla="*/ 5423 h 9215"/>
                <a:gd name="T96" fmla="+- 0 7276 7057"/>
                <a:gd name="T97" fmla="*/ T96 w 7343"/>
                <a:gd name="T98" fmla="+- 0 5619 1585"/>
                <a:gd name="T99" fmla="*/ 5619 h 9215"/>
                <a:gd name="T100" fmla="+- 0 7333 7057"/>
                <a:gd name="T101" fmla="*/ T100 w 7343"/>
                <a:gd name="T102" fmla="+- 0 5812 1585"/>
                <a:gd name="T103" fmla="*/ 5812 h 9215"/>
                <a:gd name="T104" fmla="+- 0 7395 7057"/>
                <a:gd name="T105" fmla="*/ T104 w 7343"/>
                <a:gd name="T106" fmla="+- 0 6003 1585"/>
                <a:gd name="T107" fmla="*/ 6003 h 9215"/>
                <a:gd name="T108" fmla="+- 0 7460 7057"/>
                <a:gd name="T109" fmla="*/ T108 w 7343"/>
                <a:gd name="T110" fmla="+- 0 6193 1585"/>
                <a:gd name="T111" fmla="*/ 6193 h 9215"/>
                <a:gd name="T112" fmla="+- 0 7529 7057"/>
                <a:gd name="T113" fmla="*/ T112 w 7343"/>
                <a:gd name="T114" fmla="+- 0 6382 1585"/>
                <a:gd name="T115" fmla="*/ 6382 h 9215"/>
                <a:gd name="T116" fmla="+- 0 7689 7057"/>
                <a:gd name="T117" fmla="*/ T116 w 7343"/>
                <a:gd name="T118" fmla="+- 0 6814 1585"/>
                <a:gd name="T119" fmla="*/ 6814 h 9215"/>
                <a:gd name="T120" fmla="+- 0 7743 7057"/>
                <a:gd name="T121" fmla="*/ T120 w 7343"/>
                <a:gd name="T122" fmla="+- 0 6962 1585"/>
                <a:gd name="T123" fmla="*/ 6962 h 9215"/>
                <a:gd name="T124" fmla="+- 0 7816 7057"/>
                <a:gd name="T125" fmla="*/ T124 w 7343"/>
                <a:gd name="T126" fmla="+- 0 7163 1585"/>
                <a:gd name="T127" fmla="*/ 7163 h 9215"/>
                <a:gd name="T128" fmla="+- 0 7888 7057"/>
                <a:gd name="T129" fmla="*/ T128 w 7343"/>
                <a:gd name="T130" fmla="+- 0 7370 1585"/>
                <a:gd name="T131" fmla="*/ 7370 h 9215"/>
                <a:gd name="T132" fmla="+- 0 7958 7057"/>
                <a:gd name="T133" fmla="*/ T132 w 7343"/>
                <a:gd name="T134" fmla="+- 0 7583 1585"/>
                <a:gd name="T135" fmla="*/ 7583 h 9215"/>
                <a:gd name="T136" fmla="+- 0 8027 7057"/>
                <a:gd name="T137" fmla="*/ T136 w 7343"/>
                <a:gd name="T138" fmla="+- 0 7804 1585"/>
                <a:gd name="T139" fmla="*/ 7804 h 9215"/>
                <a:gd name="T140" fmla="+- 0 8076 7057"/>
                <a:gd name="T141" fmla="*/ T140 w 7343"/>
                <a:gd name="T142" fmla="+- 0 7976 1585"/>
                <a:gd name="T143" fmla="*/ 7976 h 9215"/>
                <a:gd name="T144" fmla="+- 0 8108 7057"/>
                <a:gd name="T145" fmla="*/ T144 w 7343"/>
                <a:gd name="T146" fmla="+- 0 8094 1585"/>
                <a:gd name="T147" fmla="*/ 8094 h 9215"/>
                <a:gd name="T148" fmla="+- 0 8139 7057"/>
                <a:gd name="T149" fmla="*/ T148 w 7343"/>
                <a:gd name="T150" fmla="+- 0 8214 1585"/>
                <a:gd name="T151" fmla="*/ 8214 h 9215"/>
                <a:gd name="T152" fmla="+- 0 8169 7057"/>
                <a:gd name="T153" fmla="*/ T152 w 7343"/>
                <a:gd name="T154" fmla="+- 0 8337 1585"/>
                <a:gd name="T155" fmla="*/ 8337 h 9215"/>
                <a:gd name="T156" fmla="+- 0 8198 7057"/>
                <a:gd name="T157" fmla="*/ T156 w 7343"/>
                <a:gd name="T158" fmla="+- 0 8463 1585"/>
                <a:gd name="T159" fmla="*/ 8463 h 9215"/>
                <a:gd name="T160" fmla="+- 0 8226 7057"/>
                <a:gd name="T161" fmla="*/ T160 w 7343"/>
                <a:gd name="T162" fmla="+- 0 8593 1585"/>
                <a:gd name="T163" fmla="*/ 8593 h 9215"/>
                <a:gd name="T164" fmla="+- 0 8252 7057"/>
                <a:gd name="T165" fmla="*/ T164 w 7343"/>
                <a:gd name="T166" fmla="+- 0 8725 1585"/>
                <a:gd name="T167" fmla="*/ 8725 h 9215"/>
                <a:gd name="T168" fmla="+- 0 8277 7057"/>
                <a:gd name="T169" fmla="*/ T168 w 7343"/>
                <a:gd name="T170" fmla="+- 0 8860 1585"/>
                <a:gd name="T171" fmla="*/ 8860 h 9215"/>
                <a:gd name="T172" fmla="+- 0 8300 7057"/>
                <a:gd name="T173" fmla="*/ T172 w 7343"/>
                <a:gd name="T174" fmla="+- 0 9000 1585"/>
                <a:gd name="T175" fmla="*/ 9000 h 9215"/>
                <a:gd name="T176" fmla="+- 0 8322 7057"/>
                <a:gd name="T177" fmla="*/ T176 w 7343"/>
                <a:gd name="T178" fmla="+- 0 9142 1585"/>
                <a:gd name="T179" fmla="*/ 9142 h 9215"/>
                <a:gd name="T180" fmla="+- 0 8343 7057"/>
                <a:gd name="T181" fmla="*/ T180 w 7343"/>
                <a:gd name="T182" fmla="+- 0 9289 1585"/>
                <a:gd name="T183" fmla="*/ 9289 h 9215"/>
                <a:gd name="T184" fmla="+- 0 8361 7057"/>
                <a:gd name="T185" fmla="*/ T184 w 7343"/>
                <a:gd name="T186" fmla="+- 0 9439 1585"/>
                <a:gd name="T187" fmla="*/ 9439 h 9215"/>
                <a:gd name="T188" fmla="+- 0 8378 7057"/>
                <a:gd name="T189" fmla="*/ T188 w 7343"/>
                <a:gd name="T190" fmla="+- 0 9594 1585"/>
                <a:gd name="T191" fmla="*/ 9594 h 9215"/>
                <a:gd name="T192" fmla="+- 0 8392 7057"/>
                <a:gd name="T193" fmla="*/ T192 w 7343"/>
                <a:gd name="T194" fmla="+- 0 9752 1585"/>
                <a:gd name="T195" fmla="*/ 9752 h 9215"/>
                <a:gd name="T196" fmla="+- 0 8405 7057"/>
                <a:gd name="T197" fmla="*/ T196 w 7343"/>
                <a:gd name="T198" fmla="+- 0 9915 1585"/>
                <a:gd name="T199" fmla="*/ 9915 h 9215"/>
                <a:gd name="T200" fmla="+- 0 8416 7057"/>
                <a:gd name="T201" fmla="*/ T200 w 7343"/>
                <a:gd name="T202" fmla="+- 0 10083 1585"/>
                <a:gd name="T203" fmla="*/ 10083 h 9215"/>
                <a:gd name="T204" fmla="+- 0 8424 7057"/>
                <a:gd name="T205" fmla="*/ T204 w 7343"/>
                <a:gd name="T206" fmla="+- 0 10255 1585"/>
                <a:gd name="T207" fmla="*/ 10255 h 9215"/>
                <a:gd name="T208" fmla="+- 0 8430 7057"/>
                <a:gd name="T209" fmla="*/ T208 w 7343"/>
                <a:gd name="T210" fmla="+- 0 10431 1585"/>
                <a:gd name="T211" fmla="*/ 10431 h 9215"/>
                <a:gd name="T212" fmla="+- 0 8434 7057"/>
                <a:gd name="T213" fmla="*/ T212 w 7343"/>
                <a:gd name="T214" fmla="+- 0 10613 1585"/>
                <a:gd name="T215" fmla="*/ 10613 h 9215"/>
                <a:gd name="T216" fmla="+- 0 8435 7057"/>
                <a:gd name="T217" fmla="*/ T216 w 7343"/>
                <a:gd name="T218" fmla="+- 0 10800 1585"/>
                <a:gd name="T219" fmla="*/ 10800 h 9215"/>
                <a:gd name="T220" fmla="+- 0 14400 7057"/>
                <a:gd name="T221" fmla="*/ T220 w 7343"/>
                <a:gd name="T222" fmla="+- 0 1585 1585"/>
                <a:gd name="T223" fmla="*/ 1585 h 92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7343" h="9215">
                  <a:moveTo>
                    <a:pt x="7343" y="0"/>
                  </a:moveTo>
                  <a:lnTo>
                    <a:pt x="397" y="0"/>
                  </a:lnTo>
                  <a:lnTo>
                    <a:pt x="371" y="94"/>
                  </a:lnTo>
                  <a:lnTo>
                    <a:pt x="346" y="187"/>
                  </a:lnTo>
                  <a:lnTo>
                    <a:pt x="322" y="278"/>
                  </a:lnTo>
                  <a:lnTo>
                    <a:pt x="299" y="369"/>
                  </a:lnTo>
                  <a:lnTo>
                    <a:pt x="277" y="458"/>
                  </a:lnTo>
                  <a:lnTo>
                    <a:pt x="255" y="545"/>
                  </a:lnTo>
                  <a:lnTo>
                    <a:pt x="235" y="632"/>
                  </a:lnTo>
                  <a:lnTo>
                    <a:pt x="216" y="717"/>
                  </a:lnTo>
                  <a:lnTo>
                    <a:pt x="197" y="802"/>
                  </a:lnTo>
                  <a:lnTo>
                    <a:pt x="180" y="885"/>
                  </a:lnTo>
                  <a:lnTo>
                    <a:pt x="163" y="967"/>
                  </a:lnTo>
                  <a:lnTo>
                    <a:pt x="148" y="1048"/>
                  </a:lnTo>
                  <a:lnTo>
                    <a:pt x="133" y="1128"/>
                  </a:lnTo>
                  <a:lnTo>
                    <a:pt x="119" y="1206"/>
                  </a:lnTo>
                  <a:lnTo>
                    <a:pt x="105" y="1284"/>
                  </a:lnTo>
                  <a:lnTo>
                    <a:pt x="93" y="1361"/>
                  </a:lnTo>
                  <a:lnTo>
                    <a:pt x="82" y="1437"/>
                  </a:lnTo>
                  <a:lnTo>
                    <a:pt x="71" y="1511"/>
                  </a:lnTo>
                  <a:lnTo>
                    <a:pt x="61" y="1585"/>
                  </a:lnTo>
                  <a:lnTo>
                    <a:pt x="52" y="1658"/>
                  </a:lnTo>
                  <a:lnTo>
                    <a:pt x="44" y="1730"/>
                  </a:lnTo>
                  <a:lnTo>
                    <a:pt x="36" y="1801"/>
                  </a:lnTo>
                  <a:lnTo>
                    <a:pt x="29" y="1871"/>
                  </a:lnTo>
                  <a:lnTo>
                    <a:pt x="23" y="1940"/>
                  </a:lnTo>
                  <a:lnTo>
                    <a:pt x="18" y="2008"/>
                  </a:lnTo>
                  <a:lnTo>
                    <a:pt x="13" y="2075"/>
                  </a:lnTo>
                  <a:lnTo>
                    <a:pt x="9" y="2142"/>
                  </a:lnTo>
                  <a:lnTo>
                    <a:pt x="6" y="2208"/>
                  </a:lnTo>
                  <a:lnTo>
                    <a:pt x="4" y="2272"/>
                  </a:lnTo>
                  <a:lnTo>
                    <a:pt x="2" y="2337"/>
                  </a:lnTo>
                  <a:lnTo>
                    <a:pt x="1" y="2400"/>
                  </a:lnTo>
                  <a:lnTo>
                    <a:pt x="0" y="2463"/>
                  </a:lnTo>
                  <a:lnTo>
                    <a:pt x="0" y="2525"/>
                  </a:lnTo>
                  <a:lnTo>
                    <a:pt x="1" y="2586"/>
                  </a:lnTo>
                  <a:lnTo>
                    <a:pt x="2" y="2646"/>
                  </a:lnTo>
                  <a:lnTo>
                    <a:pt x="7" y="2765"/>
                  </a:lnTo>
                  <a:lnTo>
                    <a:pt x="14" y="2882"/>
                  </a:lnTo>
                  <a:lnTo>
                    <a:pt x="23" y="2996"/>
                  </a:lnTo>
                  <a:lnTo>
                    <a:pt x="34" y="3107"/>
                  </a:lnTo>
                  <a:lnTo>
                    <a:pt x="48" y="3217"/>
                  </a:lnTo>
                  <a:lnTo>
                    <a:pt x="63" y="3325"/>
                  </a:lnTo>
                  <a:lnTo>
                    <a:pt x="80" y="3431"/>
                  </a:lnTo>
                  <a:lnTo>
                    <a:pt x="100" y="3535"/>
                  </a:lnTo>
                  <a:lnTo>
                    <a:pt x="120" y="3637"/>
                  </a:lnTo>
                  <a:lnTo>
                    <a:pt x="143" y="3738"/>
                  </a:lnTo>
                  <a:lnTo>
                    <a:pt x="167" y="3838"/>
                  </a:lnTo>
                  <a:lnTo>
                    <a:pt x="192" y="3937"/>
                  </a:lnTo>
                  <a:lnTo>
                    <a:pt x="219" y="4034"/>
                  </a:lnTo>
                  <a:lnTo>
                    <a:pt x="247" y="4131"/>
                  </a:lnTo>
                  <a:lnTo>
                    <a:pt x="276" y="4227"/>
                  </a:lnTo>
                  <a:lnTo>
                    <a:pt x="307" y="4323"/>
                  </a:lnTo>
                  <a:lnTo>
                    <a:pt x="338" y="4418"/>
                  </a:lnTo>
                  <a:lnTo>
                    <a:pt x="370" y="4513"/>
                  </a:lnTo>
                  <a:lnTo>
                    <a:pt x="403" y="4608"/>
                  </a:lnTo>
                  <a:lnTo>
                    <a:pt x="437" y="4702"/>
                  </a:lnTo>
                  <a:lnTo>
                    <a:pt x="472" y="4797"/>
                  </a:lnTo>
                  <a:lnTo>
                    <a:pt x="506" y="4892"/>
                  </a:lnTo>
                  <a:lnTo>
                    <a:pt x="632" y="5229"/>
                  </a:lnTo>
                  <a:lnTo>
                    <a:pt x="650" y="5278"/>
                  </a:lnTo>
                  <a:lnTo>
                    <a:pt x="686" y="5377"/>
                  </a:lnTo>
                  <a:lnTo>
                    <a:pt x="723" y="5477"/>
                  </a:lnTo>
                  <a:lnTo>
                    <a:pt x="759" y="5578"/>
                  </a:lnTo>
                  <a:lnTo>
                    <a:pt x="795" y="5681"/>
                  </a:lnTo>
                  <a:lnTo>
                    <a:pt x="831" y="5785"/>
                  </a:lnTo>
                  <a:lnTo>
                    <a:pt x="866" y="5890"/>
                  </a:lnTo>
                  <a:lnTo>
                    <a:pt x="901" y="5998"/>
                  </a:lnTo>
                  <a:lnTo>
                    <a:pt x="936" y="6108"/>
                  </a:lnTo>
                  <a:lnTo>
                    <a:pt x="970" y="6219"/>
                  </a:lnTo>
                  <a:lnTo>
                    <a:pt x="1003" y="6333"/>
                  </a:lnTo>
                  <a:lnTo>
                    <a:pt x="1019" y="6391"/>
                  </a:lnTo>
                  <a:lnTo>
                    <a:pt x="1035" y="6450"/>
                  </a:lnTo>
                  <a:lnTo>
                    <a:pt x="1051" y="6509"/>
                  </a:lnTo>
                  <a:lnTo>
                    <a:pt x="1067" y="6569"/>
                  </a:lnTo>
                  <a:lnTo>
                    <a:pt x="1082" y="6629"/>
                  </a:lnTo>
                  <a:lnTo>
                    <a:pt x="1097" y="6691"/>
                  </a:lnTo>
                  <a:lnTo>
                    <a:pt x="1112" y="6752"/>
                  </a:lnTo>
                  <a:lnTo>
                    <a:pt x="1127" y="6815"/>
                  </a:lnTo>
                  <a:lnTo>
                    <a:pt x="1141" y="6878"/>
                  </a:lnTo>
                  <a:lnTo>
                    <a:pt x="1155" y="6943"/>
                  </a:lnTo>
                  <a:lnTo>
                    <a:pt x="1169" y="7008"/>
                  </a:lnTo>
                  <a:lnTo>
                    <a:pt x="1182" y="7073"/>
                  </a:lnTo>
                  <a:lnTo>
                    <a:pt x="1195" y="7140"/>
                  </a:lnTo>
                  <a:lnTo>
                    <a:pt x="1208" y="7207"/>
                  </a:lnTo>
                  <a:lnTo>
                    <a:pt x="1220" y="7275"/>
                  </a:lnTo>
                  <a:lnTo>
                    <a:pt x="1232" y="7345"/>
                  </a:lnTo>
                  <a:lnTo>
                    <a:pt x="1243" y="7415"/>
                  </a:lnTo>
                  <a:lnTo>
                    <a:pt x="1255" y="7485"/>
                  </a:lnTo>
                  <a:lnTo>
                    <a:pt x="1265" y="7557"/>
                  </a:lnTo>
                  <a:lnTo>
                    <a:pt x="1276" y="7630"/>
                  </a:lnTo>
                  <a:lnTo>
                    <a:pt x="1286" y="7704"/>
                  </a:lnTo>
                  <a:lnTo>
                    <a:pt x="1295" y="7778"/>
                  </a:lnTo>
                  <a:lnTo>
                    <a:pt x="1304" y="7854"/>
                  </a:lnTo>
                  <a:lnTo>
                    <a:pt x="1313" y="7931"/>
                  </a:lnTo>
                  <a:lnTo>
                    <a:pt x="1321" y="8009"/>
                  </a:lnTo>
                  <a:lnTo>
                    <a:pt x="1328" y="8087"/>
                  </a:lnTo>
                  <a:lnTo>
                    <a:pt x="1335" y="8167"/>
                  </a:lnTo>
                  <a:lnTo>
                    <a:pt x="1342" y="8248"/>
                  </a:lnTo>
                  <a:lnTo>
                    <a:pt x="1348" y="8330"/>
                  </a:lnTo>
                  <a:lnTo>
                    <a:pt x="1354" y="8413"/>
                  </a:lnTo>
                  <a:lnTo>
                    <a:pt x="1359" y="8498"/>
                  </a:lnTo>
                  <a:lnTo>
                    <a:pt x="1363" y="8583"/>
                  </a:lnTo>
                  <a:lnTo>
                    <a:pt x="1367" y="8670"/>
                  </a:lnTo>
                  <a:lnTo>
                    <a:pt x="1370" y="8757"/>
                  </a:lnTo>
                  <a:lnTo>
                    <a:pt x="1373" y="8846"/>
                  </a:lnTo>
                  <a:lnTo>
                    <a:pt x="1375" y="8937"/>
                  </a:lnTo>
                  <a:lnTo>
                    <a:pt x="1377" y="9028"/>
                  </a:lnTo>
                  <a:lnTo>
                    <a:pt x="1378" y="9121"/>
                  </a:lnTo>
                  <a:lnTo>
                    <a:pt x="1378" y="9215"/>
                  </a:lnTo>
                  <a:lnTo>
                    <a:pt x="7343" y="9215"/>
                  </a:lnTo>
                  <a:lnTo>
                    <a:pt x="734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k-SK"/>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1" y="7537"/>
              <a:ext cx="3700" cy="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9874" y="7530"/>
              <a:ext cx="3715" cy="3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1" y="2707"/>
              <a:ext cx="3730" cy="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8"/>
            <p:cNvSpPr>
              <a:spLocks/>
            </p:cNvSpPr>
            <p:nvPr/>
          </p:nvSpPr>
          <p:spPr bwMode="auto">
            <a:xfrm>
              <a:off x="10349" y="8910"/>
              <a:ext cx="2478" cy="1193"/>
            </a:xfrm>
            <a:custGeom>
              <a:avLst/>
              <a:gdLst>
                <a:gd name="T0" fmla="+- 0 10802 10349"/>
                <a:gd name="T1" fmla="*/ T0 w 2478"/>
                <a:gd name="T2" fmla="+- 0 10012 8910"/>
                <a:gd name="T3" fmla="*/ 10012 h 1193"/>
                <a:gd name="T4" fmla="+- 0 10742 10349"/>
                <a:gd name="T5" fmla="*/ T4 w 2478"/>
                <a:gd name="T6" fmla="+- 0 9982 8910"/>
                <a:gd name="T7" fmla="*/ 9982 h 1193"/>
                <a:gd name="T8" fmla="+- 0 10622 10349"/>
                <a:gd name="T9" fmla="*/ T8 w 2478"/>
                <a:gd name="T10" fmla="+- 0 9922 8910"/>
                <a:gd name="T11" fmla="*/ 9922 h 1193"/>
                <a:gd name="T12" fmla="+- 0 10622 10349"/>
                <a:gd name="T13" fmla="*/ T12 w 2478"/>
                <a:gd name="T14" fmla="+- 0 9982 8910"/>
                <a:gd name="T15" fmla="*/ 9982 h 1193"/>
                <a:gd name="T16" fmla="+- 0 10349 10349"/>
                <a:gd name="T17" fmla="*/ T16 w 2478"/>
                <a:gd name="T18" fmla="+- 0 9982 8910"/>
                <a:gd name="T19" fmla="*/ 9982 h 1193"/>
                <a:gd name="T20" fmla="+- 0 10349 10349"/>
                <a:gd name="T21" fmla="*/ T20 w 2478"/>
                <a:gd name="T22" fmla="+- 0 10042 8910"/>
                <a:gd name="T23" fmla="*/ 10042 h 1193"/>
                <a:gd name="T24" fmla="+- 0 10622 10349"/>
                <a:gd name="T25" fmla="*/ T24 w 2478"/>
                <a:gd name="T26" fmla="+- 0 10042 8910"/>
                <a:gd name="T27" fmla="*/ 10042 h 1193"/>
                <a:gd name="T28" fmla="+- 0 10622 10349"/>
                <a:gd name="T29" fmla="*/ T28 w 2478"/>
                <a:gd name="T30" fmla="+- 0 10102 8910"/>
                <a:gd name="T31" fmla="*/ 10102 h 1193"/>
                <a:gd name="T32" fmla="+- 0 10742 10349"/>
                <a:gd name="T33" fmla="*/ T32 w 2478"/>
                <a:gd name="T34" fmla="+- 0 10042 8910"/>
                <a:gd name="T35" fmla="*/ 10042 h 1193"/>
                <a:gd name="T36" fmla="+- 0 10802 10349"/>
                <a:gd name="T37" fmla="*/ T36 w 2478"/>
                <a:gd name="T38" fmla="+- 0 10012 8910"/>
                <a:gd name="T39" fmla="*/ 10012 h 1193"/>
                <a:gd name="T40" fmla="+- 0 11139 10349"/>
                <a:gd name="T41" fmla="*/ T40 w 2478"/>
                <a:gd name="T42" fmla="+- 0 9000 8910"/>
                <a:gd name="T43" fmla="*/ 9000 h 1193"/>
                <a:gd name="T44" fmla="+- 0 11079 10349"/>
                <a:gd name="T45" fmla="*/ T44 w 2478"/>
                <a:gd name="T46" fmla="+- 0 8970 8910"/>
                <a:gd name="T47" fmla="*/ 8970 h 1193"/>
                <a:gd name="T48" fmla="+- 0 10959 10349"/>
                <a:gd name="T49" fmla="*/ T48 w 2478"/>
                <a:gd name="T50" fmla="+- 0 8910 8910"/>
                <a:gd name="T51" fmla="*/ 8910 h 1193"/>
                <a:gd name="T52" fmla="+- 0 10959 10349"/>
                <a:gd name="T53" fmla="*/ T52 w 2478"/>
                <a:gd name="T54" fmla="+- 0 8970 8910"/>
                <a:gd name="T55" fmla="*/ 8970 h 1193"/>
                <a:gd name="T56" fmla="+- 0 10687 10349"/>
                <a:gd name="T57" fmla="*/ T56 w 2478"/>
                <a:gd name="T58" fmla="+- 0 8970 8910"/>
                <a:gd name="T59" fmla="*/ 8970 h 1193"/>
                <a:gd name="T60" fmla="+- 0 10687 10349"/>
                <a:gd name="T61" fmla="*/ T60 w 2478"/>
                <a:gd name="T62" fmla="+- 0 9030 8910"/>
                <a:gd name="T63" fmla="*/ 9030 h 1193"/>
                <a:gd name="T64" fmla="+- 0 10959 10349"/>
                <a:gd name="T65" fmla="*/ T64 w 2478"/>
                <a:gd name="T66" fmla="+- 0 9030 8910"/>
                <a:gd name="T67" fmla="*/ 9030 h 1193"/>
                <a:gd name="T68" fmla="+- 0 10959 10349"/>
                <a:gd name="T69" fmla="*/ T68 w 2478"/>
                <a:gd name="T70" fmla="+- 0 9090 8910"/>
                <a:gd name="T71" fmla="*/ 9090 h 1193"/>
                <a:gd name="T72" fmla="+- 0 11079 10349"/>
                <a:gd name="T73" fmla="*/ T72 w 2478"/>
                <a:gd name="T74" fmla="+- 0 9030 8910"/>
                <a:gd name="T75" fmla="*/ 9030 h 1193"/>
                <a:gd name="T76" fmla="+- 0 11139 10349"/>
                <a:gd name="T77" fmla="*/ T76 w 2478"/>
                <a:gd name="T78" fmla="+- 0 9000 8910"/>
                <a:gd name="T79" fmla="*/ 9000 h 1193"/>
                <a:gd name="T80" fmla="+- 0 11589 10349"/>
                <a:gd name="T81" fmla="*/ T80 w 2478"/>
                <a:gd name="T82" fmla="+- 0 9562 8910"/>
                <a:gd name="T83" fmla="*/ 9562 h 1193"/>
                <a:gd name="T84" fmla="+- 0 11529 10349"/>
                <a:gd name="T85" fmla="*/ T84 w 2478"/>
                <a:gd name="T86" fmla="+- 0 9532 8910"/>
                <a:gd name="T87" fmla="*/ 9532 h 1193"/>
                <a:gd name="T88" fmla="+- 0 11409 10349"/>
                <a:gd name="T89" fmla="*/ T88 w 2478"/>
                <a:gd name="T90" fmla="+- 0 9472 8910"/>
                <a:gd name="T91" fmla="*/ 9472 h 1193"/>
                <a:gd name="T92" fmla="+- 0 11409 10349"/>
                <a:gd name="T93" fmla="*/ T92 w 2478"/>
                <a:gd name="T94" fmla="+- 0 9532 8910"/>
                <a:gd name="T95" fmla="*/ 9532 h 1193"/>
                <a:gd name="T96" fmla="+- 0 11137 10349"/>
                <a:gd name="T97" fmla="*/ T96 w 2478"/>
                <a:gd name="T98" fmla="+- 0 9532 8910"/>
                <a:gd name="T99" fmla="*/ 9532 h 1193"/>
                <a:gd name="T100" fmla="+- 0 11137 10349"/>
                <a:gd name="T101" fmla="*/ T100 w 2478"/>
                <a:gd name="T102" fmla="+- 0 9592 8910"/>
                <a:gd name="T103" fmla="*/ 9592 h 1193"/>
                <a:gd name="T104" fmla="+- 0 11409 10349"/>
                <a:gd name="T105" fmla="*/ T104 w 2478"/>
                <a:gd name="T106" fmla="+- 0 9592 8910"/>
                <a:gd name="T107" fmla="*/ 9592 h 1193"/>
                <a:gd name="T108" fmla="+- 0 11409 10349"/>
                <a:gd name="T109" fmla="*/ T108 w 2478"/>
                <a:gd name="T110" fmla="+- 0 9652 8910"/>
                <a:gd name="T111" fmla="*/ 9652 h 1193"/>
                <a:gd name="T112" fmla="+- 0 11529 10349"/>
                <a:gd name="T113" fmla="*/ T112 w 2478"/>
                <a:gd name="T114" fmla="+- 0 9592 8910"/>
                <a:gd name="T115" fmla="*/ 9592 h 1193"/>
                <a:gd name="T116" fmla="+- 0 11589 10349"/>
                <a:gd name="T117" fmla="*/ T116 w 2478"/>
                <a:gd name="T118" fmla="+- 0 9562 8910"/>
                <a:gd name="T119" fmla="*/ 9562 h 1193"/>
                <a:gd name="T120" fmla="+- 0 12827 10349"/>
                <a:gd name="T121" fmla="*/ T120 w 2478"/>
                <a:gd name="T122" fmla="+- 0 9450 8910"/>
                <a:gd name="T123" fmla="*/ 9450 h 1193"/>
                <a:gd name="T124" fmla="+- 0 12767 10349"/>
                <a:gd name="T125" fmla="*/ T124 w 2478"/>
                <a:gd name="T126" fmla="+- 0 9420 8910"/>
                <a:gd name="T127" fmla="*/ 9420 h 1193"/>
                <a:gd name="T128" fmla="+- 0 12647 10349"/>
                <a:gd name="T129" fmla="*/ T128 w 2478"/>
                <a:gd name="T130" fmla="+- 0 9360 8910"/>
                <a:gd name="T131" fmla="*/ 9360 h 1193"/>
                <a:gd name="T132" fmla="+- 0 12647 10349"/>
                <a:gd name="T133" fmla="*/ T132 w 2478"/>
                <a:gd name="T134" fmla="+- 0 9420 8910"/>
                <a:gd name="T135" fmla="*/ 9420 h 1193"/>
                <a:gd name="T136" fmla="+- 0 12374 10349"/>
                <a:gd name="T137" fmla="*/ T136 w 2478"/>
                <a:gd name="T138" fmla="+- 0 9420 8910"/>
                <a:gd name="T139" fmla="*/ 9420 h 1193"/>
                <a:gd name="T140" fmla="+- 0 12374 10349"/>
                <a:gd name="T141" fmla="*/ T140 w 2478"/>
                <a:gd name="T142" fmla="+- 0 9480 8910"/>
                <a:gd name="T143" fmla="*/ 9480 h 1193"/>
                <a:gd name="T144" fmla="+- 0 12647 10349"/>
                <a:gd name="T145" fmla="*/ T144 w 2478"/>
                <a:gd name="T146" fmla="+- 0 9480 8910"/>
                <a:gd name="T147" fmla="*/ 9480 h 1193"/>
                <a:gd name="T148" fmla="+- 0 12647 10349"/>
                <a:gd name="T149" fmla="*/ T148 w 2478"/>
                <a:gd name="T150" fmla="+- 0 9540 8910"/>
                <a:gd name="T151" fmla="*/ 9540 h 1193"/>
                <a:gd name="T152" fmla="+- 0 12767 10349"/>
                <a:gd name="T153" fmla="*/ T152 w 2478"/>
                <a:gd name="T154" fmla="+- 0 9480 8910"/>
                <a:gd name="T155" fmla="*/ 9480 h 1193"/>
                <a:gd name="T156" fmla="+- 0 12827 10349"/>
                <a:gd name="T157" fmla="*/ T156 w 2478"/>
                <a:gd name="T158" fmla="+- 0 9450 8910"/>
                <a:gd name="T159" fmla="*/ 9450 h 119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2478" h="1193">
                  <a:moveTo>
                    <a:pt x="453" y="1102"/>
                  </a:moveTo>
                  <a:lnTo>
                    <a:pt x="393" y="1072"/>
                  </a:lnTo>
                  <a:lnTo>
                    <a:pt x="273" y="1012"/>
                  </a:lnTo>
                  <a:lnTo>
                    <a:pt x="273" y="1072"/>
                  </a:lnTo>
                  <a:lnTo>
                    <a:pt x="0" y="1072"/>
                  </a:lnTo>
                  <a:lnTo>
                    <a:pt x="0" y="1132"/>
                  </a:lnTo>
                  <a:lnTo>
                    <a:pt x="273" y="1132"/>
                  </a:lnTo>
                  <a:lnTo>
                    <a:pt x="273" y="1192"/>
                  </a:lnTo>
                  <a:lnTo>
                    <a:pt x="393" y="1132"/>
                  </a:lnTo>
                  <a:lnTo>
                    <a:pt x="453" y="1102"/>
                  </a:lnTo>
                  <a:moveTo>
                    <a:pt x="790" y="90"/>
                  </a:moveTo>
                  <a:lnTo>
                    <a:pt x="730" y="60"/>
                  </a:lnTo>
                  <a:lnTo>
                    <a:pt x="610" y="0"/>
                  </a:lnTo>
                  <a:lnTo>
                    <a:pt x="610" y="60"/>
                  </a:lnTo>
                  <a:lnTo>
                    <a:pt x="338" y="60"/>
                  </a:lnTo>
                  <a:lnTo>
                    <a:pt x="338" y="120"/>
                  </a:lnTo>
                  <a:lnTo>
                    <a:pt x="610" y="120"/>
                  </a:lnTo>
                  <a:lnTo>
                    <a:pt x="610" y="180"/>
                  </a:lnTo>
                  <a:lnTo>
                    <a:pt x="730" y="120"/>
                  </a:lnTo>
                  <a:lnTo>
                    <a:pt x="790" y="90"/>
                  </a:lnTo>
                  <a:moveTo>
                    <a:pt x="1240" y="652"/>
                  </a:moveTo>
                  <a:lnTo>
                    <a:pt x="1180" y="622"/>
                  </a:lnTo>
                  <a:lnTo>
                    <a:pt x="1060" y="562"/>
                  </a:lnTo>
                  <a:lnTo>
                    <a:pt x="1060" y="622"/>
                  </a:lnTo>
                  <a:lnTo>
                    <a:pt x="788" y="622"/>
                  </a:lnTo>
                  <a:lnTo>
                    <a:pt x="788" y="682"/>
                  </a:lnTo>
                  <a:lnTo>
                    <a:pt x="1060" y="682"/>
                  </a:lnTo>
                  <a:lnTo>
                    <a:pt x="1060" y="742"/>
                  </a:lnTo>
                  <a:lnTo>
                    <a:pt x="1180" y="682"/>
                  </a:lnTo>
                  <a:lnTo>
                    <a:pt x="1240" y="652"/>
                  </a:lnTo>
                  <a:moveTo>
                    <a:pt x="2478" y="540"/>
                  </a:moveTo>
                  <a:lnTo>
                    <a:pt x="2418" y="510"/>
                  </a:lnTo>
                  <a:lnTo>
                    <a:pt x="2298" y="450"/>
                  </a:lnTo>
                  <a:lnTo>
                    <a:pt x="2298" y="510"/>
                  </a:lnTo>
                  <a:lnTo>
                    <a:pt x="2025" y="510"/>
                  </a:lnTo>
                  <a:lnTo>
                    <a:pt x="2025" y="570"/>
                  </a:lnTo>
                  <a:lnTo>
                    <a:pt x="2298" y="570"/>
                  </a:lnTo>
                  <a:lnTo>
                    <a:pt x="2298" y="630"/>
                  </a:lnTo>
                  <a:lnTo>
                    <a:pt x="2418" y="570"/>
                  </a:lnTo>
                  <a:lnTo>
                    <a:pt x="2478" y="540"/>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k-SK"/>
            </a:p>
          </p:txBody>
        </p:sp>
        <p:sp>
          <p:nvSpPr>
            <p:cNvPr id="8" name="Line 9"/>
            <p:cNvSpPr>
              <a:spLocks noChangeShapeType="1"/>
            </p:cNvSpPr>
            <p:nvPr/>
          </p:nvSpPr>
          <p:spPr bwMode="auto">
            <a:xfrm>
              <a:off x="118" y="1588"/>
              <a:ext cx="11510" cy="0"/>
            </a:xfrm>
            <a:prstGeom prst="line">
              <a:avLst/>
            </a:prstGeom>
            <a:noFill/>
            <a:ln w="9525">
              <a:solidFill>
                <a:srgbClr val="333399"/>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k-SK"/>
            </a:p>
          </p:txBody>
        </p:sp>
        <p:pic>
          <p:nvPicPr>
            <p:cNvPr id="205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 y="1480"/>
              <a:ext cx="195"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 y="7402"/>
              <a:ext cx="3808" cy="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2"/>
            <p:cNvSpPr>
              <a:spLocks/>
            </p:cNvSpPr>
            <p:nvPr/>
          </p:nvSpPr>
          <p:spPr bwMode="auto">
            <a:xfrm>
              <a:off x="1486" y="8872"/>
              <a:ext cx="2305" cy="1020"/>
            </a:xfrm>
            <a:custGeom>
              <a:avLst/>
              <a:gdLst>
                <a:gd name="T0" fmla="+- 0 1939 1486"/>
                <a:gd name="T1" fmla="*/ T0 w 2305"/>
                <a:gd name="T2" fmla="+- 0 9802 8872"/>
                <a:gd name="T3" fmla="*/ 9802 h 1020"/>
                <a:gd name="T4" fmla="+- 0 1879 1486"/>
                <a:gd name="T5" fmla="*/ T4 w 2305"/>
                <a:gd name="T6" fmla="+- 0 9772 8872"/>
                <a:gd name="T7" fmla="*/ 9772 h 1020"/>
                <a:gd name="T8" fmla="+- 0 1759 1486"/>
                <a:gd name="T9" fmla="*/ T8 w 2305"/>
                <a:gd name="T10" fmla="+- 0 9712 8872"/>
                <a:gd name="T11" fmla="*/ 9712 h 1020"/>
                <a:gd name="T12" fmla="+- 0 1759 1486"/>
                <a:gd name="T13" fmla="*/ T12 w 2305"/>
                <a:gd name="T14" fmla="+- 0 9772 8872"/>
                <a:gd name="T15" fmla="*/ 9772 h 1020"/>
                <a:gd name="T16" fmla="+- 0 1486 1486"/>
                <a:gd name="T17" fmla="*/ T16 w 2305"/>
                <a:gd name="T18" fmla="+- 0 9772 8872"/>
                <a:gd name="T19" fmla="*/ 9772 h 1020"/>
                <a:gd name="T20" fmla="+- 0 1486 1486"/>
                <a:gd name="T21" fmla="*/ T20 w 2305"/>
                <a:gd name="T22" fmla="+- 0 9832 8872"/>
                <a:gd name="T23" fmla="*/ 9832 h 1020"/>
                <a:gd name="T24" fmla="+- 0 1759 1486"/>
                <a:gd name="T25" fmla="*/ T24 w 2305"/>
                <a:gd name="T26" fmla="+- 0 9832 8872"/>
                <a:gd name="T27" fmla="*/ 9832 h 1020"/>
                <a:gd name="T28" fmla="+- 0 1759 1486"/>
                <a:gd name="T29" fmla="*/ T28 w 2305"/>
                <a:gd name="T30" fmla="+- 0 9892 8872"/>
                <a:gd name="T31" fmla="*/ 9892 h 1020"/>
                <a:gd name="T32" fmla="+- 0 1879 1486"/>
                <a:gd name="T33" fmla="*/ T32 w 2305"/>
                <a:gd name="T34" fmla="+- 0 9832 8872"/>
                <a:gd name="T35" fmla="*/ 9832 h 1020"/>
                <a:gd name="T36" fmla="+- 0 1939 1486"/>
                <a:gd name="T37" fmla="*/ T36 w 2305"/>
                <a:gd name="T38" fmla="+- 0 9802 8872"/>
                <a:gd name="T39" fmla="*/ 9802 h 1020"/>
                <a:gd name="T40" fmla="+- 0 2316 1486"/>
                <a:gd name="T41" fmla="*/ T40 w 2305"/>
                <a:gd name="T42" fmla="+- 0 8962 8872"/>
                <a:gd name="T43" fmla="*/ 8962 h 1020"/>
                <a:gd name="T44" fmla="+- 0 2256 1486"/>
                <a:gd name="T45" fmla="*/ T44 w 2305"/>
                <a:gd name="T46" fmla="+- 0 8932 8872"/>
                <a:gd name="T47" fmla="*/ 8932 h 1020"/>
                <a:gd name="T48" fmla="+- 0 2136 1486"/>
                <a:gd name="T49" fmla="*/ T48 w 2305"/>
                <a:gd name="T50" fmla="+- 0 8872 8872"/>
                <a:gd name="T51" fmla="*/ 8872 h 1020"/>
                <a:gd name="T52" fmla="+- 0 2136 1486"/>
                <a:gd name="T53" fmla="*/ T52 w 2305"/>
                <a:gd name="T54" fmla="+- 0 8932 8872"/>
                <a:gd name="T55" fmla="*/ 8932 h 1020"/>
                <a:gd name="T56" fmla="+- 0 1864 1486"/>
                <a:gd name="T57" fmla="*/ T56 w 2305"/>
                <a:gd name="T58" fmla="+- 0 8932 8872"/>
                <a:gd name="T59" fmla="*/ 8932 h 1020"/>
                <a:gd name="T60" fmla="+- 0 1864 1486"/>
                <a:gd name="T61" fmla="*/ T60 w 2305"/>
                <a:gd name="T62" fmla="+- 0 8992 8872"/>
                <a:gd name="T63" fmla="*/ 8992 h 1020"/>
                <a:gd name="T64" fmla="+- 0 2136 1486"/>
                <a:gd name="T65" fmla="*/ T64 w 2305"/>
                <a:gd name="T66" fmla="+- 0 8992 8872"/>
                <a:gd name="T67" fmla="*/ 8992 h 1020"/>
                <a:gd name="T68" fmla="+- 0 2136 1486"/>
                <a:gd name="T69" fmla="*/ T68 w 2305"/>
                <a:gd name="T70" fmla="+- 0 9052 8872"/>
                <a:gd name="T71" fmla="*/ 9052 h 1020"/>
                <a:gd name="T72" fmla="+- 0 2256 1486"/>
                <a:gd name="T73" fmla="*/ T72 w 2305"/>
                <a:gd name="T74" fmla="+- 0 8992 8872"/>
                <a:gd name="T75" fmla="*/ 8992 h 1020"/>
                <a:gd name="T76" fmla="+- 0 2316 1486"/>
                <a:gd name="T77" fmla="*/ T76 w 2305"/>
                <a:gd name="T78" fmla="+- 0 8962 8872"/>
                <a:gd name="T79" fmla="*/ 8962 h 1020"/>
                <a:gd name="T80" fmla="+- 0 2554 1486"/>
                <a:gd name="T81" fmla="*/ T80 w 2305"/>
                <a:gd name="T82" fmla="+- 0 9472 8872"/>
                <a:gd name="T83" fmla="*/ 9472 h 1020"/>
                <a:gd name="T84" fmla="+- 0 2494 1486"/>
                <a:gd name="T85" fmla="*/ T84 w 2305"/>
                <a:gd name="T86" fmla="+- 0 9442 8872"/>
                <a:gd name="T87" fmla="*/ 9442 h 1020"/>
                <a:gd name="T88" fmla="+- 0 2374 1486"/>
                <a:gd name="T89" fmla="*/ T88 w 2305"/>
                <a:gd name="T90" fmla="+- 0 9382 8872"/>
                <a:gd name="T91" fmla="*/ 9382 h 1020"/>
                <a:gd name="T92" fmla="+- 0 2374 1486"/>
                <a:gd name="T93" fmla="*/ T92 w 2305"/>
                <a:gd name="T94" fmla="+- 0 9442 8872"/>
                <a:gd name="T95" fmla="*/ 9442 h 1020"/>
                <a:gd name="T96" fmla="+- 0 2101 1486"/>
                <a:gd name="T97" fmla="*/ T96 w 2305"/>
                <a:gd name="T98" fmla="+- 0 9442 8872"/>
                <a:gd name="T99" fmla="*/ 9442 h 1020"/>
                <a:gd name="T100" fmla="+- 0 2101 1486"/>
                <a:gd name="T101" fmla="*/ T100 w 2305"/>
                <a:gd name="T102" fmla="+- 0 9502 8872"/>
                <a:gd name="T103" fmla="*/ 9502 h 1020"/>
                <a:gd name="T104" fmla="+- 0 2374 1486"/>
                <a:gd name="T105" fmla="*/ T104 w 2305"/>
                <a:gd name="T106" fmla="+- 0 9502 8872"/>
                <a:gd name="T107" fmla="*/ 9502 h 1020"/>
                <a:gd name="T108" fmla="+- 0 2374 1486"/>
                <a:gd name="T109" fmla="*/ T108 w 2305"/>
                <a:gd name="T110" fmla="+- 0 9562 8872"/>
                <a:gd name="T111" fmla="*/ 9562 h 1020"/>
                <a:gd name="T112" fmla="+- 0 2494 1486"/>
                <a:gd name="T113" fmla="*/ T112 w 2305"/>
                <a:gd name="T114" fmla="+- 0 9502 8872"/>
                <a:gd name="T115" fmla="*/ 9502 h 1020"/>
                <a:gd name="T116" fmla="+- 0 2554 1486"/>
                <a:gd name="T117" fmla="*/ T116 w 2305"/>
                <a:gd name="T118" fmla="+- 0 9472 8872"/>
                <a:gd name="T119" fmla="*/ 9472 h 1020"/>
                <a:gd name="T120" fmla="+- 0 3791 1486"/>
                <a:gd name="T121" fmla="*/ T120 w 2305"/>
                <a:gd name="T122" fmla="+- 0 9360 8872"/>
                <a:gd name="T123" fmla="*/ 9360 h 1020"/>
                <a:gd name="T124" fmla="+- 0 3731 1486"/>
                <a:gd name="T125" fmla="*/ T124 w 2305"/>
                <a:gd name="T126" fmla="+- 0 9330 8872"/>
                <a:gd name="T127" fmla="*/ 9330 h 1020"/>
                <a:gd name="T128" fmla="+- 0 3611 1486"/>
                <a:gd name="T129" fmla="*/ T128 w 2305"/>
                <a:gd name="T130" fmla="+- 0 9270 8872"/>
                <a:gd name="T131" fmla="*/ 9270 h 1020"/>
                <a:gd name="T132" fmla="+- 0 3611 1486"/>
                <a:gd name="T133" fmla="*/ T132 w 2305"/>
                <a:gd name="T134" fmla="+- 0 9330 8872"/>
                <a:gd name="T135" fmla="*/ 9330 h 1020"/>
                <a:gd name="T136" fmla="+- 0 3339 1486"/>
                <a:gd name="T137" fmla="*/ T136 w 2305"/>
                <a:gd name="T138" fmla="+- 0 9330 8872"/>
                <a:gd name="T139" fmla="*/ 9330 h 1020"/>
                <a:gd name="T140" fmla="+- 0 3339 1486"/>
                <a:gd name="T141" fmla="*/ T140 w 2305"/>
                <a:gd name="T142" fmla="+- 0 9390 8872"/>
                <a:gd name="T143" fmla="*/ 9390 h 1020"/>
                <a:gd name="T144" fmla="+- 0 3611 1486"/>
                <a:gd name="T145" fmla="*/ T144 w 2305"/>
                <a:gd name="T146" fmla="+- 0 9390 8872"/>
                <a:gd name="T147" fmla="*/ 9390 h 1020"/>
                <a:gd name="T148" fmla="+- 0 3611 1486"/>
                <a:gd name="T149" fmla="*/ T148 w 2305"/>
                <a:gd name="T150" fmla="+- 0 9450 8872"/>
                <a:gd name="T151" fmla="*/ 9450 h 1020"/>
                <a:gd name="T152" fmla="+- 0 3731 1486"/>
                <a:gd name="T153" fmla="*/ T152 w 2305"/>
                <a:gd name="T154" fmla="+- 0 9390 8872"/>
                <a:gd name="T155" fmla="*/ 9390 h 1020"/>
                <a:gd name="T156" fmla="+- 0 3791 1486"/>
                <a:gd name="T157" fmla="*/ T156 w 2305"/>
                <a:gd name="T158" fmla="+- 0 9360 8872"/>
                <a:gd name="T159" fmla="*/ 9360 h 10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2305" h="1020">
                  <a:moveTo>
                    <a:pt x="453" y="930"/>
                  </a:moveTo>
                  <a:lnTo>
                    <a:pt x="393" y="900"/>
                  </a:lnTo>
                  <a:lnTo>
                    <a:pt x="273" y="840"/>
                  </a:lnTo>
                  <a:lnTo>
                    <a:pt x="273" y="900"/>
                  </a:lnTo>
                  <a:lnTo>
                    <a:pt x="0" y="900"/>
                  </a:lnTo>
                  <a:lnTo>
                    <a:pt x="0" y="960"/>
                  </a:lnTo>
                  <a:lnTo>
                    <a:pt x="273" y="960"/>
                  </a:lnTo>
                  <a:lnTo>
                    <a:pt x="273" y="1020"/>
                  </a:lnTo>
                  <a:lnTo>
                    <a:pt x="393" y="960"/>
                  </a:lnTo>
                  <a:lnTo>
                    <a:pt x="453" y="930"/>
                  </a:lnTo>
                  <a:moveTo>
                    <a:pt x="830" y="90"/>
                  </a:moveTo>
                  <a:lnTo>
                    <a:pt x="770" y="60"/>
                  </a:lnTo>
                  <a:lnTo>
                    <a:pt x="650" y="0"/>
                  </a:lnTo>
                  <a:lnTo>
                    <a:pt x="650" y="60"/>
                  </a:lnTo>
                  <a:lnTo>
                    <a:pt x="378" y="60"/>
                  </a:lnTo>
                  <a:lnTo>
                    <a:pt x="378" y="120"/>
                  </a:lnTo>
                  <a:lnTo>
                    <a:pt x="650" y="120"/>
                  </a:lnTo>
                  <a:lnTo>
                    <a:pt x="650" y="180"/>
                  </a:lnTo>
                  <a:lnTo>
                    <a:pt x="770" y="120"/>
                  </a:lnTo>
                  <a:lnTo>
                    <a:pt x="830" y="90"/>
                  </a:lnTo>
                  <a:moveTo>
                    <a:pt x="1068" y="600"/>
                  </a:moveTo>
                  <a:lnTo>
                    <a:pt x="1008" y="570"/>
                  </a:lnTo>
                  <a:lnTo>
                    <a:pt x="888" y="510"/>
                  </a:lnTo>
                  <a:lnTo>
                    <a:pt x="888" y="570"/>
                  </a:lnTo>
                  <a:lnTo>
                    <a:pt x="615" y="570"/>
                  </a:lnTo>
                  <a:lnTo>
                    <a:pt x="615" y="630"/>
                  </a:lnTo>
                  <a:lnTo>
                    <a:pt x="888" y="630"/>
                  </a:lnTo>
                  <a:lnTo>
                    <a:pt x="888" y="690"/>
                  </a:lnTo>
                  <a:lnTo>
                    <a:pt x="1008" y="630"/>
                  </a:lnTo>
                  <a:lnTo>
                    <a:pt x="1068" y="600"/>
                  </a:lnTo>
                  <a:moveTo>
                    <a:pt x="2305" y="488"/>
                  </a:moveTo>
                  <a:lnTo>
                    <a:pt x="2245" y="458"/>
                  </a:lnTo>
                  <a:lnTo>
                    <a:pt x="2125" y="398"/>
                  </a:lnTo>
                  <a:lnTo>
                    <a:pt x="2125" y="458"/>
                  </a:lnTo>
                  <a:lnTo>
                    <a:pt x="1853" y="458"/>
                  </a:lnTo>
                  <a:lnTo>
                    <a:pt x="1853" y="518"/>
                  </a:lnTo>
                  <a:lnTo>
                    <a:pt x="2125" y="518"/>
                  </a:lnTo>
                  <a:lnTo>
                    <a:pt x="2125" y="578"/>
                  </a:lnTo>
                  <a:lnTo>
                    <a:pt x="2245" y="518"/>
                  </a:lnTo>
                  <a:lnTo>
                    <a:pt x="2305" y="488"/>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k-SK"/>
            </a:p>
          </p:txBody>
        </p:sp>
      </p:grpSp>
      <p:sp>
        <p:nvSpPr>
          <p:cNvPr id="10" name="Obdĺžnik 9"/>
          <p:cNvSpPr/>
          <p:nvPr/>
        </p:nvSpPr>
        <p:spPr>
          <a:xfrm>
            <a:off x="6096000" y="3105836"/>
            <a:ext cx="1906514" cy="1200329"/>
          </a:xfrm>
          <a:prstGeom prst="rect">
            <a:avLst/>
          </a:prstGeom>
        </p:spPr>
        <p:txBody>
          <a:bodyPr wrap="square">
            <a:spAutoFit/>
          </a:bodyPr>
          <a:lstStyle/>
          <a:p>
            <a:r>
              <a:rPr lang="en-US" dirty="0" err="1"/>
              <a:t>Priemerná</a:t>
            </a:r>
            <a:r>
              <a:rPr lang="en-US" dirty="0"/>
              <a:t> </a:t>
            </a:r>
            <a:r>
              <a:rPr lang="en-US" dirty="0" err="1"/>
              <a:t>hmotnosť</a:t>
            </a:r>
            <a:r>
              <a:rPr lang="en-US" dirty="0"/>
              <a:t> </a:t>
            </a:r>
            <a:r>
              <a:rPr lang="en-US" dirty="0" err="1"/>
              <a:t>mozgu</a:t>
            </a:r>
            <a:endParaRPr lang="sk-SK" dirty="0"/>
          </a:p>
          <a:p>
            <a:r>
              <a:rPr lang="en-US" b="1" i="1" dirty="0"/>
              <a:t>1000-1100g</a:t>
            </a:r>
            <a:endParaRPr lang="sk-SK" dirty="0"/>
          </a:p>
        </p:txBody>
      </p:sp>
      <p:sp>
        <p:nvSpPr>
          <p:cNvPr id="11" name="Obdĺžnik 10"/>
          <p:cNvSpPr/>
          <p:nvPr/>
        </p:nvSpPr>
        <p:spPr>
          <a:xfrm>
            <a:off x="6144776" y="1310905"/>
            <a:ext cx="5104282" cy="369332"/>
          </a:xfrm>
          <a:prstGeom prst="rect">
            <a:avLst/>
          </a:prstGeom>
        </p:spPr>
        <p:txBody>
          <a:bodyPr wrap="none">
            <a:spAutoFit/>
          </a:bodyPr>
          <a:lstStyle/>
          <a:p>
            <a:r>
              <a:rPr lang="en-US" dirty="0" err="1"/>
              <a:t>Mozog</a:t>
            </a:r>
            <a:r>
              <a:rPr lang="en-US" dirty="0"/>
              <a:t> </a:t>
            </a:r>
            <a:r>
              <a:rPr lang="en-US" dirty="0" err="1"/>
              <a:t>pacienta</a:t>
            </a:r>
            <a:r>
              <a:rPr lang="en-US" dirty="0"/>
              <a:t> s </a:t>
            </a:r>
            <a:r>
              <a:rPr lang="en-US" dirty="0" err="1"/>
              <a:t>Alzheimerovou</a:t>
            </a:r>
            <a:r>
              <a:rPr lang="en-US" dirty="0"/>
              <a:t> </a:t>
            </a:r>
            <a:r>
              <a:rPr lang="en-US" dirty="0" err="1"/>
              <a:t>chorobou</a:t>
            </a:r>
            <a:endParaRPr lang="sk-SK" dirty="0"/>
          </a:p>
        </p:txBody>
      </p:sp>
      <p:sp>
        <p:nvSpPr>
          <p:cNvPr id="12" name="Obdĺžnik 11"/>
          <p:cNvSpPr/>
          <p:nvPr/>
        </p:nvSpPr>
        <p:spPr>
          <a:xfrm>
            <a:off x="2617700" y="1310905"/>
            <a:ext cx="1766830" cy="369332"/>
          </a:xfrm>
          <a:prstGeom prst="rect">
            <a:avLst/>
          </a:prstGeom>
        </p:spPr>
        <p:txBody>
          <a:bodyPr wrap="none">
            <a:spAutoFit/>
          </a:bodyPr>
          <a:lstStyle/>
          <a:p>
            <a:r>
              <a:rPr lang="en-US" dirty="0" err="1"/>
              <a:t>Zdravý</a:t>
            </a:r>
            <a:r>
              <a:rPr lang="en-US" dirty="0"/>
              <a:t> </a:t>
            </a:r>
            <a:r>
              <a:rPr lang="en-US" dirty="0" err="1"/>
              <a:t>mozog</a:t>
            </a:r>
            <a:endParaRPr lang="sk-SK" dirty="0"/>
          </a:p>
        </p:txBody>
      </p:sp>
      <p:sp>
        <p:nvSpPr>
          <p:cNvPr id="15" name="Obdĺžnik 14"/>
          <p:cNvSpPr/>
          <p:nvPr/>
        </p:nvSpPr>
        <p:spPr>
          <a:xfrm>
            <a:off x="4691353" y="3244335"/>
            <a:ext cx="1453423" cy="1200329"/>
          </a:xfrm>
          <a:prstGeom prst="rect">
            <a:avLst/>
          </a:prstGeom>
        </p:spPr>
        <p:txBody>
          <a:bodyPr wrap="square">
            <a:spAutoFit/>
          </a:bodyPr>
          <a:lstStyle/>
          <a:p>
            <a:r>
              <a:rPr lang="en-US" dirty="0" err="1"/>
              <a:t>Priemerná</a:t>
            </a:r>
            <a:r>
              <a:rPr lang="en-US" dirty="0"/>
              <a:t> </a:t>
            </a:r>
            <a:r>
              <a:rPr lang="en-US" dirty="0" err="1"/>
              <a:t>hmotnosť</a:t>
            </a:r>
            <a:r>
              <a:rPr lang="en-US" dirty="0"/>
              <a:t> </a:t>
            </a:r>
            <a:r>
              <a:rPr lang="en-US" dirty="0" err="1"/>
              <a:t>mozgu</a:t>
            </a:r>
            <a:r>
              <a:rPr lang="sk-SK" dirty="0"/>
              <a:t> 1300-1400g</a:t>
            </a:r>
          </a:p>
        </p:txBody>
      </p:sp>
      <p:sp>
        <p:nvSpPr>
          <p:cNvPr id="3" name="Zástupný symbol päty 2"/>
          <p:cNvSpPr>
            <a:spLocks noGrp="1"/>
          </p:cNvSpPr>
          <p:nvPr>
            <p:ph type="ftr" sz="quarter" idx="11"/>
          </p:nvPr>
        </p:nvSpPr>
        <p:spPr/>
        <p:txBody>
          <a:bodyPr/>
          <a:lstStyle/>
          <a:p>
            <a:r>
              <a:rPr lang="sk-SK"/>
              <a:t>neurodegzl21</a:t>
            </a:r>
          </a:p>
        </p:txBody>
      </p:sp>
      <p:sp>
        <p:nvSpPr>
          <p:cNvPr id="13" name="Zástupný symbol čísla snímky 12"/>
          <p:cNvSpPr>
            <a:spLocks noGrp="1"/>
          </p:cNvSpPr>
          <p:nvPr>
            <p:ph type="sldNum" sz="quarter" idx="12"/>
          </p:nvPr>
        </p:nvSpPr>
        <p:spPr/>
        <p:txBody>
          <a:bodyPr/>
          <a:lstStyle/>
          <a:p>
            <a:fld id="{3022A98B-34C1-45C3-AAA4-DA6AA6CE21BC}" type="slidenum">
              <a:rPr lang="sk-SK" smtClean="0"/>
              <a:t>22</a:t>
            </a:fld>
            <a:endParaRPr lang="sk-SK"/>
          </a:p>
        </p:txBody>
      </p:sp>
      <p:sp>
        <p:nvSpPr>
          <p:cNvPr id="14" name="Zástupný symbol dátumu 13"/>
          <p:cNvSpPr>
            <a:spLocks noGrp="1"/>
          </p:cNvSpPr>
          <p:nvPr>
            <p:ph type="dt" sz="half" idx="10"/>
          </p:nvPr>
        </p:nvSpPr>
        <p:spPr/>
        <p:txBody>
          <a:bodyPr/>
          <a:lstStyle/>
          <a:p>
            <a:r>
              <a:rPr lang="en-US"/>
              <a:t>7.4.2021</a:t>
            </a:r>
            <a:endParaRPr lang="sk-SK"/>
          </a:p>
        </p:txBody>
      </p:sp>
    </p:spTree>
    <p:extLst>
      <p:ext uri="{BB962C8B-B14F-4D97-AF65-F5344CB8AC3E}">
        <p14:creationId xmlns:p14="http://schemas.microsoft.com/office/powerpoint/2010/main" val="785142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046" y="365125"/>
            <a:ext cx="11205754" cy="1325563"/>
          </a:xfrm>
        </p:spPr>
        <p:txBody>
          <a:bodyPr>
            <a:normAutofit fontScale="90000"/>
          </a:bodyPr>
          <a:lstStyle/>
          <a:p>
            <a:r>
              <a:rPr lang="sk-SK" sz="4400" dirty="0"/>
              <a:t>ALZHEIMEROVA CHOR0BA - NEUROPATOLÓGIA</a:t>
            </a:r>
            <a:endParaRPr lang="sk-SK" dirty="0"/>
          </a:p>
        </p:txBody>
      </p:sp>
      <p:pic>
        <p:nvPicPr>
          <p:cNvPr id="4" name="image27.jpeg"/>
          <p:cNvPicPr>
            <a:picLocks noGrp="1"/>
          </p:cNvPicPr>
          <p:nvPr>
            <p:ph idx="1"/>
          </p:nvPr>
        </p:nvPicPr>
        <p:blipFill>
          <a:blip r:embed="rId2" cstate="print"/>
          <a:stretch>
            <a:fillRect/>
          </a:stretch>
        </p:blipFill>
        <p:spPr>
          <a:xfrm>
            <a:off x="1524001" y="1844824"/>
            <a:ext cx="3343275" cy="3448050"/>
          </a:xfrm>
          <a:prstGeom prst="rect">
            <a:avLst/>
          </a:prstGeom>
        </p:spPr>
      </p:pic>
      <p:grpSp>
        <p:nvGrpSpPr>
          <p:cNvPr id="7" name="Group 5"/>
          <p:cNvGrpSpPr>
            <a:grpSpLocks/>
          </p:cNvGrpSpPr>
          <p:nvPr/>
        </p:nvGrpSpPr>
        <p:grpSpPr bwMode="auto">
          <a:xfrm>
            <a:off x="4600197" y="1352321"/>
            <a:ext cx="5929312" cy="2565400"/>
            <a:chOff x="4838" y="1535"/>
            <a:chExt cx="9338" cy="4038"/>
          </a:xfrm>
        </p:grpSpPr>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 y="2794"/>
              <a:ext cx="1916" cy="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7"/>
            <p:cNvSpPr>
              <a:spLocks/>
            </p:cNvSpPr>
            <p:nvPr/>
          </p:nvSpPr>
          <p:spPr bwMode="auto">
            <a:xfrm>
              <a:off x="12037" y="2097"/>
              <a:ext cx="1013" cy="1013"/>
            </a:xfrm>
            <a:custGeom>
              <a:avLst/>
              <a:gdLst>
                <a:gd name="T0" fmla="+- 0 13050 12038"/>
                <a:gd name="T1" fmla="*/ T0 w 1013"/>
                <a:gd name="T2" fmla="+- 0 2603 2097"/>
                <a:gd name="T3" fmla="*/ 2603 h 1013"/>
                <a:gd name="T4" fmla="+- 0 12038 12038"/>
                <a:gd name="T5" fmla="*/ T4 w 1013"/>
                <a:gd name="T6" fmla="+- 0 2603 2097"/>
                <a:gd name="T7" fmla="*/ 2603 h 1013"/>
                <a:gd name="T8" fmla="+- 0 12544 12038"/>
                <a:gd name="T9" fmla="*/ T8 w 1013"/>
                <a:gd name="T10" fmla="+- 0 3109 2097"/>
                <a:gd name="T11" fmla="*/ 3109 h 1013"/>
                <a:gd name="T12" fmla="+- 0 13050 12038"/>
                <a:gd name="T13" fmla="*/ T12 w 1013"/>
                <a:gd name="T14" fmla="+- 0 2603 2097"/>
                <a:gd name="T15" fmla="*/ 2603 h 1013"/>
                <a:gd name="T16" fmla="+- 0 12797 12038"/>
                <a:gd name="T17" fmla="*/ T16 w 1013"/>
                <a:gd name="T18" fmla="+- 0 2097 2097"/>
                <a:gd name="T19" fmla="*/ 2097 h 1013"/>
                <a:gd name="T20" fmla="+- 0 12291 12038"/>
                <a:gd name="T21" fmla="*/ T20 w 1013"/>
                <a:gd name="T22" fmla="+- 0 2097 2097"/>
                <a:gd name="T23" fmla="*/ 2097 h 1013"/>
                <a:gd name="T24" fmla="+- 0 12291 12038"/>
                <a:gd name="T25" fmla="*/ T24 w 1013"/>
                <a:gd name="T26" fmla="+- 0 2603 2097"/>
                <a:gd name="T27" fmla="*/ 2603 h 1013"/>
                <a:gd name="T28" fmla="+- 0 12797 12038"/>
                <a:gd name="T29" fmla="*/ T28 w 1013"/>
                <a:gd name="T30" fmla="+- 0 2603 2097"/>
                <a:gd name="T31" fmla="*/ 2603 h 1013"/>
                <a:gd name="T32" fmla="+- 0 12797 12038"/>
                <a:gd name="T33" fmla="*/ T32 w 1013"/>
                <a:gd name="T34" fmla="+- 0 2097 2097"/>
                <a:gd name="T35" fmla="*/ 2097 h 10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013" h="1013">
                  <a:moveTo>
                    <a:pt x="1012" y="506"/>
                  </a:moveTo>
                  <a:lnTo>
                    <a:pt x="0" y="506"/>
                  </a:lnTo>
                  <a:lnTo>
                    <a:pt x="506" y="1012"/>
                  </a:lnTo>
                  <a:lnTo>
                    <a:pt x="1012" y="506"/>
                  </a:lnTo>
                  <a:close/>
                  <a:moveTo>
                    <a:pt x="759" y="0"/>
                  </a:moveTo>
                  <a:lnTo>
                    <a:pt x="253" y="0"/>
                  </a:lnTo>
                  <a:lnTo>
                    <a:pt x="253" y="506"/>
                  </a:lnTo>
                  <a:lnTo>
                    <a:pt x="759" y="506"/>
                  </a:lnTo>
                  <a:lnTo>
                    <a:pt x="759" y="0"/>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k-SK"/>
            </a:p>
          </p:txBody>
        </p:sp>
        <p:sp>
          <p:nvSpPr>
            <p:cNvPr id="9" name="Text Box 8"/>
            <p:cNvSpPr txBox="1">
              <a:spLocks noChangeArrowheads="1"/>
            </p:cNvSpPr>
            <p:nvPr/>
          </p:nvSpPr>
          <p:spPr bwMode="auto">
            <a:xfrm>
              <a:off x="4837" y="1534"/>
              <a:ext cx="9338" cy="563"/>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1" fontAlgn="base">
                <a:spcBef>
                  <a:spcPts val="500"/>
                </a:spcBef>
                <a:spcAft>
                  <a:spcPts val="1000"/>
                </a:spcAft>
              </a:pPr>
              <a:r>
                <a:rPr lang="sk-SK" altLang="sk-SK" sz="1600" dirty="0">
                  <a:solidFill>
                    <a:srgbClr val="FFFFFF"/>
                  </a:solidFill>
                  <a:latin typeface="Calibri" pitchFamily="34" charset="0"/>
                  <a:cs typeface="Arial" pitchFamily="34" charset="0"/>
                </a:rPr>
                <a:t>Svetelná </a:t>
              </a:r>
              <a:r>
                <a:rPr lang="sk-SK" altLang="sk-SK" sz="1600" dirty="0" err="1">
                  <a:solidFill>
                    <a:srgbClr val="FFFFFF"/>
                  </a:solidFill>
                  <a:latin typeface="Calibri" pitchFamily="34" charset="0"/>
                  <a:cs typeface="Arial" pitchFamily="34" charset="0"/>
                </a:rPr>
                <a:t>mikroskopia</a:t>
              </a:r>
              <a:endParaRPr lang="sk-SK" altLang="sk-SK" dirty="0">
                <a:latin typeface="Arial" pitchFamily="34" charset="0"/>
                <a:cs typeface="Arial" pitchFamily="34" charset="0"/>
              </a:endParaRPr>
            </a:p>
          </p:txBody>
        </p:sp>
      </p:grpSp>
      <p:grpSp>
        <p:nvGrpSpPr>
          <p:cNvPr id="10" name="Group 9"/>
          <p:cNvGrpSpPr>
            <a:grpSpLocks/>
          </p:cNvGrpSpPr>
          <p:nvPr/>
        </p:nvGrpSpPr>
        <p:grpSpPr bwMode="auto">
          <a:xfrm>
            <a:off x="5735961" y="1709368"/>
            <a:ext cx="1311275" cy="2170112"/>
            <a:chOff x="6339" y="275"/>
            <a:chExt cx="2067" cy="3418"/>
          </a:xfrm>
        </p:grpSpPr>
        <p:pic>
          <p:nvPicPr>
            <p:cNvPr id="410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 y="902"/>
              <a:ext cx="2067" cy="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1"/>
            <p:cNvSpPr>
              <a:spLocks/>
            </p:cNvSpPr>
            <p:nvPr/>
          </p:nvSpPr>
          <p:spPr bwMode="auto">
            <a:xfrm>
              <a:off x="6862" y="274"/>
              <a:ext cx="1013" cy="1013"/>
            </a:xfrm>
            <a:custGeom>
              <a:avLst/>
              <a:gdLst>
                <a:gd name="T0" fmla="+- 0 7875 6863"/>
                <a:gd name="T1" fmla="*/ T0 w 1013"/>
                <a:gd name="T2" fmla="+- 0 781 275"/>
                <a:gd name="T3" fmla="*/ 781 h 1013"/>
                <a:gd name="T4" fmla="+- 0 6863 6863"/>
                <a:gd name="T5" fmla="*/ T4 w 1013"/>
                <a:gd name="T6" fmla="+- 0 781 275"/>
                <a:gd name="T7" fmla="*/ 781 h 1013"/>
                <a:gd name="T8" fmla="+- 0 7369 6863"/>
                <a:gd name="T9" fmla="*/ T8 w 1013"/>
                <a:gd name="T10" fmla="+- 0 1287 275"/>
                <a:gd name="T11" fmla="*/ 1287 h 1013"/>
                <a:gd name="T12" fmla="+- 0 7875 6863"/>
                <a:gd name="T13" fmla="*/ T12 w 1013"/>
                <a:gd name="T14" fmla="+- 0 781 275"/>
                <a:gd name="T15" fmla="*/ 781 h 1013"/>
                <a:gd name="T16" fmla="+- 0 7622 6863"/>
                <a:gd name="T17" fmla="*/ T16 w 1013"/>
                <a:gd name="T18" fmla="+- 0 275 275"/>
                <a:gd name="T19" fmla="*/ 275 h 1013"/>
                <a:gd name="T20" fmla="+- 0 7116 6863"/>
                <a:gd name="T21" fmla="*/ T20 w 1013"/>
                <a:gd name="T22" fmla="+- 0 275 275"/>
                <a:gd name="T23" fmla="*/ 275 h 1013"/>
                <a:gd name="T24" fmla="+- 0 7116 6863"/>
                <a:gd name="T25" fmla="*/ T24 w 1013"/>
                <a:gd name="T26" fmla="+- 0 781 275"/>
                <a:gd name="T27" fmla="*/ 781 h 1013"/>
                <a:gd name="T28" fmla="+- 0 7622 6863"/>
                <a:gd name="T29" fmla="*/ T28 w 1013"/>
                <a:gd name="T30" fmla="+- 0 781 275"/>
                <a:gd name="T31" fmla="*/ 781 h 1013"/>
                <a:gd name="T32" fmla="+- 0 7622 6863"/>
                <a:gd name="T33" fmla="*/ T32 w 1013"/>
                <a:gd name="T34" fmla="+- 0 275 275"/>
                <a:gd name="T35" fmla="*/ 275 h 10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013" h="1013">
                  <a:moveTo>
                    <a:pt x="1012" y="506"/>
                  </a:moveTo>
                  <a:lnTo>
                    <a:pt x="0" y="506"/>
                  </a:lnTo>
                  <a:lnTo>
                    <a:pt x="506" y="1012"/>
                  </a:lnTo>
                  <a:lnTo>
                    <a:pt x="1012" y="506"/>
                  </a:lnTo>
                  <a:close/>
                  <a:moveTo>
                    <a:pt x="759" y="0"/>
                  </a:moveTo>
                  <a:lnTo>
                    <a:pt x="253" y="0"/>
                  </a:lnTo>
                  <a:lnTo>
                    <a:pt x="253" y="506"/>
                  </a:lnTo>
                  <a:lnTo>
                    <a:pt x="759" y="506"/>
                  </a:lnTo>
                  <a:lnTo>
                    <a:pt x="759" y="0"/>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k-SK"/>
            </a:p>
          </p:txBody>
        </p:sp>
      </p:grpSp>
      <p:sp>
        <p:nvSpPr>
          <p:cNvPr id="12" name="Obdĺžnik 11"/>
          <p:cNvSpPr/>
          <p:nvPr/>
        </p:nvSpPr>
        <p:spPr>
          <a:xfrm>
            <a:off x="1847529" y="5519049"/>
            <a:ext cx="4347665" cy="369332"/>
          </a:xfrm>
          <a:prstGeom prst="rect">
            <a:avLst/>
          </a:prstGeom>
        </p:spPr>
        <p:txBody>
          <a:bodyPr wrap="none">
            <a:spAutoFit/>
          </a:bodyPr>
          <a:lstStyle/>
          <a:p>
            <a:r>
              <a:rPr lang="en-US" dirty="0" err="1"/>
              <a:t>Úbytok</a:t>
            </a:r>
            <a:r>
              <a:rPr lang="en-US" dirty="0"/>
              <a:t> </a:t>
            </a:r>
            <a:r>
              <a:rPr lang="en-US" dirty="0" err="1"/>
              <a:t>mozgovej</a:t>
            </a:r>
            <a:r>
              <a:rPr lang="en-US" dirty="0"/>
              <a:t> </a:t>
            </a:r>
            <a:r>
              <a:rPr lang="en-US" dirty="0" err="1"/>
              <a:t>hmoty</a:t>
            </a:r>
            <a:r>
              <a:rPr lang="sk-SK" dirty="0"/>
              <a:t> - </a:t>
            </a:r>
            <a:r>
              <a:rPr lang="en-US" dirty="0"/>
              <a:t> </a:t>
            </a:r>
            <a:r>
              <a:rPr lang="en-US" dirty="0" err="1"/>
              <a:t>Demencia</a:t>
            </a:r>
            <a:endParaRPr lang="sk-SK" dirty="0"/>
          </a:p>
        </p:txBody>
      </p:sp>
      <p:sp>
        <p:nvSpPr>
          <p:cNvPr id="13" name="Obdĺžnik 12"/>
          <p:cNvSpPr/>
          <p:nvPr/>
        </p:nvSpPr>
        <p:spPr>
          <a:xfrm>
            <a:off x="5591944" y="4187696"/>
            <a:ext cx="2476330" cy="646331"/>
          </a:xfrm>
          <a:prstGeom prst="rect">
            <a:avLst/>
          </a:prstGeom>
        </p:spPr>
        <p:txBody>
          <a:bodyPr wrap="square">
            <a:spAutoFit/>
          </a:bodyPr>
          <a:lstStyle/>
          <a:p>
            <a:r>
              <a:rPr lang="en-US" dirty="0" err="1"/>
              <a:t>Neurofibrilárne</a:t>
            </a:r>
            <a:endParaRPr lang="sk-SK" dirty="0"/>
          </a:p>
          <a:p>
            <a:r>
              <a:rPr lang="en-US" dirty="0" err="1"/>
              <a:t>klbká</a:t>
            </a:r>
            <a:endParaRPr lang="sk-SK" dirty="0"/>
          </a:p>
        </p:txBody>
      </p:sp>
      <p:sp>
        <p:nvSpPr>
          <p:cNvPr id="14" name="Obdĺžnik 13"/>
          <p:cNvSpPr/>
          <p:nvPr/>
        </p:nvSpPr>
        <p:spPr>
          <a:xfrm>
            <a:off x="8688288" y="4293097"/>
            <a:ext cx="1840586" cy="646331"/>
          </a:xfrm>
          <a:prstGeom prst="rect">
            <a:avLst/>
          </a:prstGeom>
        </p:spPr>
        <p:txBody>
          <a:bodyPr wrap="square">
            <a:spAutoFit/>
          </a:bodyPr>
          <a:lstStyle/>
          <a:p>
            <a:r>
              <a:rPr lang="en-US" dirty="0" err="1"/>
              <a:t>Amyloidové</a:t>
            </a:r>
            <a:endParaRPr lang="sk-SK" dirty="0"/>
          </a:p>
          <a:p>
            <a:r>
              <a:rPr lang="en-US" dirty="0" err="1"/>
              <a:t>plaky</a:t>
            </a:r>
            <a:endParaRPr lang="sk-SK" dirty="0"/>
          </a:p>
        </p:txBody>
      </p:sp>
      <p:sp>
        <p:nvSpPr>
          <p:cNvPr id="3" name="Zástupný symbol päty 2"/>
          <p:cNvSpPr>
            <a:spLocks noGrp="1"/>
          </p:cNvSpPr>
          <p:nvPr>
            <p:ph type="ftr" sz="quarter" idx="11"/>
          </p:nvPr>
        </p:nvSpPr>
        <p:spPr/>
        <p:txBody>
          <a:bodyPr/>
          <a:lstStyle/>
          <a:p>
            <a:r>
              <a:rPr lang="sk-SK"/>
              <a:t>neurodegzl21</a:t>
            </a:r>
          </a:p>
        </p:txBody>
      </p:sp>
      <p:sp>
        <p:nvSpPr>
          <p:cNvPr id="5" name="Zástupný symbol čísla snímky 4"/>
          <p:cNvSpPr>
            <a:spLocks noGrp="1"/>
          </p:cNvSpPr>
          <p:nvPr>
            <p:ph type="sldNum" sz="quarter" idx="12"/>
          </p:nvPr>
        </p:nvSpPr>
        <p:spPr/>
        <p:txBody>
          <a:bodyPr/>
          <a:lstStyle/>
          <a:p>
            <a:fld id="{3022A98B-34C1-45C3-AAA4-DA6AA6CE21BC}" type="slidenum">
              <a:rPr lang="sk-SK" smtClean="0"/>
              <a:t>23</a:t>
            </a:fld>
            <a:endParaRPr lang="sk-SK"/>
          </a:p>
        </p:txBody>
      </p:sp>
      <p:sp>
        <p:nvSpPr>
          <p:cNvPr id="6" name="Zástupný symbol dátumu 5"/>
          <p:cNvSpPr>
            <a:spLocks noGrp="1"/>
          </p:cNvSpPr>
          <p:nvPr>
            <p:ph type="dt" sz="half" idx="10"/>
          </p:nvPr>
        </p:nvSpPr>
        <p:spPr/>
        <p:txBody>
          <a:bodyPr/>
          <a:lstStyle/>
          <a:p>
            <a:r>
              <a:rPr lang="en-US"/>
              <a:t>7.4.2021</a:t>
            </a:r>
            <a:endParaRPr lang="sk-SK"/>
          </a:p>
        </p:txBody>
      </p:sp>
    </p:spTree>
    <p:extLst>
      <p:ext uri="{BB962C8B-B14F-4D97-AF65-F5344CB8AC3E}">
        <p14:creationId xmlns:p14="http://schemas.microsoft.com/office/powerpoint/2010/main" val="3153129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sk-SK" sz="4000" dirty="0"/>
              <a:t>ALZHEIMEROVA   CHOROBA </a:t>
            </a:r>
          </a:p>
        </p:txBody>
      </p:sp>
      <p:sp>
        <p:nvSpPr>
          <p:cNvPr id="3" name="Zástupný symbol obsahu 2"/>
          <p:cNvSpPr>
            <a:spLocks noGrp="1"/>
          </p:cNvSpPr>
          <p:nvPr>
            <p:ph idx="1"/>
          </p:nvPr>
        </p:nvSpPr>
        <p:spPr>
          <a:xfrm>
            <a:off x="1709057" y="2194046"/>
            <a:ext cx="9720943" cy="3793097"/>
          </a:xfrm>
        </p:spPr>
        <p:txBody>
          <a:bodyPr>
            <a:normAutofit fontScale="92500"/>
          </a:bodyPr>
          <a:lstStyle/>
          <a:p>
            <a:pPr marL="0" indent="0">
              <a:buNone/>
            </a:pPr>
            <a:r>
              <a:rPr lang="sk-SK" sz="2800" b="1" dirty="0">
                <a:latin typeface="Century Gothic" panose="020B0502020202020204" pitchFamily="34" charset="0"/>
              </a:rPr>
              <a:t>Hlavným histopatologickým znakom Alzheimerovej choroby sú intracelulárne uložené neurofibrilárne klbká a extracelulárne amyloidné plaky. </a:t>
            </a:r>
          </a:p>
          <a:p>
            <a:pPr marL="0" indent="0">
              <a:buNone/>
            </a:pPr>
            <a:r>
              <a:rPr lang="sk-SK" sz="2800" b="1" dirty="0">
                <a:latin typeface="Century Gothic" panose="020B0502020202020204" pitchFamily="34" charset="0"/>
              </a:rPr>
              <a:t>Neurofibrilárne klbká sú zložené z patologicky zmeneného (skráteného a hyperfosforylovaného) tau proteínu </a:t>
            </a:r>
          </a:p>
          <a:p>
            <a:pPr marL="0" indent="0">
              <a:buNone/>
            </a:pPr>
            <a:r>
              <a:rPr lang="sk-SK" b="1" dirty="0">
                <a:latin typeface="Century Gothic" panose="020B0502020202020204" pitchFamily="34" charset="0"/>
              </a:rPr>
              <a:t>A</a:t>
            </a:r>
            <a:r>
              <a:rPr lang="sk-SK" sz="2800" b="1" dirty="0">
                <a:latin typeface="Century Gothic" panose="020B0502020202020204" pitchFamily="34" charset="0"/>
              </a:rPr>
              <a:t>myloidné plaky sú agregáty abnormálnych štiepnych produktov amyloidového prekurzorového proteínu (APP) </a:t>
            </a:r>
          </a:p>
          <a:p>
            <a:pPr marL="0" indent="0">
              <a:buNone/>
            </a:pPr>
            <a:endParaRPr lang="sk-SK" sz="2800" b="1" dirty="0">
              <a:latin typeface="Century Gothic" panose="020B0502020202020204" pitchFamily="34" charset="0"/>
            </a:endParaRPr>
          </a:p>
        </p:txBody>
      </p:sp>
      <p:sp>
        <p:nvSpPr>
          <p:cNvPr id="4" name="Zástupný symbol päty 3"/>
          <p:cNvSpPr>
            <a:spLocks noGrp="1"/>
          </p:cNvSpPr>
          <p:nvPr>
            <p:ph type="ftr" sz="quarter" idx="11"/>
          </p:nvPr>
        </p:nvSpPr>
        <p:spPr/>
        <p:txBody>
          <a:bodyPr/>
          <a:lstStyle/>
          <a:p>
            <a:r>
              <a:rPr lang="sk-SK"/>
              <a:t>neurodegzl21</a:t>
            </a:r>
          </a:p>
        </p:txBody>
      </p:sp>
      <p:sp>
        <p:nvSpPr>
          <p:cNvPr id="5" name="Zástupný symbol čísla snímky 4"/>
          <p:cNvSpPr>
            <a:spLocks noGrp="1"/>
          </p:cNvSpPr>
          <p:nvPr>
            <p:ph type="sldNum" sz="quarter" idx="12"/>
          </p:nvPr>
        </p:nvSpPr>
        <p:spPr/>
        <p:txBody>
          <a:bodyPr/>
          <a:lstStyle/>
          <a:p>
            <a:fld id="{3022A98B-34C1-45C3-AAA4-DA6AA6CE21BC}" type="slidenum">
              <a:rPr lang="sk-SK" smtClean="0"/>
              <a:t>24</a:t>
            </a:fld>
            <a:endParaRPr lang="sk-SK"/>
          </a:p>
        </p:txBody>
      </p:sp>
      <p:sp>
        <p:nvSpPr>
          <p:cNvPr id="6" name="Zástupný symbol dátumu 5"/>
          <p:cNvSpPr>
            <a:spLocks noGrp="1"/>
          </p:cNvSpPr>
          <p:nvPr>
            <p:ph type="dt" sz="half" idx="10"/>
          </p:nvPr>
        </p:nvSpPr>
        <p:spPr/>
        <p:txBody>
          <a:bodyPr/>
          <a:lstStyle/>
          <a:p>
            <a:r>
              <a:rPr lang="en-US"/>
              <a:t>7.4.2021</a:t>
            </a:r>
            <a:endParaRPr lang="sk-SK"/>
          </a:p>
        </p:txBody>
      </p:sp>
    </p:spTree>
    <p:extLst>
      <p:ext uri="{BB962C8B-B14F-4D97-AF65-F5344CB8AC3E}">
        <p14:creationId xmlns:p14="http://schemas.microsoft.com/office/powerpoint/2010/main" val="3781673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19201" y="2013857"/>
            <a:ext cx="4344685" cy="1268413"/>
          </a:xfrm>
        </p:spPr>
        <p:txBody>
          <a:bodyPr>
            <a:normAutofit fontScale="90000"/>
          </a:bodyPr>
          <a:lstStyle/>
          <a:p>
            <a:pPr eaLnBrk="1" hangingPunct="1">
              <a:defRPr/>
            </a:pPr>
            <a:r>
              <a:rPr lang="sk-SK" altLang="sk-SK" dirty="0"/>
              <a:t>MIKROSKOPICKÉ</a:t>
            </a:r>
            <a:br>
              <a:rPr lang="sk-SK" altLang="sk-SK" dirty="0"/>
            </a:br>
            <a:r>
              <a:rPr lang="sk-SK" altLang="sk-SK" dirty="0"/>
              <a:t> ZMENY</a:t>
            </a:r>
          </a:p>
        </p:txBody>
      </p:sp>
      <p:pic>
        <p:nvPicPr>
          <p:cNvPr id="15364" name="Picture 4" descr="img_LivingWithAlzheimers_artv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867" y="86861"/>
            <a:ext cx="5480051"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800px-Amyloid-plaque_formation-big">
            <a:extLst>
              <a:ext uri="{FF2B5EF4-FFF2-40B4-BE49-F238E27FC236}">
                <a16:creationId xmlns:a16="http://schemas.microsoft.com/office/drawing/2014/main" id="{49D418AF-2F65-4E75-9074-53FAB06CE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542" y="4508954"/>
            <a:ext cx="9075738"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9864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19200" y="1"/>
            <a:ext cx="8991600" cy="1268413"/>
          </a:xfrm>
        </p:spPr>
        <p:txBody>
          <a:bodyPr/>
          <a:lstStyle/>
          <a:p>
            <a:pPr eaLnBrk="1" hangingPunct="1">
              <a:defRPr/>
            </a:pPr>
            <a:r>
              <a:rPr lang="en-GB" altLang="sk-SK" sz="3600" dirty="0"/>
              <a:t>AMYLOID</a:t>
            </a:r>
            <a:r>
              <a:rPr lang="sk-SK" altLang="sk-SK" sz="3600" dirty="0"/>
              <a:t>NÉ</a:t>
            </a:r>
            <a:r>
              <a:rPr lang="en-GB" altLang="sk-SK" sz="3600" dirty="0"/>
              <a:t> PLA</a:t>
            </a:r>
            <a:r>
              <a:rPr lang="sk-SK" altLang="sk-SK" sz="3600" dirty="0"/>
              <a:t>KY</a:t>
            </a:r>
            <a:endParaRPr lang="en-GB" altLang="sk-SK" sz="3600" dirty="0"/>
          </a:p>
        </p:txBody>
      </p:sp>
      <p:sp>
        <p:nvSpPr>
          <p:cNvPr id="16387" name="Rectangle 3"/>
          <p:cNvSpPr>
            <a:spLocks noGrp="1" noChangeArrowheads="1"/>
          </p:cNvSpPr>
          <p:nvPr>
            <p:ph type="body" idx="1"/>
          </p:nvPr>
        </p:nvSpPr>
        <p:spPr>
          <a:xfrm>
            <a:off x="446314" y="1904999"/>
            <a:ext cx="10602686" cy="4626429"/>
          </a:xfrm>
        </p:spPr>
        <p:txBody>
          <a:bodyPr>
            <a:normAutofit/>
          </a:bodyPr>
          <a:lstStyle/>
          <a:p>
            <a:pPr marL="0" indent="0" eaLnBrk="1" hangingPunct="1">
              <a:lnSpc>
                <a:spcPct val="80000"/>
              </a:lnSpc>
              <a:buNone/>
            </a:pPr>
            <a:r>
              <a:rPr lang="sk-SK" altLang="sk-SK" sz="2200" b="1" dirty="0">
                <a:latin typeface="Century Gothic" panose="020B0502020202020204" pitchFamily="34" charset="0"/>
              </a:rPr>
              <a:t>nepravidelné okrúhle heterogénne extracelulárne útvary obsahujúce amyloid, rôzne bielkoviny a degenerované neuróny</a:t>
            </a:r>
            <a:endParaRPr lang="en-GB" altLang="sk-SK" sz="2200" b="1" dirty="0">
              <a:latin typeface="Century Gothic" panose="020B0502020202020204" pitchFamily="34" charset="0"/>
            </a:endParaRPr>
          </a:p>
          <a:p>
            <a:pPr marL="0" indent="0" eaLnBrk="1" hangingPunct="1">
              <a:lnSpc>
                <a:spcPct val="80000"/>
              </a:lnSpc>
              <a:buNone/>
            </a:pPr>
            <a:r>
              <a:rPr lang="en-GB" altLang="sk-SK" sz="2200" b="1" dirty="0">
                <a:solidFill>
                  <a:srgbClr val="FF0066"/>
                </a:solidFill>
                <a:latin typeface="Century Gothic" panose="020B0502020202020204" pitchFamily="34" charset="0"/>
              </a:rPr>
              <a:t>beta-amyloid </a:t>
            </a:r>
            <a:r>
              <a:rPr lang="en-GB" altLang="sk-SK" sz="2200" b="1" dirty="0">
                <a:latin typeface="Century Gothic" panose="020B0502020202020204" pitchFamily="34" charset="0"/>
              </a:rPr>
              <a:t>- </a:t>
            </a:r>
            <a:r>
              <a:rPr lang="en-GB" altLang="sk-SK" sz="2200" b="1" dirty="0" err="1">
                <a:latin typeface="Century Gothic" panose="020B0502020202020204" pitchFamily="34" charset="0"/>
              </a:rPr>
              <a:t>peptid</a:t>
            </a:r>
            <a:r>
              <a:rPr lang="en-GB" altLang="sk-SK" sz="2200" b="1" dirty="0">
                <a:latin typeface="Century Gothic" panose="020B0502020202020204" pitchFamily="34" charset="0"/>
              </a:rPr>
              <a:t> (39–43 </a:t>
            </a:r>
            <a:r>
              <a:rPr lang="sk-SK" altLang="sk-SK" sz="2200" b="1" dirty="0">
                <a:latin typeface="Century Gothic" panose="020B0502020202020204" pitchFamily="34" charset="0"/>
              </a:rPr>
              <a:t>aminokyselín</a:t>
            </a:r>
            <a:r>
              <a:rPr lang="en-GB" altLang="sk-SK" sz="2200" b="1" dirty="0">
                <a:latin typeface="Century Gothic" panose="020B0502020202020204" pitchFamily="34" charset="0"/>
              </a:rPr>
              <a:t>) </a:t>
            </a:r>
          </a:p>
          <a:p>
            <a:pPr marL="0" indent="0" eaLnBrk="1" hangingPunct="1">
              <a:lnSpc>
                <a:spcPct val="80000"/>
              </a:lnSpc>
              <a:buNone/>
            </a:pPr>
            <a:r>
              <a:rPr lang="sk-SK" altLang="sk-SK" sz="2200" b="1" dirty="0">
                <a:latin typeface="Century Gothic" panose="020B0502020202020204" pitchFamily="34" charset="0"/>
              </a:rPr>
              <a:t>štiepny produkt bielkoviny APP (beta</a:t>
            </a:r>
            <a:r>
              <a:rPr lang="en-GB" altLang="sk-SK" sz="2200" b="1" dirty="0">
                <a:latin typeface="Century Gothic" panose="020B0502020202020204" pitchFamily="34" charset="0"/>
              </a:rPr>
              <a:t> amyloid precursor protein</a:t>
            </a:r>
            <a:r>
              <a:rPr lang="sk-SK" altLang="sk-SK" sz="2200" b="1" dirty="0">
                <a:latin typeface="Century Gothic" panose="020B0502020202020204" pitchFamily="34" charset="0"/>
              </a:rPr>
              <a:t>)</a:t>
            </a:r>
            <a:r>
              <a:rPr lang="en-GB" altLang="sk-SK" sz="2200" b="1" dirty="0">
                <a:latin typeface="Century Gothic" panose="020B0502020202020204" pitchFamily="34" charset="0"/>
              </a:rPr>
              <a:t> – </a:t>
            </a:r>
            <a:r>
              <a:rPr lang="sk-SK" altLang="sk-SK" sz="2200" b="1" dirty="0">
                <a:latin typeface="Century Gothic" panose="020B0502020202020204" pitchFamily="34" charset="0"/>
              </a:rPr>
              <a:t>transmemránová bielkovina neurónov. </a:t>
            </a:r>
          </a:p>
          <a:p>
            <a:pPr marL="0" indent="0" eaLnBrk="1" hangingPunct="1">
              <a:lnSpc>
                <a:spcPct val="80000"/>
              </a:lnSpc>
              <a:buNone/>
            </a:pPr>
            <a:r>
              <a:rPr lang="sk-SK" altLang="sk-SK" sz="2200" b="1" dirty="0">
                <a:latin typeface="Century Gothic" panose="020B0502020202020204" pitchFamily="34" charset="0"/>
              </a:rPr>
              <a:t>Funkcia APP</a:t>
            </a:r>
            <a:r>
              <a:rPr lang="en-GB" altLang="sk-SK" sz="2200" b="1" dirty="0">
                <a:latin typeface="Century Gothic" panose="020B0502020202020204" pitchFamily="34" charset="0"/>
              </a:rPr>
              <a:t> </a:t>
            </a:r>
            <a:r>
              <a:rPr lang="sk-SK" altLang="sk-SK" sz="2200" b="1" dirty="0">
                <a:latin typeface="Century Gothic" panose="020B0502020202020204" pitchFamily="34" charset="0"/>
              </a:rPr>
              <a:t>- rast, prežívanie neurónov</a:t>
            </a:r>
            <a:endParaRPr lang="en-GB" altLang="sk-SK" sz="2200" b="1" dirty="0">
              <a:latin typeface="Century Gothic" panose="020B0502020202020204" pitchFamily="34" charset="0"/>
            </a:endParaRPr>
          </a:p>
          <a:p>
            <a:pPr marL="0" indent="0" eaLnBrk="1" hangingPunct="1">
              <a:lnSpc>
                <a:spcPct val="80000"/>
              </a:lnSpc>
              <a:buNone/>
            </a:pPr>
            <a:r>
              <a:rPr lang="sk-SK" altLang="sk-SK" sz="2200" b="1" dirty="0">
                <a:latin typeface="Century Gothic" panose="020B0502020202020204" pitchFamily="34" charset="0"/>
              </a:rPr>
              <a:t>U pacientov s </a:t>
            </a:r>
            <a:r>
              <a:rPr lang="en-GB" altLang="sk-SK" sz="2200" b="1" dirty="0">
                <a:latin typeface="Century Gothic" panose="020B0502020202020204" pitchFamily="34" charset="0"/>
              </a:rPr>
              <a:t>Alzheimer</a:t>
            </a:r>
            <a:r>
              <a:rPr lang="sk-SK" altLang="sk-SK" sz="2200" b="1" dirty="0">
                <a:latin typeface="Century Gothic" panose="020B0502020202020204" pitchFamily="34" charset="0"/>
              </a:rPr>
              <a:t>ovou chorobou neznámy proce</a:t>
            </a:r>
            <a:r>
              <a:rPr lang="en-GB" altLang="sk-SK" sz="2200" b="1" dirty="0">
                <a:latin typeface="Century Gothic" panose="020B0502020202020204" pitchFamily="34" charset="0"/>
              </a:rPr>
              <a:t>s </a:t>
            </a:r>
            <a:r>
              <a:rPr lang="sk-SK" altLang="sk-SK" sz="2200" b="1" dirty="0">
                <a:latin typeface="Century Gothic" panose="020B0502020202020204" pitchFamily="34" charset="0"/>
              </a:rPr>
              <a:t>(pravdepodobne </a:t>
            </a:r>
            <a:r>
              <a:rPr lang="en-GB" altLang="sk-SK" sz="2200" b="1" dirty="0">
                <a:solidFill>
                  <a:schemeClr val="accent2"/>
                </a:solidFill>
                <a:latin typeface="Century Gothic" panose="020B0502020202020204" pitchFamily="34" charset="0"/>
              </a:rPr>
              <a:t>mut</a:t>
            </a:r>
            <a:r>
              <a:rPr lang="sk-SK" altLang="sk-SK" sz="2200" b="1" dirty="0">
                <a:solidFill>
                  <a:schemeClr val="accent2"/>
                </a:solidFill>
                <a:latin typeface="Century Gothic" panose="020B0502020202020204" pitchFamily="34" charset="0"/>
              </a:rPr>
              <a:t>ácia b</a:t>
            </a:r>
            <a:r>
              <a:rPr lang="en-GB" altLang="sk-SK" sz="2200" b="1" dirty="0">
                <a:solidFill>
                  <a:schemeClr val="accent2"/>
                </a:solidFill>
                <a:latin typeface="Century Gothic" panose="020B0502020202020204" pitchFamily="34" charset="0"/>
              </a:rPr>
              <a:t>APP g</a:t>
            </a:r>
            <a:r>
              <a:rPr lang="sk-SK" altLang="sk-SK" sz="2200" b="1" dirty="0">
                <a:solidFill>
                  <a:schemeClr val="accent2"/>
                </a:solidFill>
                <a:latin typeface="Century Gothic" panose="020B0502020202020204" pitchFamily="34" charset="0"/>
              </a:rPr>
              <a:t>énu</a:t>
            </a:r>
            <a:r>
              <a:rPr lang="en-GB" altLang="sk-SK" sz="2200" b="1" dirty="0">
                <a:latin typeface="Century Gothic" panose="020B0502020202020204" pitchFamily="34" charset="0"/>
              </a:rPr>
              <a:t>) </a:t>
            </a:r>
            <a:r>
              <a:rPr lang="sk-SK" altLang="sk-SK" sz="2200" b="1" dirty="0">
                <a:latin typeface="Century Gothic" panose="020B0502020202020204" pitchFamily="34" charset="0"/>
              </a:rPr>
              <a:t>sa štiepi na menšie fragmenty proteolýzou</a:t>
            </a:r>
            <a:endParaRPr lang="en-GB" altLang="sk-SK" sz="2200" b="1" dirty="0">
              <a:latin typeface="Century Gothic" panose="020B0502020202020204" pitchFamily="34" charset="0"/>
            </a:endParaRPr>
          </a:p>
          <a:p>
            <a:pPr marL="0" indent="0" eaLnBrk="1" hangingPunct="1">
              <a:lnSpc>
                <a:spcPct val="80000"/>
              </a:lnSpc>
              <a:buNone/>
            </a:pPr>
            <a:r>
              <a:rPr lang="sk-SK" altLang="sk-SK" sz="2200" b="1" dirty="0">
                <a:latin typeface="Century Gothic" panose="020B0502020202020204" pitchFamily="34" charset="0"/>
              </a:rPr>
              <a:t>Akumulácia a agregácia amyloidných vlákien je neurotoxická </a:t>
            </a:r>
          </a:p>
          <a:p>
            <a:pPr marL="0" indent="0" eaLnBrk="1" hangingPunct="1">
              <a:lnSpc>
                <a:spcPct val="80000"/>
              </a:lnSpc>
              <a:buNone/>
            </a:pPr>
            <a:r>
              <a:rPr lang="sk-SK" altLang="sk-SK" sz="2200" b="1" dirty="0">
                <a:latin typeface="Century Gothic" panose="020B0502020202020204" pitchFamily="34" charset="0"/>
              </a:rPr>
              <a:t>Zmeny v homeostáze kalcia?, indukcia apoptózy?, indukcia oxidačného stresu?</a:t>
            </a:r>
            <a:r>
              <a:rPr lang="en-GB" altLang="sk-SK" sz="2200" b="1" dirty="0">
                <a:latin typeface="Century Gothic" panose="020B0502020202020204" pitchFamily="34" charset="0"/>
              </a:rPr>
              <a:t> </a:t>
            </a:r>
          </a:p>
        </p:txBody>
      </p:sp>
    </p:spTree>
    <p:extLst>
      <p:ext uri="{BB962C8B-B14F-4D97-AF65-F5344CB8AC3E}">
        <p14:creationId xmlns:p14="http://schemas.microsoft.com/office/powerpoint/2010/main" val="226436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1550126" y="452848"/>
            <a:ext cx="8660674" cy="676655"/>
          </a:xfrm>
        </p:spPr>
        <p:txBody>
          <a:bodyPr wrap="square" numCol="1" anchorCtr="0" compatLnSpc="1">
            <a:prstTxWarp prst="textNoShape">
              <a:avLst/>
            </a:prstTxWarp>
            <a:normAutofit fontScale="90000"/>
          </a:bodyPr>
          <a:lstStyle/>
          <a:p>
            <a:pPr algn="ctr" eaLnBrk="1" hangingPunct="1"/>
            <a:r>
              <a:rPr lang="sk-SK" altLang="sk-SK" sz="4400" dirty="0"/>
              <a:t>NEUROFIBRILÁRNE KLBKÁ</a:t>
            </a:r>
          </a:p>
        </p:txBody>
      </p:sp>
      <p:sp>
        <p:nvSpPr>
          <p:cNvPr id="18435" name="Rectangle 3"/>
          <p:cNvSpPr>
            <a:spLocks noGrp="1" noChangeArrowheads="1"/>
          </p:cNvSpPr>
          <p:nvPr>
            <p:ph type="body" idx="1"/>
          </p:nvPr>
        </p:nvSpPr>
        <p:spPr/>
        <p:txBody>
          <a:bodyPr>
            <a:normAutofit/>
          </a:bodyPr>
          <a:lstStyle/>
          <a:p>
            <a:pPr marL="0" indent="0" eaLnBrk="1" hangingPunct="1">
              <a:lnSpc>
                <a:spcPct val="90000"/>
              </a:lnSpc>
              <a:buNone/>
            </a:pPr>
            <a:r>
              <a:rPr lang="sk-SK" altLang="sk-SK" b="1" dirty="0">
                <a:latin typeface="Century Gothic" panose="020B0502020202020204" pitchFamily="34" charset="0"/>
              </a:rPr>
              <a:t>A</a:t>
            </a:r>
            <a:r>
              <a:rPr lang="en-GB" altLang="sk-SK" b="1" dirty="0" err="1">
                <a:latin typeface="Century Gothic" panose="020B0502020202020204" pitchFamily="34" charset="0"/>
              </a:rPr>
              <a:t>greg</a:t>
            </a:r>
            <a:r>
              <a:rPr lang="sk-SK" altLang="sk-SK" b="1" dirty="0">
                <a:latin typeface="Century Gothic" panose="020B0502020202020204" pitchFamily="34" charset="0"/>
              </a:rPr>
              <a:t>áty vlákien </a:t>
            </a:r>
            <a:r>
              <a:rPr lang="en-GB" altLang="sk-SK" b="1" dirty="0" err="1">
                <a:latin typeface="Century Gothic" panose="020B0502020202020204" pitchFamily="34" charset="0"/>
              </a:rPr>
              <a:t>hyperfosforyl</a:t>
            </a:r>
            <a:r>
              <a:rPr lang="sk-SK" altLang="sk-SK" b="1" dirty="0">
                <a:latin typeface="Century Gothic" panose="020B0502020202020204" pitchFamily="34" charset="0"/>
              </a:rPr>
              <a:t>ovaného </a:t>
            </a:r>
            <a:r>
              <a:rPr lang="en-GB" altLang="sk-SK" b="1" dirty="0">
                <a:latin typeface="Century Gothic" panose="020B0502020202020204" pitchFamily="34" charset="0"/>
              </a:rPr>
              <a:t> </a:t>
            </a:r>
            <a:r>
              <a:rPr lang="en-GB" altLang="sk-SK" b="1" dirty="0" err="1">
                <a:solidFill>
                  <a:srgbClr val="FF0066"/>
                </a:solidFill>
                <a:latin typeface="Century Gothic" panose="020B0502020202020204" pitchFamily="34" charset="0"/>
              </a:rPr>
              <a:t>prote</a:t>
            </a:r>
            <a:r>
              <a:rPr lang="sk-SK" altLang="sk-SK" b="1" dirty="0">
                <a:solidFill>
                  <a:srgbClr val="FF0066"/>
                </a:solidFill>
                <a:latin typeface="Century Gothic" panose="020B0502020202020204" pitchFamily="34" charset="0"/>
              </a:rPr>
              <a:t>ínu</a:t>
            </a:r>
            <a:r>
              <a:rPr lang="en-GB" altLang="sk-SK" b="1" dirty="0">
                <a:solidFill>
                  <a:srgbClr val="FF0066"/>
                </a:solidFill>
                <a:latin typeface="Century Gothic" panose="020B0502020202020204" pitchFamily="34" charset="0"/>
              </a:rPr>
              <a:t> tau</a:t>
            </a:r>
            <a:r>
              <a:rPr lang="en-GB" altLang="sk-SK" b="1" dirty="0">
                <a:latin typeface="Century Gothic" panose="020B0502020202020204" pitchFamily="34" charset="0"/>
              </a:rPr>
              <a:t> – a</a:t>
            </a:r>
            <a:r>
              <a:rPr lang="sk-SK" altLang="sk-SK" b="1" dirty="0">
                <a:latin typeface="Century Gothic" panose="020B0502020202020204" pitchFamily="34" charset="0"/>
              </a:rPr>
              <a:t>kumulujú sa vo vnútri buniek</a:t>
            </a:r>
            <a:r>
              <a:rPr lang="en-GB" altLang="sk-SK" b="1" dirty="0">
                <a:latin typeface="Century Gothic" panose="020B0502020202020204" pitchFamily="34" charset="0"/>
              </a:rPr>
              <a:t> </a:t>
            </a:r>
            <a:endParaRPr lang="sk-SK" altLang="sk-SK" b="1" dirty="0">
              <a:latin typeface="Century Gothic" panose="020B0502020202020204" pitchFamily="34" charset="0"/>
            </a:endParaRPr>
          </a:p>
          <a:p>
            <a:pPr marL="0" indent="0" eaLnBrk="1" hangingPunct="1">
              <a:lnSpc>
                <a:spcPct val="90000"/>
              </a:lnSpc>
              <a:buNone/>
            </a:pPr>
            <a:r>
              <a:rPr lang="sk-SK" altLang="sk-SK" b="1" dirty="0">
                <a:latin typeface="Century Gothic" panose="020B0502020202020204" pitchFamily="34" charset="0"/>
              </a:rPr>
              <a:t>Normálna funkcia </a:t>
            </a:r>
            <a:r>
              <a:rPr lang="en-GB" altLang="sk-SK" b="1" dirty="0">
                <a:latin typeface="Century Gothic" panose="020B0502020202020204" pitchFamily="34" charset="0"/>
              </a:rPr>
              <a:t>tau </a:t>
            </a:r>
            <a:r>
              <a:rPr lang="en-GB" altLang="sk-SK" b="1" dirty="0" err="1">
                <a:latin typeface="Century Gothic" panose="020B0502020202020204" pitchFamily="34" charset="0"/>
              </a:rPr>
              <a:t>prote</a:t>
            </a:r>
            <a:r>
              <a:rPr lang="sk-SK" altLang="sk-SK" b="1" dirty="0">
                <a:latin typeface="Century Gothic" panose="020B0502020202020204" pitchFamily="34" charset="0"/>
              </a:rPr>
              <a:t>ínu – s</a:t>
            </a:r>
            <a:r>
              <a:rPr lang="en-GB" altLang="sk-SK" b="1" dirty="0" err="1">
                <a:latin typeface="Century Gothic" panose="020B0502020202020204" pitchFamily="34" charset="0"/>
              </a:rPr>
              <a:t>tabiliz</a:t>
            </a:r>
            <a:r>
              <a:rPr lang="sk-SK" altLang="sk-SK" b="1" dirty="0">
                <a:latin typeface="Century Gothic" panose="020B0502020202020204" pitchFamily="34" charset="0"/>
              </a:rPr>
              <a:t>uje </a:t>
            </a:r>
            <a:r>
              <a:rPr lang="en-GB" altLang="sk-SK" b="1" dirty="0">
                <a:latin typeface="Century Gothic" panose="020B0502020202020204" pitchFamily="34" charset="0"/>
              </a:rPr>
              <a:t>mi</a:t>
            </a:r>
            <a:r>
              <a:rPr lang="sk-SK" altLang="sk-SK" b="1" dirty="0">
                <a:latin typeface="Century Gothic" panose="020B0502020202020204" pitchFamily="34" charset="0"/>
              </a:rPr>
              <a:t>k</a:t>
            </a:r>
            <a:r>
              <a:rPr lang="en-GB" altLang="sk-SK" b="1" dirty="0" err="1">
                <a:latin typeface="Century Gothic" panose="020B0502020202020204" pitchFamily="34" charset="0"/>
              </a:rPr>
              <a:t>rotubul</a:t>
            </a:r>
            <a:r>
              <a:rPr lang="sk-SK" altLang="sk-SK" b="1" dirty="0">
                <a:latin typeface="Century Gothic" panose="020B0502020202020204" pitchFamily="34" charset="0"/>
              </a:rPr>
              <a:t>y</a:t>
            </a:r>
            <a:r>
              <a:rPr lang="en-GB" altLang="sk-SK" b="1" dirty="0">
                <a:latin typeface="Century Gothic" panose="020B0502020202020204" pitchFamily="34" charset="0"/>
              </a:rPr>
              <a:t> (microtubule-associated protein</a:t>
            </a:r>
            <a:r>
              <a:rPr lang="sk-SK" altLang="sk-SK" b="1" dirty="0">
                <a:latin typeface="Century Gothic" panose="020B0502020202020204" pitchFamily="34" charset="0"/>
              </a:rPr>
              <a:t> – dôležitá pre transport látok v neurónoch)</a:t>
            </a:r>
          </a:p>
          <a:p>
            <a:pPr marL="0" indent="0" eaLnBrk="1" hangingPunct="1">
              <a:lnSpc>
                <a:spcPct val="90000"/>
              </a:lnSpc>
              <a:buNone/>
            </a:pPr>
            <a:r>
              <a:rPr lang="sk-SK" altLang="sk-SK" b="1" dirty="0">
                <a:latin typeface="Century Gothic" panose="020B0502020202020204" pitchFamily="34" charset="0"/>
              </a:rPr>
              <a:t>Pri </a:t>
            </a:r>
            <a:r>
              <a:rPr lang="en-GB" altLang="sk-SK" b="1" dirty="0">
                <a:latin typeface="Century Gothic" panose="020B0502020202020204" pitchFamily="34" charset="0"/>
              </a:rPr>
              <a:t>AD </a:t>
            </a:r>
            <a:r>
              <a:rPr lang="sk-SK" altLang="sk-SK" b="1" dirty="0">
                <a:latin typeface="Century Gothic" panose="020B0502020202020204" pitchFamily="34" charset="0"/>
              </a:rPr>
              <a:t>proteín </a:t>
            </a:r>
            <a:r>
              <a:rPr lang="en-GB" altLang="sk-SK" b="1" dirty="0">
                <a:latin typeface="Century Gothic" panose="020B0502020202020204" pitchFamily="34" charset="0"/>
              </a:rPr>
              <a:t>tau </a:t>
            </a:r>
            <a:r>
              <a:rPr lang="sk-SK" altLang="sk-SK" b="1" dirty="0">
                <a:latin typeface="Century Gothic" panose="020B0502020202020204" pitchFamily="34" charset="0"/>
              </a:rPr>
              <a:t>je </a:t>
            </a:r>
            <a:r>
              <a:rPr lang="en-GB" altLang="sk-SK" b="1" dirty="0">
                <a:latin typeface="Century Gothic" panose="020B0502020202020204" pitchFamily="34" charset="0"/>
              </a:rPr>
              <a:t>hyper</a:t>
            </a:r>
            <a:r>
              <a:rPr lang="sk-SK" altLang="sk-SK" b="1" dirty="0">
                <a:latin typeface="Century Gothic" panose="020B0502020202020204" pitchFamily="34" charset="0"/>
              </a:rPr>
              <a:t>f</a:t>
            </a:r>
            <a:r>
              <a:rPr lang="en-GB" altLang="sk-SK" b="1" dirty="0" err="1">
                <a:latin typeface="Century Gothic" panose="020B0502020202020204" pitchFamily="34" charset="0"/>
              </a:rPr>
              <a:t>os</a:t>
            </a:r>
            <a:r>
              <a:rPr lang="sk-SK" altLang="sk-SK" b="1" dirty="0">
                <a:latin typeface="Century Gothic" panose="020B0502020202020204" pitchFamily="34" charset="0"/>
              </a:rPr>
              <a:t>f</a:t>
            </a:r>
            <a:r>
              <a:rPr lang="en-GB" altLang="sk-SK" b="1" dirty="0" err="1">
                <a:latin typeface="Century Gothic" panose="020B0502020202020204" pitchFamily="34" charset="0"/>
              </a:rPr>
              <a:t>oryl</a:t>
            </a:r>
            <a:r>
              <a:rPr lang="sk-SK" altLang="sk-SK" b="1" dirty="0">
                <a:latin typeface="Century Gothic" panose="020B0502020202020204" pitchFamily="34" charset="0"/>
              </a:rPr>
              <a:t>ovaný</a:t>
            </a:r>
            <a:r>
              <a:rPr lang="en-GB" altLang="sk-SK" b="1" dirty="0">
                <a:latin typeface="Century Gothic" panose="020B0502020202020204" pitchFamily="34" charset="0"/>
              </a:rPr>
              <a:t> – </a:t>
            </a:r>
            <a:r>
              <a:rPr lang="sk-SK" altLang="sk-SK" b="1" dirty="0">
                <a:latin typeface="Century Gothic" panose="020B0502020202020204" pitchFamily="34" charset="0"/>
              </a:rPr>
              <a:t>tvoria páry</a:t>
            </a:r>
          </a:p>
          <a:p>
            <a:pPr marL="0" indent="0" eaLnBrk="1" hangingPunct="1">
              <a:lnSpc>
                <a:spcPct val="90000"/>
              </a:lnSpc>
              <a:buNone/>
            </a:pPr>
            <a:r>
              <a:rPr lang="sk-SK" altLang="sk-SK" b="1" dirty="0">
                <a:latin typeface="Century Gothic" panose="020B0502020202020204" pitchFamily="34" charset="0"/>
              </a:rPr>
              <a:t>Z nich vznikajú neurofibrilárne klbká a dochádza k dezintegrácii transportného systému neurónov</a:t>
            </a:r>
            <a:endParaRPr lang="en-GB" altLang="sk-SK" b="1" dirty="0">
              <a:latin typeface="Century Gothic" panose="020B0502020202020204" pitchFamily="34" charset="0"/>
            </a:endParaRPr>
          </a:p>
        </p:txBody>
      </p:sp>
    </p:spTree>
    <p:extLst>
      <p:ext uri="{BB962C8B-B14F-4D97-AF65-F5344CB8AC3E}">
        <p14:creationId xmlns:p14="http://schemas.microsoft.com/office/powerpoint/2010/main" val="1356631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152399" y="2085190"/>
            <a:ext cx="11506201" cy="3945497"/>
          </a:xfrm>
        </p:spPr>
        <p:txBody>
          <a:bodyPr>
            <a:normAutofit/>
          </a:bodyPr>
          <a:lstStyle/>
          <a:p>
            <a:pPr marL="0" indent="0">
              <a:buNone/>
            </a:pPr>
            <a:r>
              <a:rPr lang="sk-SK" sz="2400" b="1" dirty="0">
                <a:latin typeface="Century Gothic" panose="020B0502020202020204" pitchFamily="34" charset="0"/>
              </a:rPr>
              <a:t>Prvé miesta postihnuté </a:t>
            </a:r>
            <a:r>
              <a:rPr lang="sk-SK" sz="2400" b="1" dirty="0" err="1">
                <a:latin typeface="Century Gothic" panose="020B0502020202020204" pitchFamily="34" charset="0"/>
              </a:rPr>
              <a:t>tau</a:t>
            </a:r>
            <a:r>
              <a:rPr lang="sk-SK" sz="2400" b="1" dirty="0">
                <a:latin typeface="Century Gothic" panose="020B0502020202020204" pitchFamily="34" charset="0"/>
              </a:rPr>
              <a:t> proteínovou patológiou sú </a:t>
            </a:r>
            <a:r>
              <a:rPr lang="sk-SK" sz="2400" b="1" dirty="0" err="1">
                <a:latin typeface="Century Gothic" panose="020B0502020202020204" pitchFamily="34" charset="0"/>
              </a:rPr>
              <a:t>transentorinálny</a:t>
            </a:r>
            <a:r>
              <a:rPr lang="sk-SK" sz="2400" b="1" dirty="0">
                <a:latin typeface="Century Gothic" panose="020B0502020202020204" pitchFamily="34" charset="0"/>
              </a:rPr>
              <a:t> </a:t>
            </a:r>
            <a:r>
              <a:rPr lang="sk-SK" sz="2400" b="1" dirty="0" err="1">
                <a:latin typeface="Century Gothic" panose="020B0502020202020204" pitchFamily="34" charset="0"/>
              </a:rPr>
              <a:t>kortex</a:t>
            </a:r>
            <a:r>
              <a:rPr lang="sk-SK" sz="2400" b="1" dirty="0">
                <a:latin typeface="Century Gothic" panose="020B0502020202020204" pitchFamily="34" charset="0"/>
              </a:rPr>
              <a:t>, za ktorým nasleduje </a:t>
            </a:r>
            <a:r>
              <a:rPr lang="sk-SK" sz="2400" b="1" dirty="0" err="1">
                <a:latin typeface="Century Gothic" panose="020B0502020202020204" pitchFamily="34" charset="0"/>
              </a:rPr>
              <a:t>entorinálny</a:t>
            </a:r>
            <a:r>
              <a:rPr lang="sk-SK" sz="2400" b="1" dirty="0">
                <a:latin typeface="Century Gothic" panose="020B0502020202020204" pitchFamily="34" charset="0"/>
              </a:rPr>
              <a:t> </a:t>
            </a:r>
            <a:r>
              <a:rPr lang="sk-SK" sz="2400" b="1" dirty="0" err="1">
                <a:latin typeface="Century Gothic" panose="020B0502020202020204" pitchFamily="34" charset="0"/>
              </a:rPr>
              <a:t>kortex</a:t>
            </a:r>
            <a:r>
              <a:rPr lang="sk-SK" sz="2400" b="1" dirty="0">
                <a:latin typeface="Century Gothic" panose="020B0502020202020204" pitchFamily="34" charset="0"/>
              </a:rPr>
              <a:t>, </a:t>
            </a:r>
            <a:r>
              <a:rPr lang="sk-SK" sz="2400" b="1" dirty="0" err="1">
                <a:latin typeface="Century Gothic" panose="020B0502020202020204" pitchFamily="34" charset="0"/>
              </a:rPr>
              <a:t>subikulum</a:t>
            </a:r>
            <a:r>
              <a:rPr lang="sk-SK" sz="2400" b="1" dirty="0">
                <a:latin typeface="Century Gothic" panose="020B0502020202020204" pitchFamily="34" charset="0"/>
              </a:rPr>
              <a:t> a CA1 neuróny </a:t>
            </a:r>
            <a:r>
              <a:rPr lang="sk-SK" sz="2400" b="1" dirty="0" err="1">
                <a:latin typeface="Century Gothic" panose="020B0502020202020204" pitchFamily="34" charset="0"/>
              </a:rPr>
              <a:t>hipokampálnej</a:t>
            </a:r>
            <a:r>
              <a:rPr lang="sk-SK" sz="2400" b="1" dirty="0">
                <a:latin typeface="Century Gothic" panose="020B0502020202020204" pitchFamily="34" charset="0"/>
              </a:rPr>
              <a:t> formácie. Následne sa </a:t>
            </a:r>
            <a:r>
              <a:rPr lang="sk-SK" sz="2400" b="1" dirty="0" err="1">
                <a:latin typeface="Century Gothic" panose="020B0502020202020204" pitchFamily="34" charset="0"/>
              </a:rPr>
              <a:t>Tau</a:t>
            </a:r>
            <a:r>
              <a:rPr lang="sk-SK" sz="2400" b="1" dirty="0">
                <a:latin typeface="Century Gothic" panose="020B0502020202020204" pitchFamily="34" charset="0"/>
              </a:rPr>
              <a:t> proteínová patológia šíri do temporálneho </a:t>
            </a:r>
            <a:r>
              <a:rPr lang="sk-SK" sz="2400" b="1" dirty="0" err="1">
                <a:latin typeface="Century Gothic" panose="020B0502020202020204" pitchFamily="34" charset="0"/>
              </a:rPr>
              <a:t>izokortexu</a:t>
            </a:r>
            <a:r>
              <a:rPr lang="sk-SK" sz="2400" b="1" dirty="0">
                <a:latin typeface="Century Gothic" panose="020B0502020202020204" pitchFamily="34" charset="0"/>
              </a:rPr>
              <a:t> a asociačných </a:t>
            </a:r>
            <a:r>
              <a:rPr lang="sk-SK" sz="2400" b="1" dirty="0" err="1">
                <a:latin typeface="Century Gothic" panose="020B0502020202020204" pitchFamily="34" charset="0"/>
              </a:rPr>
              <a:t>areí</a:t>
            </a:r>
            <a:r>
              <a:rPr lang="sk-SK" sz="2400" b="1" dirty="0">
                <a:latin typeface="Century Gothic" panose="020B0502020202020204" pitchFamily="34" charset="0"/>
              </a:rPr>
              <a:t> </a:t>
            </a:r>
            <a:r>
              <a:rPr lang="sk-SK" sz="2400" b="1" dirty="0" err="1">
                <a:latin typeface="Century Gothic" panose="020B0502020202020204" pitchFamily="34" charset="0"/>
              </a:rPr>
              <a:t>parietálneho</a:t>
            </a:r>
            <a:r>
              <a:rPr lang="sk-SK" sz="2400" b="1" dirty="0">
                <a:latin typeface="Century Gothic" panose="020B0502020202020204" pitchFamily="34" charset="0"/>
              </a:rPr>
              <a:t> laloka. </a:t>
            </a:r>
          </a:p>
          <a:p>
            <a:pPr marL="0" indent="0">
              <a:buNone/>
            </a:pPr>
            <a:r>
              <a:rPr lang="sk-SK" sz="2400" b="1" dirty="0">
                <a:latin typeface="Century Gothic" panose="020B0502020202020204" pitchFamily="34" charset="0"/>
              </a:rPr>
              <a:t>Beta </a:t>
            </a:r>
            <a:r>
              <a:rPr lang="sk-SK" sz="2400" b="1" dirty="0" err="1">
                <a:latin typeface="Century Gothic" panose="020B0502020202020204" pitchFamily="34" charset="0"/>
              </a:rPr>
              <a:t>amyloidná</a:t>
            </a:r>
            <a:r>
              <a:rPr lang="sk-SK" sz="2400" b="1" dirty="0">
                <a:latin typeface="Century Gothic" panose="020B0502020202020204" pitchFamily="34" charset="0"/>
              </a:rPr>
              <a:t> patológia je v mozgu viac </a:t>
            </a:r>
            <a:r>
              <a:rPr lang="sk-SK" sz="2400" b="1" dirty="0" err="1">
                <a:latin typeface="Century Gothic" panose="020B0502020202020204" pitchFamily="34" charset="0"/>
              </a:rPr>
              <a:t>dispergovaná</a:t>
            </a:r>
            <a:r>
              <a:rPr lang="sk-SK" sz="2400" b="1" dirty="0">
                <a:latin typeface="Century Gothic" panose="020B0502020202020204" pitchFamily="34" charset="0"/>
              </a:rPr>
              <a:t> a s vývojom ochorenia postupuje opačne – teda od </a:t>
            </a:r>
            <a:r>
              <a:rPr lang="sk-SK" sz="2400" b="1" dirty="0" err="1">
                <a:latin typeface="Century Gothic" panose="020B0502020202020204" pitchFamily="34" charset="0"/>
              </a:rPr>
              <a:t>izokortexu</a:t>
            </a:r>
            <a:r>
              <a:rPr lang="sk-SK" sz="2400" b="1" dirty="0">
                <a:latin typeface="Century Gothic" panose="020B0502020202020204" pitchFamily="34" charset="0"/>
              </a:rPr>
              <a:t> do </a:t>
            </a:r>
            <a:r>
              <a:rPr lang="sk-SK" sz="2400" b="1" dirty="0" err="1">
                <a:latin typeface="Century Gothic" panose="020B0502020202020204" pitchFamily="34" charset="0"/>
              </a:rPr>
              <a:t>archikortexu</a:t>
            </a:r>
            <a:r>
              <a:rPr lang="sk-SK" sz="2400" b="1" dirty="0">
                <a:latin typeface="Century Gothic" panose="020B0502020202020204" pitchFamily="34" charset="0"/>
              </a:rPr>
              <a:t>, pričom prvé bývajú postihnuté asociačné </a:t>
            </a:r>
            <a:r>
              <a:rPr lang="sk-SK" sz="2400" b="1" dirty="0" err="1">
                <a:latin typeface="Century Gothic" panose="020B0502020202020204" pitchFamily="34" charset="0"/>
              </a:rPr>
              <a:t>arey</a:t>
            </a:r>
            <a:r>
              <a:rPr lang="sk-SK" sz="2400" b="1" dirty="0">
                <a:latin typeface="Century Gothic" panose="020B0502020202020204" pitchFamily="34" charset="0"/>
              </a:rPr>
              <a:t> </a:t>
            </a:r>
            <a:r>
              <a:rPr lang="sk-SK" sz="2400" b="1" dirty="0" err="1">
                <a:latin typeface="Century Gothic" panose="020B0502020202020204" pitchFamily="34" charset="0"/>
              </a:rPr>
              <a:t>parietálneho</a:t>
            </a:r>
            <a:r>
              <a:rPr lang="sk-SK" sz="2400" b="1" dirty="0">
                <a:latin typeface="Century Gothic" panose="020B0502020202020204" pitchFamily="34" charset="0"/>
              </a:rPr>
              <a:t> laloka a až v pokročilých štádiách ochorenia vidíme </a:t>
            </a:r>
            <a:r>
              <a:rPr lang="sk-SK" sz="2400" b="1" dirty="0" err="1">
                <a:latin typeface="Century Gothic" panose="020B0502020202020204" pitchFamily="34" charset="0"/>
              </a:rPr>
              <a:t>amyloidové</a:t>
            </a:r>
            <a:r>
              <a:rPr lang="sk-SK" sz="2400" b="1" dirty="0">
                <a:latin typeface="Century Gothic" panose="020B0502020202020204" pitchFamily="34" charset="0"/>
              </a:rPr>
              <a:t> </a:t>
            </a:r>
            <a:r>
              <a:rPr lang="sk-SK" sz="2400" b="1" dirty="0" err="1">
                <a:latin typeface="Century Gothic" panose="020B0502020202020204" pitchFamily="34" charset="0"/>
              </a:rPr>
              <a:t>plaky</a:t>
            </a:r>
            <a:r>
              <a:rPr lang="sk-SK" sz="2400" b="1" dirty="0">
                <a:latin typeface="Century Gothic" panose="020B0502020202020204" pitchFamily="34" charset="0"/>
              </a:rPr>
              <a:t> v </a:t>
            </a:r>
            <a:r>
              <a:rPr lang="sk-SK" sz="2400" b="1" dirty="0" err="1">
                <a:latin typeface="Century Gothic" panose="020B0502020202020204" pitchFamily="34" charset="0"/>
              </a:rPr>
              <a:t>archikortexe</a:t>
            </a:r>
            <a:r>
              <a:rPr lang="sk-SK" sz="2400" b="1" dirty="0">
                <a:latin typeface="Century Gothic" panose="020B0502020202020204" pitchFamily="34" charset="0"/>
              </a:rPr>
              <a:t> (</a:t>
            </a:r>
            <a:r>
              <a:rPr lang="sk-SK" sz="2400" b="1" dirty="0" err="1">
                <a:latin typeface="Century Gothic" panose="020B0502020202020204" pitchFamily="34" charset="0"/>
              </a:rPr>
              <a:t>hipokampe</a:t>
            </a:r>
            <a:r>
              <a:rPr lang="sk-SK" sz="2400" b="1" dirty="0">
                <a:latin typeface="Century Gothic" panose="020B0502020202020204" pitchFamily="34" charset="0"/>
              </a:rPr>
              <a:t>, </a:t>
            </a:r>
            <a:r>
              <a:rPr lang="sk-SK" sz="2400" b="1" dirty="0" err="1">
                <a:latin typeface="Century Gothic" panose="020B0502020202020204" pitchFamily="34" charset="0"/>
              </a:rPr>
              <a:t>entorinálnom</a:t>
            </a:r>
            <a:r>
              <a:rPr lang="sk-SK" sz="2400" b="1" dirty="0">
                <a:latin typeface="Century Gothic" panose="020B0502020202020204" pitchFamily="34" charset="0"/>
              </a:rPr>
              <a:t> </a:t>
            </a:r>
            <a:r>
              <a:rPr lang="sk-SK" sz="2400" b="1" dirty="0" err="1">
                <a:latin typeface="Century Gothic" panose="020B0502020202020204" pitchFamily="34" charset="0"/>
              </a:rPr>
              <a:t>kortexe</a:t>
            </a:r>
            <a:r>
              <a:rPr lang="sk-SK" sz="2400" b="1" dirty="0">
                <a:latin typeface="Century Gothic" panose="020B0502020202020204" pitchFamily="34" charset="0"/>
              </a:rPr>
              <a:t> a priľahlých </a:t>
            </a:r>
            <a:r>
              <a:rPr lang="sk-SK" sz="2400" b="1" dirty="0" err="1">
                <a:latin typeface="Century Gothic" panose="020B0502020202020204" pitchFamily="34" charset="0"/>
              </a:rPr>
              <a:t>areách</a:t>
            </a:r>
            <a:r>
              <a:rPr lang="sk-SK" sz="2400" b="1" dirty="0">
                <a:latin typeface="Century Gothic" panose="020B0502020202020204" pitchFamily="34" charset="0"/>
              </a:rPr>
              <a:t>) </a:t>
            </a:r>
          </a:p>
        </p:txBody>
      </p:sp>
      <p:sp>
        <p:nvSpPr>
          <p:cNvPr id="5" name="Zástupný symbol čísla snímky 4"/>
          <p:cNvSpPr>
            <a:spLocks noGrp="1"/>
          </p:cNvSpPr>
          <p:nvPr>
            <p:ph type="sldNum" sz="quarter" idx="12"/>
          </p:nvPr>
        </p:nvSpPr>
        <p:spPr/>
        <p:txBody>
          <a:bodyPr/>
          <a:lstStyle/>
          <a:p>
            <a:fld id="{3022A98B-34C1-45C3-AAA4-DA6AA6CE21BC}" type="slidenum">
              <a:rPr lang="sk-SK" smtClean="0"/>
              <a:t>28</a:t>
            </a:fld>
            <a:endParaRPr lang="sk-SK"/>
          </a:p>
        </p:txBody>
      </p:sp>
      <p:sp>
        <p:nvSpPr>
          <p:cNvPr id="4" name="Zástupný symbol päty 3"/>
          <p:cNvSpPr>
            <a:spLocks noGrp="1"/>
          </p:cNvSpPr>
          <p:nvPr>
            <p:ph type="ftr" sz="quarter" idx="11"/>
          </p:nvPr>
        </p:nvSpPr>
        <p:spPr/>
        <p:txBody>
          <a:bodyPr/>
          <a:lstStyle/>
          <a:p>
            <a:r>
              <a:rPr lang="sk-SK"/>
              <a:t>neurodegzl21</a:t>
            </a:r>
          </a:p>
        </p:txBody>
      </p:sp>
      <p:sp>
        <p:nvSpPr>
          <p:cNvPr id="6" name="Zástupný symbol dátumu 5"/>
          <p:cNvSpPr>
            <a:spLocks noGrp="1"/>
          </p:cNvSpPr>
          <p:nvPr>
            <p:ph type="dt" sz="half" idx="10"/>
          </p:nvPr>
        </p:nvSpPr>
        <p:spPr/>
        <p:txBody>
          <a:bodyPr/>
          <a:lstStyle/>
          <a:p>
            <a:r>
              <a:rPr lang="en-US"/>
              <a:t>7.4.2021</a:t>
            </a:r>
            <a:endParaRPr lang="sk-SK"/>
          </a:p>
        </p:txBody>
      </p:sp>
      <p:sp>
        <p:nvSpPr>
          <p:cNvPr id="9" name="Nadpis 1">
            <a:extLst>
              <a:ext uri="{FF2B5EF4-FFF2-40B4-BE49-F238E27FC236}">
                <a16:creationId xmlns:a16="http://schemas.microsoft.com/office/drawing/2014/main" id="{6DAE0E9E-F9D9-4790-BCC4-AA5FA5A912ED}"/>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r>
              <a:rPr lang="sk-SK" sz="4000"/>
              <a:t>ALZHEIMEROVA   CHOROBA </a:t>
            </a:r>
            <a:endParaRPr lang="sk-SK" sz="4000" dirty="0"/>
          </a:p>
        </p:txBody>
      </p:sp>
    </p:spTree>
    <p:extLst>
      <p:ext uri="{BB962C8B-B14F-4D97-AF65-F5344CB8AC3E}">
        <p14:creationId xmlns:p14="http://schemas.microsoft.com/office/powerpoint/2010/main" val="3460636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217714"/>
            <a:ext cx="9601200" cy="1199924"/>
          </a:xfrm>
        </p:spPr>
        <p:txBody>
          <a:bodyPr>
            <a:normAutofit fontScale="90000"/>
          </a:bodyPr>
          <a:lstStyle/>
          <a:p>
            <a:pPr algn="ctr"/>
            <a:br>
              <a:rPr lang="sk-SK" sz="4000" b="1" dirty="0"/>
            </a:br>
            <a:br>
              <a:rPr lang="sk-SK" sz="4000" b="1" dirty="0"/>
            </a:br>
            <a:r>
              <a:rPr lang="en-US" sz="3600" b="1" dirty="0"/>
              <a:t>PRELOM VO VÝSKUME ALZHEIMEROVEJ CHOROBY AJ </a:t>
            </a:r>
            <a:r>
              <a:rPr lang="sk-SK" sz="3600" b="1" dirty="0"/>
              <a:t>POMOCOU </a:t>
            </a:r>
            <a:r>
              <a:rPr lang="en-US" sz="3600" b="1" dirty="0"/>
              <a:t>SLOVENSK</a:t>
            </a:r>
            <a:r>
              <a:rPr lang="sk-SK" sz="3600" b="1" dirty="0"/>
              <a:t>ÉHO VEDCA</a:t>
            </a:r>
            <a:br>
              <a:rPr lang="sk-SK" sz="4400" b="1" dirty="0"/>
            </a:br>
            <a:endParaRPr lang="sk-SK" b="1" dirty="0"/>
          </a:p>
        </p:txBody>
      </p:sp>
      <p:sp>
        <p:nvSpPr>
          <p:cNvPr id="3" name="Zástupný symbol obsahu 2"/>
          <p:cNvSpPr>
            <a:spLocks noGrp="1"/>
          </p:cNvSpPr>
          <p:nvPr>
            <p:ph idx="1"/>
          </p:nvPr>
        </p:nvSpPr>
        <p:spPr>
          <a:xfrm>
            <a:off x="1981200" y="2133600"/>
            <a:ext cx="9523412" cy="4724400"/>
          </a:xfrm>
        </p:spPr>
        <p:txBody>
          <a:bodyPr>
            <a:normAutofit lnSpcReduction="10000"/>
          </a:bodyPr>
          <a:lstStyle/>
          <a:p>
            <a:pPr marL="0" indent="0">
              <a:buNone/>
            </a:pPr>
            <a:r>
              <a:rPr lang="en-US" sz="2400" b="1" dirty="0">
                <a:latin typeface="Century Gothic" panose="020B0502020202020204" pitchFamily="34" charset="0"/>
              </a:rPr>
              <a:t>V </a:t>
            </a:r>
            <a:r>
              <a:rPr lang="en-US" sz="2400" b="1" dirty="0" err="1">
                <a:latin typeface="Century Gothic" panose="020B0502020202020204" pitchFamily="34" charset="0"/>
              </a:rPr>
              <a:t>roku</a:t>
            </a:r>
            <a:r>
              <a:rPr lang="en-US" sz="2400" b="1" dirty="0">
                <a:latin typeface="Century Gothic" panose="020B0502020202020204" pitchFamily="34" charset="0"/>
              </a:rPr>
              <a:t> 1988 </a:t>
            </a:r>
            <a:r>
              <a:rPr lang="en-US" sz="2400" b="1" dirty="0" err="1">
                <a:latin typeface="Century Gothic" panose="020B0502020202020204" pitchFamily="34" charset="0"/>
              </a:rPr>
              <a:t>bol</a:t>
            </a:r>
            <a:r>
              <a:rPr lang="en-US" sz="2400" b="1" dirty="0">
                <a:latin typeface="Century Gothic" panose="020B0502020202020204" pitchFamily="34" charset="0"/>
              </a:rPr>
              <a:t> v </a:t>
            </a:r>
            <a:r>
              <a:rPr lang="en-US" sz="2400" b="1" dirty="0" err="1">
                <a:latin typeface="Century Gothic" panose="020B0502020202020204" pitchFamily="34" charset="0"/>
              </a:rPr>
              <a:t>Laboratóriu</a:t>
            </a:r>
            <a:r>
              <a:rPr lang="en-US" sz="2400" b="1" dirty="0">
                <a:latin typeface="Century Gothic" panose="020B0502020202020204" pitchFamily="34" charset="0"/>
              </a:rPr>
              <a:t> </a:t>
            </a:r>
            <a:r>
              <a:rPr lang="en-US" sz="2400" b="1" dirty="0" err="1">
                <a:latin typeface="Century Gothic" panose="020B0502020202020204" pitchFamily="34" charset="0"/>
              </a:rPr>
              <a:t>molekulovej</a:t>
            </a:r>
            <a:r>
              <a:rPr lang="en-US" sz="2400" b="1" dirty="0">
                <a:latin typeface="Century Gothic" panose="020B0502020202020204" pitchFamily="34" charset="0"/>
              </a:rPr>
              <a:t> </a:t>
            </a:r>
            <a:r>
              <a:rPr lang="en-US" sz="2400" b="1" dirty="0" err="1">
                <a:latin typeface="Century Gothic" panose="020B0502020202020204" pitchFamily="34" charset="0"/>
              </a:rPr>
              <a:t>biológie</a:t>
            </a:r>
            <a:r>
              <a:rPr lang="en-US" sz="2400" b="1" dirty="0">
                <a:latin typeface="Century Gothic" panose="020B0502020202020204" pitchFamily="34" charset="0"/>
              </a:rPr>
              <a:t>, Cambridge </a:t>
            </a:r>
            <a:r>
              <a:rPr lang="en-US" sz="2400" b="1" dirty="0" err="1">
                <a:latin typeface="Century Gothic" panose="020B0502020202020204" pitchFamily="34" charset="0"/>
              </a:rPr>
              <a:t>objavený</a:t>
            </a:r>
            <a:r>
              <a:rPr lang="en-US" sz="2400" b="1" dirty="0">
                <a:latin typeface="Century Gothic" panose="020B0502020202020204" pitchFamily="34" charset="0"/>
              </a:rPr>
              <a:t> tau </a:t>
            </a:r>
            <a:r>
              <a:rPr lang="en-US" sz="2400" b="1" dirty="0" err="1">
                <a:latin typeface="Century Gothic" panose="020B0502020202020204" pitchFamily="34" charset="0"/>
              </a:rPr>
              <a:t>proteín</a:t>
            </a:r>
            <a:r>
              <a:rPr lang="en-US" sz="2400" b="1" dirty="0">
                <a:latin typeface="Century Gothic" panose="020B0502020202020204" pitchFamily="34" charset="0"/>
              </a:rPr>
              <a:t> </a:t>
            </a:r>
            <a:r>
              <a:rPr lang="en-US" sz="2400" b="1" dirty="0" err="1">
                <a:latin typeface="Century Gothic" panose="020B0502020202020204" pitchFamily="34" charset="0"/>
              </a:rPr>
              <a:t>ako</a:t>
            </a:r>
            <a:r>
              <a:rPr lang="en-US" sz="2400" b="1" dirty="0">
                <a:latin typeface="Century Gothic" panose="020B0502020202020204" pitchFamily="34" charset="0"/>
              </a:rPr>
              <a:t> </a:t>
            </a:r>
            <a:r>
              <a:rPr lang="en-US" sz="2400" b="1" dirty="0" err="1">
                <a:latin typeface="Century Gothic" panose="020B0502020202020204" pitchFamily="34" charset="0"/>
              </a:rPr>
              <a:t>hlavný</a:t>
            </a:r>
            <a:r>
              <a:rPr lang="en-US" sz="2400" b="1" dirty="0">
                <a:latin typeface="Century Gothic" panose="020B0502020202020204" pitchFamily="34" charset="0"/>
              </a:rPr>
              <a:t> </a:t>
            </a:r>
            <a:r>
              <a:rPr lang="en-US" sz="2400" b="1" dirty="0" err="1">
                <a:latin typeface="Century Gothic" panose="020B0502020202020204" pitchFamily="34" charset="0"/>
              </a:rPr>
              <a:t>komponent</a:t>
            </a:r>
            <a:r>
              <a:rPr lang="en-US" sz="2400" b="1" dirty="0">
                <a:latin typeface="Century Gothic" panose="020B0502020202020204" pitchFamily="34" charset="0"/>
              </a:rPr>
              <a:t> </a:t>
            </a:r>
            <a:r>
              <a:rPr lang="en-US" sz="2400" b="1" dirty="0" err="1">
                <a:latin typeface="Century Gothic" panose="020B0502020202020204" pitchFamily="34" charset="0"/>
              </a:rPr>
              <a:t>neurofibrilárnej</a:t>
            </a:r>
            <a:r>
              <a:rPr lang="en-US" sz="2400" b="1" dirty="0">
                <a:latin typeface="Century Gothic" panose="020B0502020202020204" pitchFamily="34" charset="0"/>
              </a:rPr>
              <a:t> </a:t>
            </a:r>
            <a:r>
              <a:rPr lang="en-US" sz="2400" b="1" dirty="0" err="1">
                <a:latin typeface="Century Gothic" panose="020B0502020202020204" pitchFamily="34" charset="0"/>
              </a:rPr>
              <a:t>degenerácie</a:t>
            </a:r>
            <a:r>
              <a:rPr lang="en-US" sz="2400" b="1" dirty="0">
                <a:latin typeface="Century Gothic" panose="020B0502020202020204" pitchFamily="34" charset="0"/>
              </a:rPr>
              <a:t>, </a:t>
            </a:r>
            <a:r>
              <a:rPr lang="en-US" sz="2400" b="1" dirty="0" err="1">
                <a:latin typeface="Century Gothic" panose="020B0502020202020204" pitchFamily="34" charset="0"/>
              </a:rPr>
              <a:t>ktorá</a:t>
            </a:r>
            <a:r>
              <a:rPr lang="en-US" sz="2400" b="1" dirty="0">
                <a:latin typeface="Century Gothic" panose="020B0502020202020204" pitchFamily="34" charset="0"/>
              </a:rPr>
              <a:t> je </a:t>
            </a:r>
            <a:r>
              <a:rPr lang="en-US" sz="2400" b="1" dirty="0" err="1">
                <a:latin typeface="Century Gothic" panose="020B0502020202020204" pitchFamily="34" charset="0"/>
              </a:rPr>
              <a:t>zodpovedná</a:t>
            </a:r>
            <a:r>
              <a:rPr lang="en-US" sz="2400" b="1" dirty="0">
                <a:latin typeface="Century Gothic" panose="020B0502020202020204" pitchFamily="34" charset="0"/>
              </a:rPr>
              <a:t> za </a:t>
            </a:r>
            <a:r>
              <a:rPr lang="en-US" sz="2400" b="1" dirty="0" err="1">
                <a:latin typeface="Century Gothic" panose="020B0502020202020204" pitchFamily="34" charset="0"/>
              </a:rPr>
              <a:t>kognitívny</a:t>
            </a:r>
            <a:r>
              <a:rPr lang="en-US" sz="2400" b="1" dirty="0">
                <a:latin typeface="Century Gothic" panose="020B0502020202020204" pitchFamily="34" charset="0"/>
              </a:rPr>
              <a:t> deficit </a:t>
            </a:r>
            <a:r>
              <a:rPr lang="en-US" sz="2400" b="1" dirty="0" err="1">
                <a:latin typeface="Century Gothic" panose="020B0502020202020204" pitchFamily="34" charset="0"/>
              </a:rPr>
              <a:t>pacientov</a:t>
            </a:r>
            <a:r>
              <a:rPr lang="en-US" sz="2400" b="1" dirty="0">
                <a:latin typeface="Century Gothic" panose="020B0502020202020204" pitchFamily="34" charset="0"/>
              </a:rPr>
              <a:t> s </a:t>
            </a:r>
            <a:r>
              <a:rPr lang="en-US" sz="2400" b="1" dirty="0" err="1">
                <a:latin typeface="Century Gothic" panose="020B0502020202020204" pitchFamily="34" charset="0"/>
              </a:rPr>
              <a:t>Alzheimerovou</a:t>
            </a:r>
            <a:r>
              <a:rPr lang="en-US" sz="2400" b="1" dirty="0">
                <a:latin typeface="Century Gothic" panose="020B0502020202020204" pitchFamily="34" charset="0"/>
              </a:rPr>
              <a:t> </a:t>
            </a:r>
            <a:r>
              <a:rPr lang="en-US" sz="2400" b="1" dirty="0" err="1">
                <a:latin typeface="Century Gothic" panose="020B0502020202020204" pitchFamily="34" charset="0"/>
              </a:rPr>
              <a:t>chorobou</a:t>
            </a:r>
            <a:r>
              <a:rPr lang="en-US" sz="2400" b="1" dirty="0">
                <a:latin typeface="Century Gothic" panose="020B0502020202020204" pitchFamily="34" charset="0"/>
              </a:rPr>
              <a:t>.</a:t>
            </a:r>
            <a:endParaRPr lang="sk-SK" sz="2400" b="1" dirty="0">
              <a:latin typeface="Century Gothic" panose="020B0502020202020204" pitchFamily="34" charset="0"/>
            </a:endParaRPr>
          </a:p>
          <a:p>
            <a:pPr marL="0" indent="0">
              <a:buNone/>
            </a:pPr>
            <a:r>
              <a:rPr lang="en-US" sz="2400" b="1" dirty="0">
                <a:latin typeface="Century Gothic" panose="020B0502020202020204" pitchFamily="34" charset="0"/>
              </a:rPr>
              <a:t>Tau </a:t>
            </a:r>
            <a:r>
              <a:rPr lang="en-US" sz="2400" b="1" dirty="0" err="1">
                <a:latin typeface="Century Gothic" panose="020B0502020202020204" pitchFamily="34" charset="0"/>
              </a:rPr>
              <a:t>proteín</a:t>
            </a:r>
            <a:r>
              <a:rPr lang="en-US" sz="2400" b="1" dirty="0">
                <a:latin typeface="Century Gothic" panose="020B0502020202020204" pitchFamily="34" charset="0"/>
              </a:rPr>
              <a:t> </a:t>
            </a:r>
            <a:r>
              <a:rPr lang="en-US" sz="2400" b="1" dirty="0" err="1">
                <a:latin typeface="Century Gothic" panose="020B0502020202020204" pitchFamily="34" charset="0"/>
              </a:rPr>
              <a:t>bol</a:t>
            </a:r>
            <a:r>
              <a:rPr lang="en-US" sz="2400" b="1" dirty="0">
                <a:latin typeface="Century Gothic" panose="020B0502020202020204" pitchFamily="34" charset="0"/>
              </a:rPr>
              <a:t> </a:t>
            </a:r>
            <a:r>
              <a:rPr lang="en-US" sz="2400" b="1" dirty="0" err="1">
                <a:latin typeface="Century Gothic" panose="020B0502020202020204" pitchFamily="34" charset="0"/>
              </a:rPr>
              <a:t>identifikovaný</a:t>
            </a:r>
            <a:r>
              <a:rPr lang="en-US" sz="2400" b="1" dirty="0">
                <a:latin typeface="Century Gothic" panose="020B0502020202020204" pitchFamily="34" charset="0"/>
              </a:rPr>
              <a:t> </a:t>
            </a:r>
            <a:r>
              <a:rPr lang="en-US" sz="2400" b="1" dirty="0" err="1">
                <a:latin typeface="Century Gothic" panose="020B0502020202020204" pitchFamily="34" charset="0"/>
              </a:rPr>
              <a:t>vďaka</a:t>
            </a:r>
            <a:r>
              <a:rPr lang="en-US" sz="2400" b="1" dirty="0">
                <a:latin typeface="Century Gothic" panose="020B0502020202020204" pitchFamily="34" charset="0"/>
              </a:rPr>
              <a:t> </a:t>
            </a:r>
            <a:r>
              <a:rPr lang="en-US" sz="2400" b="1" dirty="0" err="1">
                <a:latin typeface="Century Gothic" panose="020B0502020202020204" pitchFamily="34" charset="0"/>
              </a:rPr>
              <a:t>monoklonove</a:t>
            </a:r>
            <a:r>
              <a:rPr lang="sk-SK" sz="2400" b="1" dirty="0">
                <a:latin typeface="Century Gothic" panose="020B0502020202020204" pitchFamily="34" charset="0"/>
              </a:rPr>
              <a:t>j </a:t>
            </a:r>
            <a:r>
              <a:rPr lang="en-US" sz="2400" b="1" dirty="0" err="1">
                <a:latin typeface="Century Gothic" panose="020B0502020202020204" pitchFamily="34" charset="0"/>
              </a:rPr>
              <a:t>protilátke</a:t>
            </a:r>
            <a:r>
              <a:rPr lang="en-US" sz="2400" b="1" dirty="0">
                <a:latin typeface="Century Gothic" panose="020B0502020202020204" pitchFamily="34" charset="0"/>
              </a:rPr>
              <a:t>, </a:t>
            </a:r>
            <a:r>
              <a:rPr lang="en-US" sz="2400" b="1" dirty="0" err="1">
                <a:latin typeface="Century Gothic" panose="020B0502020202020204" pitchFamily="34" charset="0"/>
              </a:rPr>
              <a:t>ktorú</a:t>
            </a:r>
            <a:r>
              <a:rPr lang="en-US" sz="2400" b="1" dirty="0">
                <a:latin typeface="Century Gothic" panose="020B0502020202020204" pitchFamily="34" charset="0"/>
              </a:rPr>
              <a:t> </a:t>
            </a:r>
            <a:r>
              <a:rPr lang="en-US" sz="2400" b="1" dirty="0" err="1">
                <a:latin typeface="Century Gothic" panose="020B0502020202020204" pitchFamily="34" charset="0"/>
              </a:rPr>
              <a:t>pripravil</a:t>
            </a:r>
            <a:r>
              <a:rPr lang="en-US" sz="2400" b="1" dirty="0">
                <a:latin typeface="Century Gothic" panose="020B0502020202020204" pitchFamily="34" charset="0"/>
              </a:rPr>
              <a:t> Prof. Michal </a:t>
            </a:r>
            <a:r>
              <a:rPr lang="en-US" sz="2400" b="1" dirty="0" err="1">
                <a:latin typeface="Century Gothic" panose="020B0502020202020204" pitchFamily="34" charset="0"/>
              </a:rPr>
              <a:t>Novák</a:t>
            </a:r>
            <a:r>
              <a:rPr lang="sk-SK" sz="2400" b="1" dirty="0">
                <a:latin typeface="Century Gothic" panose="020B0502020202020204" pitchFamily="34" charset="0"/>
              </a:rPr>
              <a:t> (1947)</a:t>
            </a:r>
          </a:p>
          <a:p>
            <a:pPr marL="0" indent="0">
              <a:buNone/>
            </a:pPr>
            <a:r>
              <a:rPr lang="en-US" sz="2400" b="1" i="1" dirty="0" err="1">
                <a:latin typeface="Century Gothic" panose="020B0502020202020204" pitchFamily="34" charset="0"/>
              </a:rPr>
              <a:t>Wischik</a:t>
            </a:r>
            <a:r>
              <a:rPr lang="en-US" sz="2400" b="1" i="1" dirty="0">
                <a:latin typeface="Century Gothic" panose="020B0502020202020204" pitchFamily="34" charset="0"/>
              </a:rPr>
              <a:t> CM, Novak M, </a:t>
            </a:r>
            <a:r>
              <a:rPr lang="en-US" sz="2400" b="1" i="1" dirty="0" err="1">
                <a:latin typeface="Century Gothic" panose="020B0502020202020204" pitchFamily="34" charset="0"/>
              </a:rPr>
              <a:t>Thogersen</a:t>
            </a:r>
            <a:r>
              <a:rPr lang="en-US" sz="2400" b="1" i="1" dirty="0">
                <a:latin typeface="Century Gothic" panose="020B0502020202020204" pitchFamily="34" charset="0"/>
              </a:rPr>
              <a:t> HC, Edwards PC, </a:t>
            </a:r>
            <a:r>
              <a:rPr lang="en-US" sz="2400" b="1" i="1" dirty="0" err="1">
                <a:latin typeface="Century Gothic" panose="020B0502020202020204" pitchFamily="34" charset="0"/>
              </a:rPr>
              <a:t>Runswick</a:t>
            </a:r>
            <a:r>
              <a:rPr lang="en-US" sz="2400" b="1" i="1" dirty="0">
                <a:latin typeface="Century Gothic" panose="020B0502020202020204" pitchFamily="34" charset="0"/>
              </a:rPr>
              <a:t> MJ, Jakes R, Walker JE, Milstein C, Roth M, Klug A. (1988) Isolation of a fragment of tau derived from the core of the paired helical filament of Alzheimer disease. Proc Natl </a:t>
            </a:r>
            <a:r>
              <a:rPr lang="en-US" sz="2400" b="1" i="1" dirty="0" err="1">
                <a:latin typeface="Century Gothic" panose="020B0502020202020204" pitchFamily="34" charset="0"/>
              </a:rPr>
              <a:t>Acad</a:t>
            </a:r>
            <a:r>
              <a:rPr lang="en-US" sz="2400" b="1" i="1" dirty="0">
                <a:latin typeface="Century Gothic" panose="020B0502020202020204" pitchFamily="34" charset="0"/>
              </a:rPr>
              <a:t> </a:t>
            </a:r>
            <a:r>
              <a:rPr lang="en-US" sz="2400" b="1" i="1" dirty="0" err="1">
                <a:latin typeface="Century Gothic" panose="020B0502020202020204" pitchFamily="34" charset="0"/>
              </a:rPr>
              <a:t>Sci</a:t>
            </a:r>
            <a:r>
              <a:rPr lang="en-US" sz="2400" b="1" i="1" dirty="0">
                <a:latin typeface="Century Gothic" panose="020B0502020202020204" pitchFamily="34" charset="0"/>
              </a:rPr>
              <a:t> USA Jun;85(12):4506-10.</a:t>
            </a:r>
            <a:endParaRPr lang="sk-SK" sz="2400" b="1" i="1" dirty="0">
              <a:latin typeface="Century Gothic" panose="020B0502020202020204" pitchFamily="34" charset="0"/>
            </a:endParaRPr>
          </a:p>
          <a:p>
            <a:pPr marL="0" indent="0">
              <a:buNone/>
            </a:pPr>
            <a:endParaRPr lang="sk-SK" sz="1500" dirty="0"/>
          </a:p>
        </p:txBody>
      </p:sp>
      <p:sp>
        <p:nvSpPr>
          <p:cNvPr id="4" name="Zástupný symbol päty 3"/>
          <p:cNvSpPr>
            <a:spLocks noGrp="1"/>
          </p:cNvSpPr>
          <p:nvPr>
            <p:ph type="ftr" sz="quarter" idx="11"/>
          </p:nvPr>
        </p:nvSpPr>
        <p:spPr/>
        <p:txBody>
          <a:bodyPr/>
          <a:lstStyle/>
          <a:p>
            <a:r>
              <a:rPr lang="sk-SK"/>
              <a:t>neurodegzl21</a:t>
            </a:r>
          </a:p>
        </p:txBody>
      </p:sp>
      <p:sp>
        <p:nvSpPr>
          <p:cNvPr id="5" name="Zástupný symbol čísla snímky 4"/>
          <p:cNvSpPr>
            <a:spLocks noGrp="1"/>
          </p:cNvSpPr>
          <p:nvPr>
            <p:ph type="sldNum" sz="quarter" idx="12"/>
          </p:nvPr>
        </p:nvSpPr>
        <p:spPr/>
        <p:txBody>
          <a:bodyPr/>
          <a:lstStyle/>
          <a:p>
            <a:fld id="{3022A98B-34C1-45C3-AAA4-DA6AA6CE21BC}" type="slidenum">
              <a:rPr lang="sk-SK" smtClean="0"/>
              <a:t>29</a:t>
            </a:fld>
            <a:endParaRPr lang="sk-SK"/>
          </a:p>
        </p:txBody>
      </p:sp>
      <p:sp>
        <p:nvSpPr>
          <p:cNvPr id="6" name="Zástupný symbol dátumu 5"/>
          <p:cNvSpPr>
            <a:spLocks noGrp="1"/>
          </p:cNvSpPr>
          <p:nvPr>
            <p:ph type="dt" sz="half" idx="10"/>
          </p:nvPr>
        </p:nvSpPr>
        <p:spPr/>
        <p:txBody>
          <a:bodyPr/>
          <a:lstStyle/>
          <a:p>
            <a:r>
              <a:rPr lang="en-US"/>
              <a:t>7.4.2021</a:t>
            </a:r>
            <a:endParaRPr lang="sk-SK"/>
          </a:p>
        </p:txBody>
      </p:sp>
    </p:spTree>
    <p:extLst>
      <p:ext uri="{BB962C8B-B14F-4D97-AF65-F5344CB8AC3E}">
        <p14:creationId xmlns:p14="http://schemas.microsoft.com/office/powerpoint/2010/main" val="1203589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07133" y="495518"/>
            <a:ext cx="8914970" cy="657389"/>
          </a:xfrm>
        </p:spPr>
        <p:txBody>
          <a:bodyPr>
            <a:noAutofit/>
          </a:bodyPr>
          <a:lstStyle/>
          <a:p>
            <a:pPr algn="ctr"/>
            <a:r>
              <a:rPr lang="sk-SK" sz="4000" b="1" dirty="0"/>
              <a:t>NEURODEGENERATÍVNE OCHORENIA</a:t>
            </a:r>
          </a:p>
        </p:txBody>
      </p:sp>
      <p:sp>
        <p:nvSpPr>
          <p:cNvPr id="3" name="Zástupný symbol obsahu 2"/>
          <p:cNvSpPr>
            <a:spLocks noGrp="1"/>
          </p:cNvSpPr>
          <p:nvPr>
            <p:ph idx="1"/>
          </p:nvPr>
        </p:nvSpPr>
        <p:spPr>
          <a:xfrm>
            <a:off x="722812" y="1959427"/>
            <a:ext cx="11634380" cy="4572001"/>
          </a:xfrm>
        </p:spPr>
        <p:txBody>
          <a:bodyPr>
            <a:noAutofit/>
          </a:bodyPr>
          <a:lstStyle/>
          <a:p>
            <a:pPr marL="0" indent="0">
              <a:lnSpc>
                <a:spcPct val="100000"/>
              </a:lnSpc>
              <a:spcBef>
                <a:spcPts val="600"/>
              </a:spcBef>
              <a:buNone/>
            </a:pPr>
            <a:r>
              <a:rPr lang="sk-SK" sz="2400" b="1" dirty="0">
                <a:latin typeface="Century Gothic" panose="020B0502020202020204" pitchFamily="34" charset="0"/>
              </a:rPr>
              <a:t>MEDICÍNSKE A VEDECKÉ PROBLÉMY</a:t>
            </a:r>
          </a:p>
          <a:p>
            <a:pPr marL="400050" lvl="1" indent="0">
              <a:lnSpc>
                <a:spcPct val="100000"/>
              </a:lnSpc>
              <a:spcBef>
                <a:spcPts val="600"/>
              </a:spcBef>
              <a:buNone/>
            </a:pPr>
            <a:r>
              <a:rPr lang="sk-SK" b="1" dirty="0">
                <a:latin typeface="Century Gothic" panose="020B0502020202020204" pitchFamily="34" charset="0"/>
              </a:rPr>
              <a:t>PRÍLIŠ ŠIROKÝ POJEM – MAJÚ ALEBO NEMAJÚ SPOLOČNÝ ZÁKLAD NA ÚROVNI PATOGENÉZY A MOLEKULOVEJ MEDICÍNY?</a:t>
            </a:r>
          </a:p>
          <a:p>
            <a:pPr marL="400050" lvl="1" indent="0">
              <a:lnSpc>
                <a:spcPct val="100000"/>
              </a:lnSpc>
              <a:spcBef>
                <a:spcPts val="600"/>
              </a:spcBef>
              <a:buNone/>
            </a:pPr>
            <a:r>
              <a:rPr lang="sk-SK" b="1" dirty="0">
                <a:latin typeface="Century Gothic" panose="020B0502020202020204" pitchFamily="34" charset="0"/>
              </a:rPr>
              <a:t>DIAGNÓZA V PREKLINICKOM OBDOBÍ – VEĽA REČÍ O BIOMARKEROCH, MÁLO V KAŽDODENNEJ PRAXI</a:t>
            </a:r>
          </a:p>
          <a:p>
            <a:pPr marL="400050" lvl="1" indent="0">
              <a:lnSpc>
                <a:spcPct val="100000"/>
              </a:lnSpc>
              <a:spcBef>
                <a:spcPts val="600"/>
              </a:spcBef>
              <a:buNone/>
            </a:pPr>
            <a:r>
              <a:rPr lang="sk-SK" b="1" u="sng" dirty="0">
                <a:latin typeface="Century Gothic" panose="020B0502020202020204" pitchFamily="34" charset="0"/>
              </a:rPr>
              <a:t>SPOJENÉ S DEMENCIOU – BEZ DEMENCIE</a:t>
            </a:r>
          </a:p>
          <a:p>
            <a:pPr marL="400050" lvl="1" indent="0">
              <a:lnSpc>
                <a:spcPct val="100000"/>
              </a:lnSpc>
              <a:spcBef>
                <a:spcPts val="600"/>
              </a:spcBef>
              <a:buNone/>
            </a:pPr>
            <a:r>
              <a:rPr lang="sk-SK" b="1" dirty="0">
                <a:latin typeface="Century Gothic" panose="020B0502020202020204" pitchFamily="34" charset="0"/>
              </a:rPr>
              <a:t>ÚLOHA GENETICKÉHO POZADIA A FAKTOROV PROSTREDIA (A MEDZI NIMI AKO SPOJÍTKO – EPIGENETIKA)</a:t>
            </a:r>
          </a:p>
          <a:p>
            <a:pPr marL="400050" lvl="1" indent="0">
              <a:lnSpc>
                <a:spcPct val="100000"/>
              </a:lnSpc>
              <a:spcBef>
                <a:spcPts val="600"/>
              </a:spcBef>
              <a:buNone/>
            </a:pPr>
            <a:r>
              <a:rPr lang="sk-SK" b="1" dirty="0">
                <a:latin typeface="Century Gothic" panose="020B0502020202020204" pitchFamily="34" charset="0"/>
              </a:rPr>
              <a:t>PREVENCIA?</a:t>
            </a:r>
          </a:p>
          <a:p>
            <a:pPr marL="400050" lvl="1" indent="0">
              <a:lnSpc>
                <a:spcPct val="150000"/>
              </a:lnSpc>
              <a:spcBef>
                <a:spcPts val="1200"/>
              </a:spcBef>
              <a:buNone/>
            </a:pPr>
            <a:r>
              <a:rPr lang="sk-SK" b="1" dirty="0">
                <a:latin typeface="Century Gothic" panose="020B0502020202020204" pitchFamily="34" charset="0"/>
              </a:rPr>
              <a:t>LIEČBA?</a:t>
            </a:r>
          </a:p>
        </p:txBody>
      </p:sp>
      <p:sp>
        <p:nvSpPr>
          <p:cNvPr id="5" name="Zástupný symbol päty 4"/>
          <p:cNvSpPr>
            <a:spLocks noGrp="1"/>
          </p:cNvSpPr>
          <p:nvPr>
            <p:ph type="ftr" sz="quarter" idx="11"/>
          </p:nvPr>
        </p:nvSpPr>
        <p:spPr/>
        <p:txBody>
          <a:bodyPr/>
          <a:lstStyle/>
          <a:p>
            <a:r>
              <a:rPr lang="sk-SK"/>
              <a:t>neurodegzl21</a:t>
            </a:r>
            <a:endParaRPr lang="sk-SK" dirty="0"/>
          </a:p>
        </p:txBody>
      </p:sp>
      <p:sp>
        <p:nvSpPr>
          <p:cNvPr id="6" name="Zástupný symbol čísla snímky 5"/>
          <p:cNvSpPr>
            <a:spLocks noGrp="1"/>
          </p:cNvSpPr>
          <p:nvPr>
            <p:ph type="sldNum" sz="quarter" idx="12"/>
          </p:nvPr>
        </p:nvSpPr>
        <p:spPr/>
        <p:txBody>
          <a:bodyPr/>
          <a:lstStyle/>
          <a:p>
            <a:fld id="{3022A98B-34C1-45C3-AAA4-DA6AA6CE21BC}" type="slidenum">
              <a:rPr lang="sk-SK" smtClean="0"/>
              <a:t>3</a:t>
            </a:fld>
            <a:endParaRPr lang="sk-SK"/>
          </a:p>
        </p:txBody>
      </p:sp>
      <p:sp>
        <p:nvSpPr>
          <p:cNvPr id="4" name="Zástupný symbol dátumu 3"/>
          <p:cNvSpPr>
            <a:spLocks noGrp="1"/>
          </p:cNvSpPr>
          <p:nvPr>
            <p:ph type="dt" sz="half" idx="10"/>
          </p:nvPr>
        </p:nvSpPr>
        <p:spPr/>
        <p:txBody>
          <a:bodyPr/>
          <a:lstStyle/>
          <a:p>
            <a:r>
              <a:rPr lang="en-US"/>
              <a:t>7.4.2021</a:t>
            </a:r>
            <a:endParaRPr lang="sk-SK"/>
          </a:p>
        </p:txBody>
      </p:sp>
    </p:spTree>
    <p:extLst>
      <p:ext uri="{BB962C8B-B14F-4D97-AF65-F5344CB8AC3E}">
        <p14:creationId xmlns:p14="http://schemas.microsoft.com/office/powerpoint/2010/main" val="1557947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0297" y="136525"/>
            <a:ext cx="11747863" cy="1552937"/>
          </a:xfrm>
        </p:spPr>
        <p:txBody>
          <a:bodyPr>
            <a:noAutofit/>
          </a:bodyPr>
          <a:lstStyle/>
          <a:p>
            <a:r>
              <a:rPr lang="sk-SK" sz="3600" b="1" dirty="0"/>
              <a:t>FAMILIÁRNA (GENETICKÁ) </a:t>
            </a:r>
            <a:r>
              <a:rPr lang="en-US" sz="3600" b="1" dirty="0"/>
              <a:t>A SPORADICKÁ FORMA A</a:t>
            </a:r>
            <a:r>
              <a:rPr lang="sk-SK" sz="3600" b="1" dirty="0"/>
              <a:t>D</a:t>
            </a:r>
            <a:endParaRPr lang="sk-SK" sz="4000" dirty="0"/>
          </a:p>
        </p:txBody>
      </p:sp>
      <p:sp>
        <p:nvSpPr>
          <p:cNvPr id="3" name="Zástupný symbol obsahu 2"/>
          <p:cNvSpPr>
            <a:spLocks noGrp="1"/>
          </p:cNvSpPr>
          <p:nvPr>
            <p:ph idx="1"/>
          </p:nvPr>
        </p:nvSpPr>
        <p:spPr>
          <a:xfrm>
            <a:off x="1728788" y="2133599"/>
            <a:ext cx="9775824" cy="4367333"/>
          </a:xfrm>
        </p:spPr>
        <p:txBody>
          <a:bodyPr>
            <a:normAutofit fontScale="77500" lnSpcReduction="20000"/>
          </a:bodyPr>
          <a:lstStyle/>
          <a:p>
            <a:pPr marL="0" lvl="0" indent="0">
              <a:buNone/>
            </a:pPr>
            <a:r>
              <a:rPr lang="hu-HU" sz="2800" b="1" dirty="0">
                <a:latin typeface="Century Gothic" panose="020B0502020202020204" pitchFamily="34" charset="0"/>
              </a:rPr>
              <a:t>R</a:t>
            </a:r>
            <a:r>
              <a:rPr lang="en-US" sz="2800" b="1" dirty="0" err="1">
                <a:latin typeface="Century Gothic" panose="020B0502020202020204" pitchFamily="34" charset="0"/>
              </a:rPr>
              <a:t>odinná</a:t>
            </a:r>
            <a:r>
              <a:rPr lang="hu-HU" sz="2800" b="1" dirty="0">
                <a:latin typeface="Century Gothic" panose="020B0502020202020204" pitchFamily="34" charset="0"/>
              </a:rPr>
              <a:t> </a:t>
            </a:r>
            <a:r>
              <a:rPr lang="sk-SK" sz="2800" b="1" dirty="0">
                <a:latin typeface="Century Gothic" panose="020B0502020202020204" pitchFamily="34" charset="0"/>
              </a:rPr>
              <a:t>(dedičná): S</a:t>
            </a:r>
            <a:r>
              <a:rPr lang="en-US" sz="2800" b="1" dirty="0" err="1">
                <a:latin typeface="Century Gothic" panose="020B0502020202020204" pitchFamily="34" charset="0"/>
              </a:rPr>
              <a:t>korý</a:t>
            </a:r>
            <a:r>
              <a:rPr lang="en-US" sz="2800" b="1" dirty="0">
                <a:latin typeface="Century Gothic" panose="020B0502020202020204" pitchFamily="34" charset="0"/>
              </a:rPr>
              <a:t> </a:t>
            </a:r>
            <a:r>
              <a:rPr lang="en-US" sz="2800" b="1" dirty="0" err="1">
                <a:latin typeface="Century Gothic" panose="020B0502020202020204" pitchFamily="34" charset="0"/>
              </a:rPr>
              <a:t>nástup</a:t>
            </a:r>
            <a:r>
              <a:rPr lang="en-US" sz="2800" b="1" dirty="0">
                <a:latin typeface="Century Gothic" panose="020B0502020202020204" pitchFamily="34" charset="0"/>
              </a:rPr>
              <a:t> (</a:t>
            </a:r>
            <a:r>
              <a:rPr lang="en-US" sz="2800" b="1" dirty="0" err="1">
                <a:latin typeface="Century Gothic" panose="020B0502020202020204" pitchFamily="34" charset="0"/>
              </a:rPr>
              <a:t>pred</a:t>
            </a:r>
            <a:r>
              <a:rPr lang="en-US" sz="2800" b="1" dirty="0">
                <a:latin typeface="Century Gothic" panose="020B0502020202020204" pitchFamily="34" charset="0"/>
              </a:rPr>
              <a:t> 65-tym </a:t>
            </a:r>
            <a:r>
              <a:rPr lang="en-US" sz="2800" b="1" dirty="0" err="1">
                <a:latin typeface="Century Gothic" panose="020B0502020202020204" pitchFamily="34" charset="0"/>
              </a:rPr>
              <a:t>rokom</a:t>
            </a:r>
            <a:r>
              <a:rPr lang="en-US" sz="2800" b="1" dirty="0">
                <a:latin typeface="Century Gothic" panose="020B0502020202020204" pitchFamily="34" charset="0"/>
              </a:rPr>
              <a:t> </a:t>
            </a:r>
            <a:r>
              <a:rPr lang="en-US" sz="2800" b="1" dirty="0" err="1">
                <a:latin typeface="Century Gothic" panose="020B0502020202020204" pitchFamily="34" charset="0"/>
              </a:rPr>
              <a:t>života</a:t>
            </a:r>
            <a:r>
              <a:rPr lang="en-US" sz="2800" b="1" dirty="0">
                <a:latin typeface="Century Gothic" panose="020B0502020202020204" pitchFamily="34" charset="0"/>
              </a:rPr>
              <a:t>), </a:t>
            </a:r>
            <a:r>
              <a:rPr lang="en-US" sz="2800" b="1" dirty="0" err="1">
                <a:latin typeface="Century Gothic" panose="020B0502020202020204" pitchFamily="34" charset="0"/>
              </a:rPr>
              <a:t>mutácie</a:t>
            </a:r>
            <a:r>
              <a:rPr lang="en-US" sz="2800" b="1" dirty="0">
                <a:latin typeface="Century Gothic" panose="020B0502020202020204" pitchFamily="34" charset="0"/>
              </a:rPr>
              <a:t> </a:t>
            </a:r>
            <a:r>
              <a:rPr lang="en-US" sz="2800" b="1" dirty="0" err="1">
                <a:latin typeface="Century Gothic" panose="020B0502020202020204" pitchFamily="34" charset="0"/>
              </a:rPr>
              <a:t>génov</a:t>
            </a:r>
            <a:r>
              <a:rPr lang="en-US" sz="2800" b="1" dirty="0">
                <a:latin typeface="Century Gothic" panose="020B0502020202020204" pitchFamily="34" charset="0"/>
              </a:rPr>
              <a:t> </a:t>
            </a:r>
            <a:r>
              <a:rPr lang="en-US" sz="2800" b="1" dirty="0" err="1">
                <a:latin typeface="Century Gothic" panose="020B0502020202020204" pitchFamily="34" charset="0"/>
              </a:rPr>
              <a:t>amyloidového</a:t>
            </a:r>
            <a:r>
              <a:rPr lang="en-US" sz="2800" b="1" dirty="0">
                <a:latin typeface="Century Gothic" panose="020B0502020202020204" pitchFamily="34" charset="0"/>
              </a:rPr>
              <a:t> </a:t>
            </a:r>
            <a:r>
              <a:rPr lang="en-US" sz="2800" b="1" dirty="0" err="1">
                <a:latin typeface="Century Gothic" panose="020B0502020202020204" pitchFamily="34" charset="0"/>
              </a:rPr>
              <a:t>metabolizmu</a:t>
            </a:r>
            <a:r>
              <a:rPr lang="en-US" sz="2800" b="1" dirty="0">
                <a:latin typeface="Century Gothic" panose="020B0502020202020204" pitchFamily="34" charset="0"/>
              </a:rPr>
              <a:t> (</a:t>
            </a:r>
            <a:r>
              <a:rPr lang="en-US" sz="2800" b="1" dirty="0" err="1">
                <a:latin typeface="Century Gothic" panose="020B0502020202020204" pitchFamily="34" charset="0"/>
              </a:rPr>
              <a:t>presenilín</a:t>
            </a:r>
            <a:r>
              <a:rPr lang="en-US" sz="2800" b="1" dirty="0">
                <a:latin typeface="Century Gothic" panose="020B0502020202020204" pitchFamily="34" charset="0"/>
              </a:rPr>
              <a:t> 1, 2, </a:t>
            </a:r>
            <a:r>
              <a:rPr lang="en-US" sz="2800" b="1" dirty="0" err="1">
                <a:latin typeface="Century Gothic" panose="020B0502020202020204" pitchFamily="34" charset="0"/>
              </a:rPr>
              <a:t>amyloidový</a:t>
            </a:r>
            <a:r>
              <a:rPr lang="en-US" sz="2800" b="1" dirty="0">
                <a:latin typeface="Century Gothic" panose="020B0502020202020204" pitchFamily="34" charset="0"/>
              </a:rPr>
              <a:t> </a:t>
            </a:r>
            <a:r>
              <a:rPr lang="en-US" sz="2800" b="1" dirty="0" err="1">
                <a:latin typeface="Century Gothic" panose="020B0502020202020204" pitchFamily="34" charset="0"/>
              </a:rPr>
              <a:t>prekurzorový</a:t>
            </a:r>
            <a:r>
              <a:rPr lang="en-US" sz="2800" b="1" dirty="0">
                <a:latin typeface="Century Gothic" panose="020B0502020202020204" pitchFamily="34" charset="0"/>
              </a:rPr>
              <a:t> </a:t>
            </a:r>
            <a:r>
              <a:rPr lang="en-US" sz="2800" b="1" dirty="0" err="1">
                <a:latin typeface="Century Gothic" panose="020B0502020202020204" pitchFamily="34" charset="0"/>
              </a:rPr>
              <a:t>proteín</a:t>
            </a:r>
            <a:r>
              <a:rPr lang="en-US" sz="2800" b="1" dirty="0">
                <a:latin typeface="Century Gothic" panose="020B0502020202020204" pitchFamily="34" charset="0"/>
              </a:rPr>
              <a:t>),3 % </a:t>
            </a:r>
            <a:r>
              <a:rPr lang="en-US" sz="2800" b="1" dirty="0" err="1">
                <a:latin typeface="Century Gothic" panose="020B0502020202020204" pitchFamily="34" charset="0"/>
              </a:rPr>
              <a:t>prípadov</a:t>
            </a:r>
            <a:r>
              <a:rPr lang="en-US" sz="2800" b="1" dirty="0">
                <a:latin typeface="Century Gothic" panose="020B0502020202020204" pitchFamily="34" charset="0"/>
              </a:rPr>
              <a:t> (</a:t>
            </a:r>
            <a:r>
              <a:rPr lang="en-US" sz="2800" b="1" dirty="0" err="1">
                <a:latin typeface="Century Gothic" panose="020B0502020202020204" pitchFamily="34" charset="0"/>
              </a:rPr>
              <a:t>rôzne</a:t>
            </a:r>
            <a:r>
              <a:rPr lang="en-US" sz="2800" b="1" dirty="0">
                <a:latin typeface="Century Gothic" panose="020B0502020202020204" pitchFamily="34" charset="0"/>
              </a:rPr>
              <a:t> </a:t>
            </a:r>
            <a:r>
              <a:rPr lang="en-US" sz="2800" b="1" dirty="0" err="1">
                <a:latin typeface="Century Gothic" panose="020B0502020202020204" pitchFamily="34" charset="0"/>
              </a:rPr>
              <a:t>zdroje</a:t>
            </a:r>
            <a:r>
              <a:rPr lang="en-US" sz="2800" b="1" dirty="0">
                <a:latin typeface="Century Gothic" panose="020B0502020202020204" pitchFamily="34" charset="0"/>
              </a:rPr>
              <a:t> </a:t>
            </a:r>
            <a:r>
              <a:rPr lang="en-US" sz="2800" b="1" dirty="0" err="1">
                <a:latin typeface="Century Gothic" panose="020B0502020202020204" pitchFamily="34" charset="0"/>
              </a:rPr>
              <a:t>uvádzajú</a:t>
            </a:r>
            <a:r>
              <a:rPr lang="en-US" sz="2800" b="1" dirty="0">
                <a:latin typeface="Century Gothic" panose="020B0502020202020204" pitchFamily="34" charset="0"/>
              </a:rPr>
              <a:t> 1-5 %)</a:t>
            </a:r>
            <a:endParaRPr lang="sk-SK" sz="2800" b="1" dirty="0">
              <a:latin typeface="Century Gothic" panose="020B0502020202020204" pitchFamily="34" charset="0"/>
            </a:endParaRPr>
          </a:p>
          <a:p>
            <a:pPr marL="0" indent="0">
              <a:buNone/>
            </a:pPr>
            <a:r>
              <a:rPr lang="sk-SK" b="1" dirty="0">
                <a:latin typeface="Century Gothic" panose="020B0502020202020204" pitchFamily="34" charset="0"/>
              </a:rPr>
              <a:t>S</a:t>
            </a:r>
            <a:r>
              <a:rPr lang="en-US" sz="2800" b="1" dirty="0" err="1">
                <a:latin typeface="Century Gothic" panose="020B0502020202020204" pitchFamily="34" charset="0"/>
              </a:rPr>
              <a:t>poradická</a:t>
            </a:r>
            <a:r>
              <a:rPr lang="en-US" sz="2800" b="1" dirty="0">
                <a:latin typeface="Century Gothic" panose="020B0502020202020204" pitchFamily="34" charset="0"/>
              </a:rPr>
              <a:t>: </a:t>
            </a:r>
            <a:r>
              <a:rPr lang="sk-SK" sz="2800" b="1" dirty="0">
                <a:latin typeface="Century Gothic" panose="020B0502020202020204" pitchFamily="34" charset="0"/>
              </a:rPr>
              <a:t>N</a:t>
            </a:r>
            <a:r>
              <a:rPr lang="en-US" sz="2800" b="1" dirty="0" err="1">
                <a:latin typeface="Century Gothic" panose="020B0502020202020204" pitchFamily="34" charset="0"/>
              </a:rPr>
              <a:t>eskorý</a:t>
            </a:r>
            <a:r>
              <a:rPr lang="en-US" sz="2800" b="1" dirty="0">
                <a:latin typeface="Century Gothic" panose="020B0502020202020204" pitchFamily="34" charset="0"/>
              </a:rPr>
              <a:t> </a:t>
            </a:r>
            <a:r>
              <a:rPr lang="en-US" sz="2800" b="1" dirty="0" err="1">
                <a:latin typeface="Century Gothic" panose="020B0502020202020204" pitchFamily="34" charset="0"/>
              </a:rPr>
              <a:t>nástup</a:t>
            </a:r>
            <a:r>
              <a:rPr lang="en-US" sz="2800" b="1" dirty="0">
                <a:latin typeface="Century Gothic" panose="020B0502020202020204" pitchFamily="34" charset="0"/>
              </a:rPr>
              <a:t> </a:t>
            </a:r>
            <a:r>
              <a:rPr lang="en-US" sz="2800" b="1" dirty="0" err="1">
                <a:latin typeface="Century Gothic" panose="020B0502020202020204" pitchFamily="34" charset="0"/>
              </a:rPr>
              <a:t>vo</a:t>
            </a:r>
            <a:r>
              <a:rPr lang="en-US" sz="2800" b="1" dirty="0">
                <a:latin typeface="Century Gothic" panose="020B0502020202020204" pitchFamily="34" charset="0"/>
              </a:rPr>
              <a:t> </a:t>
            </a:r>
            <a:r>
              <a:rPr lang="en-US" sz="2800" b="1" dirty="0" err="1">
                <a:latin typeface="Century Gothic" panose="020B0502020202020204" pitchFamily="34" charset="0"/>
              </a:rPr>
              <a:t>veku</a:t>
            </a:r>
            <a:r>
              <a:rPr lang="en-US" sz="2800" b="1" dirty="0">
                <a:latin typeface="Century Gothic" panose="020B0502020202020204" pitchFamily="34" charset="0"/>
              </a:rPr>
              <a:t> </a:t>
            </a:r>
            <a:r>
              <a:rPr lang="en-US" sz="2800" b="1" dirty="0" err="1">
                <a:latin typeface="Century Gothic" panose="020B0502020202020204" pitchFamily="34" charset="0"/>
              </a:rPr>
              <a:t>vyššom</a:t>
            </a:r>
            <a:r>
              <a:rPr lang="en-US" sz="2800" b="1" dirty="0">
                <a:latin typeface="Century Gothic" panose="020B0502020202020204" pitchFamily="34" charset="0"/>
              </a:rPr>
              <a:t> </a:t>
            </a:r>
            <a:r>
              <a:rPr lang="en-US" sz="2800" b="1" dirty="0" err="1">
                <a:latin typeface="Century Gothic" panose="020B0502020202020204" pitchFamily="34" charset="0"/>
              </a:rPr>
              <a:t>než</a:t>
            </a:r>
            <a:r>
              <a:rPr lang="en-US" sz="2800" b="1" dirty="0">
                <a:latin typeface="Century Gothic" panose="020B0502020202020204" pitchFamily="34" charset="0"/>
              </a:rPr>
              <a:t> 65 </a:t>
            </a:r>
            <a:r>
              <a:rPr lang="en-US" sz="2800" b="1" dirty="0" err="1">
                <a:latin typeface="Century Gothic" panose="020B0502020202020204" pitchFamily="34" charset="0"/>
              </a:rPr>
              <a:t>rokov</a:t>
            </a:r>
            <a:r>
              <a:rPr lang="en-US" sz="2800" b="1" dirty="0">
                <a:latin typeface="Century Gothic" panose="020B0502020202020204" pitchFamily="34" charset="0"/>
              </a:rPr>
              <a:t>, </a:t>
            </a:r>
            <a:r>
              <a:rPr lang="en-US" sz="2800" b="1" dirty="0" err="1">
                <a:latin typeface="Century Gothic" panose="020B0502020202020204" pitchFamily="34" charset="0"/>
              </a:rPr>
              <a:t>jednotná</a:t>
            </a:r>
            <a:r>
              <a:rPr lang="en-US" sz="2800" b="1" dirty="0">
                <a:latin typeface="Century Gothic" panose="020B0502020202020204" pitchFamily="34" charset="0"/>
              </a:rPr>
              <a:t> </a:t>
            </a:r>
            <a:r>
              <a:rPr lang="en-US" sz="2800" b="1" dirty="0" err="1">
                <a:latin typeface="Century Gothic" panose="020B0502020202020204" pitchFamily="34" charset="0"/>
              </a:rPr>
              <a:t>príčina</a:t>
            </a:r>
            <a:r>
              <a:rPr lang="en-US" sz="2800" b="1" dirty="0">
                <a:latin typeface="Century Gothic" panose="020B0502020202020204" pitchFamily="34" charset="0"/>
              </a:rPr>
              <a:t> </a:t>
            </a:r>
            <a:r>
              <a:rPr lang="en-US" sz="2800" b="1" dirty="0" err="1">
                <a:latin typeface="Century Gothic" panose="020B0502020202020204" pitchFamily="34" charset="0"/>
              </a:rPr>
              <a:t>nie</a:t>
            </a:r>
            <a:r>
              <a:rPr lang="en-US" sz="2800" b="1" dirty="0">
                <a:latin typeface="Century Gothic" panose="020B0502020202020204" pitchFamily="34" charset="0"/>
              </a:rPr>
              <a:t> je </a:t>
            </a:r>
            <a:r>
              <a:rPr lang="en-US" sz="2800" b="1" dirty="0" err="1">
                <a:latin typeface="Century Gothic" panose="020B0502020202020204" pitchFamily="34" charset="0"/>
              </a:rPr>
              <a:t>známa</a:t>
            </a:r>
            <a:r>
              <a:rPr lang="en-US" sz="2800" b="1" dirty="0">
                <a:latin typeface="Century Gothic" panose="020B0502020202020204" pitchFamily="34" charset="0"/>
              </a:rPr>
              <a:t>, </a:t>
            </a:r>
            <a:r>
              <a:rPr lang="en-US" sz="2800" b="1" dirty="0" err="1">
                <a:latin typeface="Century Gothic" panose="020B0502020202020204" pitchFamily="34" charset="0"/>
              </a:rPr>
              <a:t>len</a:t>
            </a:r>
            <a:r>
              <a:rPr lang="en-US" sz="2800" b="1" dirty="0">
                <a:latin typeface="Century Gothic" panose="020B0502020202020204" pitchFamily="34" charset="0"/>
              </a:rPr>
              <a:t> </a:t>
            </a:r>
            <a:r>
              <a:rPr lang="en-US" sz="2800" b="1" dirty="0" err="1">
                <a:latin typeface="Century Gothic" panose="020B0502020202020204" pitchFamily="34" charset="0"/>
              </a:rPr>
              <a:t>rizikové</a:t>
            </a:r>
            <a:r>
              <a:rPr lang="en-US" sz="2800" b="1" dirty="0">
                <a:latin typeface="Century Gothic" panose="020B0502020202020204" pitchFamily="34" charset="0"/>
              </a:rPr>
              <a:t> </a:t>
            </a:r>
            <a:r>
              <a:rPr lang="en-US" sz="2800" b="1" dirty="0" err="1">
                <a:latin typeface="Century Gothic" panose="020B0502020202020204" pitchFamily="34" charset="0"/>
              </a:rPr>
              <a:t>faktory</a:t>
            </a:r>
            <a:r>
              <a:rPr lang="en-US" sz="2800" b="1" dirty="0">
                <a:latin typeface="Century Gothic" panose="020B0502020202020204" pitchFamily="34" charset="0"/>
              </a:rPr>
              <a:t> </a:t>
            </a:r>
            <a:r>
              <a:rPr lang="en-US" sz="2800" b="1" dirty="0" err="1">
                <a:latin typeface="Century Gothic" panose="020B0502020202020204" pitchFamily="34" charset="0"/>
              </a:rPr>
              <a:t>ktoré</a:t>
            </a:r>
            <a:r>
              <a:rPr lang="en-US" sz="2800" b="1" dirty="0">
                <a:latin typeface="Century Gothic" panose="020B0502020202020204" pitchFamily="34" charset="0"/>
              </a:rPr>
              <a:t> </a:t>
            </a:r>
            <a:r>
              <a:rPr lang="en-US" sz="2800" b="1" dirty="0" err="1">
                <a:latin typeface="Century Gothic" panose="020B0502020202020204" pitchFamily="34" charset="0"/>
              </a:rPr>
              <a:t>môžu</a:t>
            </a:r>
            <a:r>
              <a:rPr lang="en-US" sz="2800" b="1" dirty="0">
                <a:latin typeface="Century Gothic" panose="020B0502020202020204" pitchFamily="34" charset="0"/>
              </a:rPr>
              <a:t> </a:t>
            </a:r>
            <a:r>
              <a:rPr lang="en-US" sz="2800" b="1" dirty="0" err="1">
                <a:latin typeface="Century Gothic" panose="020B0502020202020204" pitchFamily="34" charset="0"/>
              </a:rPr>
              <a:t>zvýšiť</a:t>
            </a:r>
            <a:r>
              <a:rPr lang="en-US" sz="2800" b="1" dirty="0">
                <a:latin typeface="Century Gothic" panose="020B0502020202020204" pitchFamily="34" charset="0"/>
              </a:rPr>
              <a:t> </a:t>
            </a:r>
            <a:r>
              <a:rPr lang="en-US" sz="2800" b="1" dirty="0" err="1">
                <a:latin typeface="Century Gothic" panose="020B0502020202020204" pitchFamily="34" charset="0"/>
              </a:rPr>
              <a:t>pravdepodobnosť</a:t>
            </a:r>
            <a:r>
              <a:rPr lang="en-US" sz="2800" b="1" dirty="0">
                <a:latin typeface="Century Gothic" panose="020B0502020202020204" pitchFamily="34" charset="0"/>
              </a:rPr>
              <a:t> </a:t>
            </a:r>
            <a:r>
              <a:rPr lang="en-US" sz="2800" b="1" dirty="0" err="1">
                <a:latin typeface="Century Gothic" panose="020B0502020202020204" pitchFamily="34" charset="0"/>
              </a:rPr>
              <a:t>ochorenia</a:t>
            </a:r>
            <a:r>
              <a:rPr lang="sk-SK" sz="2800" b="1" dirty="0">
                <a:latin typeface="Century Gothic" panose="020B0502020202020204" pitchFamily="34" charset="0"/>
              </a:rPr>
              <a:t>,</a:t>
            </a:r>
            <a:r>
              <a:rPr lang="en-US" sz="2800" b="1" dirty="0">
                <a:latin typeface="Century Gothic" panose="020B0502020202020204" pitchFamily="34" charset="0"/>
              </a:rPr>
              <a:t>97 % </a:t>
            </a:r>
            <a:r>
              <a:rPr lang="en-US" sz="2800" b="1" dirty="0" err="1">
                <a:latin typeface="Century Gothic" panose="020B0502020202020204" pitchFamily="34" charset="0"/>
              </a:rPr>
              <a:t>prípadov</a:t>
            </a:r>
            <a:endParaRPr lang="sk-SK" sz="2800" b="1" dirty="0">
              <a:latin typeface="Century Gothic" panose="020B0502020202020204" pitchFamily="34" charset="0"/>
            </a:endParaRPr>
          </a:p>
          <a:p>
            <a:pPr marL="0" indent="0">
              <a:buNone/>
            </a:pPr>
            <a:r>
              <a:rPr lang="sk-SK" sz="2800" b="1" dirty="0">
                <a:latin typeface="Century Gothic" panose="020B0502020202020204" pitchFamily="34" charset="0"/>
              </a:rPr>
              <a:t>ABC demencie:</a:t>
            </a:r>
          </a:p>
          <a:p>
            <a:pPr marL="0" indent="0">
              <a:buNone/>
            </a:pPr>
            <a:r>
              <a:rPr lang="sk-SK" sz="2800" b="1" dirty="0">
                <a:latin typeface="Century Gothic" panose="020B0502020202020204" pitchFamily="34" charset="0"/>
              </a:rPr>
              <a:t>Aktivity denného života – ich poruchy</a:t>
            </a:r>
          </a:p>
          <a:p>
            <a:pPr marL="0" indent="0">
              <a:buNone/>
            </a:pPr>
            <a:r>
              <a:rPr lang="sk-SK" sz="2800" b="1" dirty="0">
                <a:latin typeface="Century Gothic" panose="020B0502020202020204" pitchFamily="34" charset="0"/>
              </a:rPr>
              <a:t>Behaviorálne poruchy: poruchy vnímania, myslenia, nálad, chovania</a:t>
            </a:r>
          </a:p>
          <a:p>
            <a:pPr marL="0" indent="0">
              <a:buNone/>
            </a:pPr>
            <a:r>
              <a:rPr lang="sk-SK" b="1" dirty="0">
                <a:latin typeface="Century Gothic" panose="020B0502020202020204" pitchFamily="34" charset="0"/>
              </a:rPr>
              <a:t>K</a:t>
            </a:r>
            <a:r>
              <a:rPr lang="sk-SK" sz="2800" b="1" dirty="0">
                <a:latin typeface="Century Gothic" panose="020B0502020202020204" pitchFamily="34" charset="0"/>
              </a:rPr>
              <a:t>ognitívne poruchy</a:t>
            </a:r>
          </a:p>
          <a:p>
            <a:pPr marL="0" indent="0">
              <a:buNone/>
            </a:pPr>
            <a:endParaRPr lang="sk-SK" sz="2800" dirty="0">
              <a:latin typeface="Century Gothic" panose="020B0502020202020204" pitchFamily="34" charset="0"/>
            </a:endParaRPr>
          </a:p>
          <a:p>
            <a:endParaRPr lang="sk-SK" dirty="0"/>
          </a:p>
        </p:txBody>
      </p:sp>
      <p:sp>
        <p:nvSpPr>
          <p:cNvPr id="4" name="Zástupný symbol päty 3"/>
          <p:cNvSpPr>
            <a:spLocks noGrp="1"/>
          </p:cNvSpPr>
          <p:nvPr>
            <p:ph type="ftr" sz="quarter" idx="11"/>
          </p:nvPr>
        </p:nvSpPr>
        <p:spPr/>
        <p:txBody>
          <a:bodyPr/>
          <a:lstStyle/>
          <a:p>
            <a:r>
              <a:rPr lang="sk-SK"/>
              <a:t>neurodegzl21</a:t>
            </a:r>
          </a:p>
        </p:txBody>
      </p:sp>
      <p:sp>
        <p:nvSpPr>
          <p:cNvPr id="5" name="Zástupný symbol čísla snímky 4"/>
          <p:cNvSpPr>
            <a:spLocks noGrp="1"/>
          </p:cNvSpPr>
          <p:nvPr>
            <p:ph type="sldNum" sz="quarter" idx="12"/>
          </p:nvPr>
        </p:nvSpPr>
        <p:spPr/>
        <p:txBody>
          <a:bodyPr/>
          <a:lstStyle/>
          <a:p>
            <a:fld id="{3022A98B-34C1-45C3-AAA4-DA6AA6CE21BC}" type="slidenum">
              <a:rPr lang="sk-SK" smtClean="0"/>
              <a:t>30</a:t>
            </a:fld>
            <a:endParaRPr lang="sk-SK"/>
          </a:p>
        </p:txBody>
      </p:sp>
      <p:sp>
        <p:nvSpPr>
          <p:cNvPr id="6" name="Zástupný symbol dátumu 5"/>
          <p:cNvSpPr>
            <a:spLocks noGrp="1"/>
          </p:cNvSpPr>
          <p:nvPr>
            <p:ph type="dt" sz="half" idx="10"/>
          </p:nvPr>
        </p:nvSpPr>
        <p:spPr/>
        <p:txBody>
          <a:bodyPr/>
          <a:lstStyle/>
          <a:p>
            <a:r>
              <a:rPr lang="en-US"/>
              <a:t>7.4.2021</a:t>
            </a:r>
            <a:endParaRPr lang="sk-SK"/>
          </a:p>
        </p:txBody>
      </p:sp>
    </p:spTree>
    <p:extLst>
      <p:ext uri="{BB962C8B-B14F-4D97-AF65-F5344CB8AC3E}">
        <p14:creationId xmlns:p14="http://schemas.microsoft.com/office/powerpoint/2010/main" val="3848690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D18E4B-B237-4711-9594-74C855634688}"/>
              </a:ext>
            </a:extLst>
          </p:cNvPr>
          <p:cNvPicPr>
            <a:picLocks noChangeAspect="1"/>
          </p:cNvPicPr>
          <p:nvPr/>
        </p:nvPicPr>
        <p:blipFill rotWithShape="1">
          <a:blip r:embed="rId2">
            <a:extLst>
              <a:ext uri="{28A0092B-C50C-407E-A947-70E740481C1C}">
                <a14:useLocalDpi xmlns:a14="http://schemas.microsoft.com/office/drawing/2010/main" val="0"/>
              </a:ext>
            </a:extLst>
          </a:blip>
          <a:srcRect t="16794" b="11835"/>
          <a:stretch/>
        </p:blipFill>
        <p:spPr>
          <a:xfrm>
            <a:off x="5530539" y="178988"/>
            <a:ext cx="6519947" cy="6576584"/>
          </a:xfrm>
          <a:prstGeom prst="rect">
            <a:avLst/>
          </a:prstGeom>
        </p:spPr>
      </p:pic>
      <p:sp>
        <p:nvSpPr>
          <p:cNvPr id="2" name="Date Placeholder 1">
            <a:extLst>
              <a:ext uri="{FF2B5EF4-FFF2-40B4-BE49-F238E27FC236}">
                <a16:creationId xmlns:a16="http://schemas.microsoft.com/office/drawing/2014/main" id="{E6332103-3CA5-418A-BE3E-B8BC400DAA82}"/>
              </a:ext>
            </a:extLst>
          </p:cNvPr>
          <p:cNvSpPr>
            <a:spLocks noGrp="1"/>
          </p:cNvSpPr>
          <p:nvPr>
            <p:ph type="dt" sz="half" idx="10"/>
          </p:nvPr>
        </p:nvSpPr>
        <p:spPr/>
        <p:txBody>
          <a:bodyPr/>
          <a:lstStyle/>
          <a:p>
            <a:r>
              <a:rPr lang="en-US"/>
              <a:t>7.4.2021</a:t>
            </a:r>
          </a:p>
        </p:txBody>
      </p:sp>
      <p:sp>
        <p:nvSpPr>
          <p:cNvPr id="4" name="Footer Placeholder 3">
            <a:extLst>
              <a:ext uri="{FF2B5EF4-FFF2-40B4-BE49-F238E27FC236}">
                <a16:creationId xmlns:a16="http://schemas.microsoft.com/office/drawing/2014/main" id="{F00AF367-F606-4686-A97A-857FA04FD55B}"/>
              </a:ext>
            </a:extLst>
          </p:cNvPr>
          <p:cNvSpPr>
            <a:spLocks noGrp="1"/>
          </p:cNvSpPr>
          <p:nvPr>
            <p:ph type="ftr" sz="quarter" idx="11"/>
          </p:nvPr>
        </p:nvSpPr>
        <p:spPr/>
        <p:txBody>
          <a:bodyPr/>
          <a:lstStyle/>
          <a:p>
            <a:r>
              <a:rPr lang="en-US"/>
              <a:t>neurodegzl21</a:t>
            </a:r>
          </a:p>
        </p:txBody>
      </p:sp>
      <p:sp>
        <p:nvSpPr>
          <p:cNvPr id="5" name="Slide Number Placeholder 4">
            <a:extLst>
              <a:ext uri="{FF2B5EF4-FFF2-40B4-BE49-F238E27FC236}">
                <a16:creationId xmlns:a16="http://schemas.microsoft.com/office/drawing/2014/main" id="{CEE0FD5E-9877-46AF-BE9D-083C5F93707B}"/>
              </a:ext>
            </a:extLst>
          </p:cNvPr>
          <p:cNvSpPr>
            <a:spLocks noGrp="1"/>
          </p:cNvSpPr>
          <p:nvPr>
            <p:ph type="sldNum" sz="quarter" idx="12"/>
          </p:nvPr>
        </p:nvSpPr>
        <p:spPr/>
        <p:txBody>
          <a:bodyPr/>
          <a:lstStyle/>
          <a:p>
            <a:fld id="{A7CD31F4-64FA-4BA0-9498-67783267A8C8}" type="slidenum">
              <a:rPr lang="en-US" smtClean="0"/>
              <a:t>31</a:t>
            </a:fld>
            <a:endParaRPr lang="en-US"/>
          </a:p>
        </p:txBody>
      </p:sp>
      <p:sp>
        <p:nvSpPr>
          <p:cNvPr id="6" name="TextBox 5">
            <a:extLst>
              <a:ext uri="{FF2B5EF4-FFF2-40B4-BE49-F238E27FC236}">
                <a16:creationId xmlns:a16="http://schemas.microsoft.com/office/drawing/2014/main" id="{B1BA1A81-CEAD-4A0D-83F5-3339191D41CE}"/>
              </a:ext>
            </a:extLst>
          </p:cNvPr>
          <p:cNvSpPr txBox="1"/>
          <p:nvPr/>
        </p:nvSpPr>
        <p:spPr>
          <a:xfrm>
            <a:off x="949234" y="1010194"/>
            <a:ext cx="4946469" cy="1384995"/>
          </a:xfrm>
          <a:prstGeom prst="rect">
            <a:avLst/>
          </a:prstGeom>
          <a:noFill/>
        </p:spPr>
        <p:txBody>
          <a:bodyPr wrap="square" rtlCol="0">
            <a:spAutoFit/>
          </a:bodyPr>
          <a:lstStyle/>
          <a:p>
            <a:pPr algn="ctr"/>
            <a:r>
              <a:rPr lang="sk-SK" sz="2800" b="1" dirty="0">
                <a:latin typeface="Century Gothic" panose="020B0502020202020204" pitchFamily="34" charset="0"/>
              </a:rPr>
              <a:t>EXTRÉMNE ZLOŽITÁ SIEŤ INTERAKCIÍ</a:t>
            </a:r>
          </a:p>
          <a:p>
            <a:pPr algn="ctr"/>
            <a:r>
              <a:rPr lang="sk-SK" sz="2800" b="1" dirty="0">
                <a:latin typeface="Century Gothic" panose="020B0502020202020204" pitchFamily="34" charset="0"/>
              </a:rPr>
              <a:t>(CELÝ MOZOG)</a:t>
            </a:r>
          </a:p>
        </p:txBody>
      </p:sp>
    </p:spTree>
    <p:extLst>
      <p:ext uri="{BB962C8B-B14F-4D97-AF65-F5344CB8AC3E}">
        <p14:creationId xmlns:p14="http://schemas.microsoft.com/office/powerpoint/2010/main" val="1915055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AE0F1A-D244-4AD5-8BBB-B38CB8EFD8B1}"/>
              </a:ext>
            </a:extLst>
          </p:cNvPr>
          <p:cNvSpPr>
            <a:spLocks noGrp="1"/>
          </p:cNvSpPr>
          <p:nvPr>
            <p:ph type="dt" sz="half" idx="10"/>
          </p:nvPr>
        </p:nvSpPr>
        <p:spPr/>
        <p:txBody>
          <a:bodyPr/>
          <a:lstStyle/>
          <a:p>
            <a:r>
              <a:rPr lang="en-US"/>
              <a:t>7.4.2021</a:t>
            </a:r>
          </a:p>
        </p:txBody>
      </p:sp>
      <p:sp>
        <p:nvSpPr>
          <p:cNvPr id="3" name="Footer Placeholder 2">
            <a:extLst>
              <a:ext uri="{FF2B5EF4-FFF2-40B4-BE49-F238E27FC236}">
                <a16:creationId xmlns:a16="http://schemas.microsoft.com/office/drawing/2014/main" id="{F8D3CC86-2F6F-4566-A130-6B5A35DBD9DF}"/>
              </a:ext>
            </a:extLst>
          </p:cNvPr>
          <p:cNvSpPr>
            <a:spLocks noGrp="1"/>
          </p:cNvSpPr>
          <p:nvPr>
            <p:ph type="ftr" sz="quarter" idx="11"/>
          </p:nvPr>
        </p:nvSpPr>
        <p:spPr/>
        <p:txBody>
          <a:bodyPr/>
          <a:lstStyle/>
          <a:p>
            <a:r>
              <a:rPr lang="en-US"/>
              <a:t>neurodegzl21</a:t>
            </a:r>
          </a:p>
        </p:txBody>
      </p:sp>
      <p:sp>
        <p:nvSpPr>
          <p:cNvPr id="4" name="Slide Number Placeholder 3">
            <a:extLst>
              <a:ext uri="{FF2B5EF4-FFF2-40B4-BE49-F238E27FC236}">
                <a16:creationId xmlns:a16="http://schemas.microsoft.com/office/drawing/2014/main" id="{6861B3AC-4B5E-4983-8816-D9E038D54CC3}"/>
              </a:ext>
            </a:extLst>
          </p:cNvPr>
          <p:cNvSpPr>
            <a:spLocks noGrp="1"/>
          </p:cNvSpPr>
          <p:nvPr>
            <p:ph type="sldNum" sz="quarter" idx="12"/>
          </p:nvPr>
        </p:nvSpPr>
        <p:spPr/>
        <p:txBody>
          <a:bodyPr/>
          <a:lstStyle/>
          <a:p>
            <a:fld id="{A7CD31F4-64FA-4BA0-9498-67783267A8C8}" type="slidenum">
              <a:rPr lang="en-US" smtClean="0"/>
              <a:t>32</a:t>
            </a:fld>
            <a:endParaRPr lang="en-US"/>
          </a:p>
        </p:txBody>
      </p:sp>
      <p:pic>
        <p:nvPicPr>
          <p:cNvPr id="1026" name="Picture 2" descr="See the source image">
            <a:extLst>
              <a:ext uri="{FF2B5EF4-FFF2-40B4-BE49-F238E27FC236}">
                <a16:creationId xmlns:a16="http://schemas.microsoft.com/office/drawing/2014/main" id="{AD68983C-45FD-48FC-A3CA-59DEBE02B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338" y="1019175"/>
            <a:ext cx="9839325"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539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19288" y="260350"/>
            <a:ext cx="8229600" cy="865188"/>
          </a:xfrm>
        </p:spPr>
        <p:txBody>
          <a:bodyPr>
            <a:normAutofit/>
          </a:bodyPr>
          <a:lstStyle/>
          <a:p>
            <a:pPr eaLnBrk="1" hangingPunct="1">
              <a:defRPr/>
            </a:pPr>
            <a:r>
              <a:rPr lang="sk-SK" altLang="sk-SK" sz="4000" dirty="0"/>
              <a:t>RIZIKOVÉ FAKTORY A ŠTÁDIÁ</a:t>
            </a:r>
          </a:p>
        </p:txBody>
      </p:sp>
      <p:sp>
        <p:nvSpPr>
          <p:cNvPr id="10243" name="Rectangle 3"/>
          <p:cNvSpPr>
            <a:spLocks noGrp="1" noChangeArrowheads="1"/>
          </p:cNvSpPr>
          <p:nvPr>
            <p:ph type="body" idx="1"/>
          </p:nvPr>
        </p:nvSpPr>
        <p:spPr>
          <a:xfrm>
            <a:off x="775063" y="1837509"/>
            <a:ext cx="11312433" cy="4760141"/>
          </a:xfrm>
        </p:spPr>
        <p:txBody>
          <a:bodyPr>
            <a:normAutofit lnSpcReduction="10000"/>
          </a:bodyPr>
          <a:lstStyle/>
          <a:p>
            <a:pPr algn="ctr" eaLnBrk="1" hangingPunct="1">
              <a:lnSpc>
                <a:spcPct val="80000"/>
              </a:lnSpc>
              <a:buFontTx/>
              <a:buNone/>
            </a:pPr>
            <a:r>
              <a:rPr lang="sk-SK" altLang="sk-SK" sz="2200" b="1" dirty="0">
                <a:latin typeface="Century" panose="02040604050505020304" pitchFamily="18" charset="0"/>
              </a:rPr>
              <a:t>RIZIKOVÉ FAKTORY</a:t>
            </a:r>
          </a:p>
          <a:p>
            <a:pPr eaLnBrk="1" hangingPunct="1">
              <a:lnSpc>
                <a:spcPct val="80000"/>
              </a:lnSpc>
              <a:buFontTx/>
              <a:buNone/>
            </a:pPr>
            <a:r>
              <a:rPr lang="sk-SK" altLang="sk-SK" sz="2200" b="1" dirty="0">
                <a:latin typeface="Century" panose="02040604050505020304" pitchFamily="18" charset="0"/>
              </a:rPr>
              <a:t>Vek, pohlavie (ž </a:t>
            </a:r>
            <a:r>
              <a:rPr lang="en-US" altLang="sk-SK" sz="2200" b="1" dirty="0">
                <a:latin typeface="Century" panose="02040604050505020304" pitchFamily="18" charset="0"/>
              </a:rPr>
              <a:t>&gt; </a:t>
            </a:r>
            <a:r>
              <a:rPr lang="sk-SK" altLang="sk-SK" sz="2200" b="1" dirty="0">
                <a:latin typeface="Century" panose="02040604050505020304" pitchFamily="18" charset="0"/>
              </a:rPr>
              <a:t>m),  nízka úroveň vzdelania, depresia, úrazy hlavy, pozitívna rodinná anamnéza</a:t>
            </a:r>
          </a:p>
          <a:p>
            <a:pPr eaLnBrk="1" hangingPunct="1">
              <a:lnSpc>
                <a:spcPct val="80000"/>
              </a:lnSpc>
              <a:buFontTx/>
              <a:buNone/>
            </a:pPr>
            <a:r>
              <a:rPr lang="sk-SK" altLang="sk-SK" sz="2200" b="1" dirty="0">
                <a:latin typeface="Century" panose="02040604050505020304" pitchFamily="18" charset="0"/>
              </a:rPr>
              <a:t>Ochranné faktory životospráva „SHIELD“ → ďalej </a:t>
            </a:r>
          </a:p>
          <a:p>
            <a:pPr eaLnBrk="1" hangingPunct="1">
              <a:lnSpc>
                <a:spcPct val="80000"/>
              </a:lnSpc>
              <a:buFontTx/>
              <a:buNone/>
            </a:pPr>
            <a:r>
              <a:rPr lang="sk-SK" altLang="sk-SK" sz="2200" b="1" dirty="0">
                <a:latin typeface="Century" panose="02040604050505020304" pitchFamily="18" charset="0"/>
              </a:rPr>
              <a:t>Ochranné (?) antioxidanty, ginkgo biloba, ibuprofen </a:t>
            </a:r>
          </a:p>
          <a:p>
            <a:pPr algn="ctr" eaLnBrk="1" hangingPunct="1">
              <a:lnSpc>
                <a:spcPct val="80000"/>
              </a:lnSpc>
              <a:buFontTx/>
              <a:buNone/>
            </a:pPr>
            <a:r>
              <a:rPr lang="sk-SK" altLang="sk-SK" sz="2200" b="1" dirty="0">
                <a:latin typeface="Century" panose="02040604050505020304" pitchFamily="18" charset="0"/>
              </a:rPr>
              <a:t>4 ŠTÁDIA </a:t>
            </a:r>
          </a:p>
          <a:p>
            <a:pPr marL="0" indent="0" eaLnBrk="1" hangingPunct="1">
              <a:lnSpc>
                <a:spcPct val="80000"/>
              </a:lnSpc>
              <a:buNone/>
            </a:pPr>
            <a:r>
              <a:rPr lang="sk-SK" altLang="sk-SK" sz="2200" b="1" dirty="0">
                <a:latin typeface="Century" panose="02040604050505020304" pitchFamily="18" charset="0"/>
              </a:rPr>
              <a:t>1. </a:t>
            </a:r>
            <a:r>
              <a:rPr lang="en-GB" altLang="sk-SK" sz="2200" b="1" dirty="0" err="1">
                <a:latin typeface="Century" panose="02040604050505020304" pitchFamily="18" charset="0"/>
              </a:rPr>
              <a:t>Predemen</a:t>
            </a:r>
            <a:r>
              <a:rPr lang="sk-SK" altLang="sk-SK" sz="2200" b="1" dirty="0">
                <a:latin typeface="Century" panose="02040604050505020304" pitchFamily="18" charset="0"/>
              </a:rPr>
              <a:t>c</a:t>
            </a:r>
            <a:r>
              <a:rPr lang="en-GB" altLang="sk-SK" sz="2200" b="1" dirty="0" err="1">
                <a:latin typeface="Century" panose="02040604050505020304" pitchFamily="18" charset="0"/>
              </a:rPr>
              <a:t>ia</a:t>
            </a:r>
            <a:r>
              <a:rPr lang="sk-SK" altLang="sk-SK" sz="2200" b="1" dirty="0">
                <a:latin typeface="Century" panose="02040604050505020304" pitchFamily="18" charset="0"/>
              </a:rPr>
              <a:t> (mild cognitive impairment)</a:t>
            </a:r>
            <a:endParaRPr lang="en-GB" altLang="sk-SK" sz="2200" b="1" dirty="0">
              <a:latin typeface="Century" panose="02040604050505020304" pitchFamily="18" charset="0"/>
            </a:endParaRPr>
          </a:p>
          <a:p>
            <a:pPr marL="457200" lvl="1" indent="0" eaLnBrk="1" hangingPunct="1">
              <a:lnSpc>
                <a:spcPct val="80000"/>
              </a:lnSpc>
              <a:buNone/>
            </a:pPr>
            <a:r>
              <a:rPr lang="sk-SK" altLang="sk-SK" sz="2200" dirty="0">
                <a:latin typeface="Century" panose="02040604050505020304" pitchFamily="18" charset="0"/>
              </a:rPr>
              <a:t>mierne kognitívne ťažkosti</a:t>
            </a:r>
            <a:r>
              <a:rPr lang="en-GB" altLang="sk-SK" sz="2200" dirty="0">
                <a:latin typeface="Century" panose="02040604050505020304" pitchFamily="18" charset="0"/>
              </a:rPr>
              <a:t> </a:t>
            </a:r>
          </a:p>
          <a:p>
            <a:pPr marL="457200" lvl="1" indent="0" eaLnBrk="1" hangingPunct="1">
              <a:lnSpc>
                <a:spcPct val="80000"/>
              </a:lnSpc>
              <a:buNone/>
            </a:pPr>
            <a:r>
              <a:rPr lang="sk-SK" altLang="sk-SK" sz="2200" dirty="0">
                <a:latin typeface="Century" panose="02040604050505020304" pitchFamily="18" charset="0"/>
              </a:rPr>
              <a:t>strata krátkodobej pamäti a nechopnosť ukladať nové informácie</a:t>
            </a:r>
            <a:endParaRPr lang="en-GB" altLang="sk-SK" sz="2200" dirty="0">
              <a:latin typeface="Century" panose="02040604050505020304" pitchFamily="18" charset="0"/>
            </a:endParaRPr>
          </a:p>
          <a:p>
            <a:pPr marL="457200" lvl="1" indent="0" eaLnBrk="1" hangingPunct="1">
              <a:lnSpc>
                <a:spcPct val="80000"/>
              </a:lnSpc>
              <a:buNone/>
            </a:pPr>
            <a:r>
              <a:rPr lang="sk-SK" altLang="sk-SK" sz="2200" dirty="0">
                <a:latin typeface="Century" panose="02040604050505020304" pitchFamily="18" charset="0"/>
              </a:rPr>
              <a:t>problémy s pozornosťou, plánovaním, flexibilitou, abstraktným myslením</a:t>
            </a:r>
            <a:endParaRPr lang="en-GB" altLang="sk-SK" sz="2200" dirty="0">
              <a:latin typeface="Century" panose="02040604050505020304" pitchFamily="18" charset="0"/>
            </a:endParaRPr>
          </a:p>
          <a:p>
            <a:pPr marL="0" indent="0" eaLnBrk="1" hangingPunct="1">
              <a:lnSpc>
                <a:spcPct val="80000"/>
              </a:lnSpc>
              <a:buNone/>
            </a:pPr>
            <a:r>
              <a:rPr lang="sk-SK" altLang="sk-SK" sz="2200" b="1" dirty="0">
                <a:latin typeface="Century" panose="02040604050505020304" pitchFamily="18" charset="0"/>
              </a:rPr>
              <a:t>2. Skorá</a:t>
            </a:r>
            <a:r>
              <a:rPr lang="en-GB" altLang="sk-SK" sz="2200" b="1" dirty="0">
                <a:latin typeface="Century" panose="02040604050505020304" pitchFamily="18" charset="0"/>
              </a:rPr>
              <a:t> </a:t>
            </a:r>
            <a:r>
              <a:rPr lang="sk-SK" altLang="sk-SK" sz="2200" b="1" dirty="0">
                <a:latin typeface="Century" panose="02040604050505020304" pitchFamily="18" charset="0"/>
              </a:rPr>
              <a:t>fáza </a:t>
            </a:r>
            <a:r>
              <a:rPr lang="en-GB" altLang="sk-SK" sz="2200" b="1" dirty="0" err="1">
                <a:latin typeface="Century" panose="02040604050505020304" pitchFamily="18" charset="0"/>
              </a:rPr>
              <a:t>demen</a:t>
            </a:r>
            <a:r>
              <a:rPr lang="sk-SK" altLang="sk-SK" sz="2200" b="1" dirty="0">
                <a:latin typeface="Century" panose="02040604050505020304" pitchFamily="18" charset="0"/>
              </a:rPr>
              <a:t>cie</a:t>
            </a:r>
          </a:p>
          <a:p>
            <a:pPr marL="457200" lvl="1" indent="0" eaLnBrk="1" hangingPunct="1">
              <a:lnSpc>
                <a:spcPct val="80000"/>
              </a:lnSpc>
              <a:buNone/>
            </a:pPr>
            <a:r>
              <a:rPr lang="sk-SK" altLang="sk-SK" sz="2200" dirty="0">
                <a:latin typeface="Century" panose="02040604050505020304" pitchFamily="18" charset="0"/>
              </a:rPr>
              <a:t>závažnejšia porucha pamäte a myslenia</a:t>
            </a:r>
            <a:endParaRPr lang="en-GB" altLang="sk-SK" sz="2200" dirty="0">
              <a:latin typeface="Century" panose="02040604050505020304" pitchFamily="18" charset="0"/>
            </a:endParaRPr>
          </a:p>
          <a:p>
            <a:pPr marL="457200" lvl="1" indent="0" eaLnBrk="1" hangingPunct="1">
              <a:lnSpc>
                <a:spcPct val="80000"/>
              </a:lnSpc>
              <a:buNone/>
            </a:pPr>
            <a:r>
              <a:rPr lang="sk-SK" altLang="sk-SK" sz="2200" dirty="0">
                <a:latin typeface="Century" panose="02040604050505020304" pitchFamily="18" charset="0"/>
              </a:rPr>
              <a:t>poruchy reči</a:t>
            </a:r>
            <a:r>
              <a:rPr lang="en-GB" altLang="sk-SK" sz="2200" dirty="0">
                <a:latin typeface="Century" panose="02040604050505020304" pitchFamily="18" charset="0"/>
              </a:rPr>
              <a:t> – </a:t>
            </a:r>
            <a:r>
              <a:rPr lang="sk-SK" altLang="sk-SK" sz="2200" dirty="0">
                <a:latin typeface="Century" panose="02040604050505020304" pitchFamily="18" charset="0"/>
              </a:rPr>
              <a:t>zmenšená slovná zásoba, znížená plynulosť reči</a:t>
            </a:r>
            <a:endParaRPr lang="en-GB" altLang="sk-SK" sz="2200" dirty="0">
              <a:latin typeface="Century" panose="02040604050505020304" pitchFamily="18" charset="0"/>
            </a:endParaRPr>
          </a:p>
          <a:p>
            <a:pPr marL="457200" lvl="1" indent="0" eaLnBrk="1" hangingPunct="1">
              <a:lnSpc>
                <a:spcPct val="80000"/>
              </a:lnSpc>
              <a:buNone/>
            </a:pPr>
            <a:r>
              <a:rPr lang="en-GB" altLang="sk-SK" sz="2200" dirty="0">
                <a:latin typeface="Century" panose="02040604050505020304" pitchFamily="18" charset="0"/>
              </a:rPr>
              <a:t>agnosia, apraxia </a:t>
            </a:r>
            <a:endParaRPr lang="sk-SK" altLang="sk-SK" sz="2200" dirty="0">
              <a:latin typeface="Century" panose="02040604050505020304" pitchFamily="18" charset="0"/>
            </a:endParaRPr>
          </a:p>
          <a:p>
            <a:pPr marL="457200" lvl="1" indent="0" eaLnBrk="1" hangingPunct="1">
              <a:lnSpc>
                <a:spcPct val="80000"/>
              </a:lnSpc>
              <a:buNone/>
            </a:pPr>
            <a:endParaRPr lang="en-GB" altLang="sk-SK" sz="2000" dirty="0">
              <a:latin typeface="Century" panose="02040604050505020304" pitchFamily="18" charset="0"/>
            </a:endParaRPr>
          </a:p>
        </p:txBody>
      </p:sp>
    </p:spTree>
    <p:extLst>
      <p:ext uri="{BB962C8B-B14F-4D97-AF65-F5344CB8AC3E}">
        <p14:creationId xmlns:p14="http://schemas.microsoft.com/office/powerpoint/2010/main" val="4187573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19288" y="260350"/>
            <a:ext cx="8229600" cy="865188"/>
          </a:xfrm>
        </p:spPr>
        <p:txBody>
          <a:bodyPr>
            <a:normAutofit/>
          </a:bodyPr>
          <a:lstStyle/>
          <a:p>
            <a:pPr eaLnBrk="1" hangingPunct="1">
              <a:defRPr/>
            </a:pPr>
            <a:r>
              <a:rPr lang="sk-SK" altLang="sk-SK" sz="4000" dirty="0"/>
              <a:t>RIZIKOVÉ FAKTORY A ŠTÁDIÁ</a:t>
            </a:r>
          </a:p>
        </p:txBody>
      </p:sp>
      <p:sp>
        <p:nvSpPr>
          <p:cNvPr id="10243" name="Rectangle 3"/>
          <p:cNvSpPr>
            <a:spLocks noGrp="1" noChangeArrowheads="1"/>
          </p:cNvSpPr>
          <p:nvPr>
            <p:ph type="body" idx="1"/>
          </p:nvPr>
        </p:nvSpPr>
        <p:spPr>
          <a:xfrm>
            <a:off x="853439" y="1341438"/>
            <a:ext cx="11234057" cy="5256212"/>
          </a:xfrm>
        </p:spPr>
        <p:txBody>
          <a:bodyPr>
            <a:normAutofit fontScale="92500" lnSpcReduction="10000"/>
          </a:bodyPr>
          <a:lstStyle/>
          <a:p>
            <a:pPr eaLnBrk="1" hangingPunct="1">
              <a:lnSpc>
                <a:spcPct val="80000"/>
              </a:lnSpc>
              <a:buFontTx/>
              <a:buNone/>
            </a:pPr>
            <a:endParaRPr lang="sk-SK" altLang="sk-SK" sz="2000" b="1" dirty="0">
              <a:solidFill>
                <a:srgbClr val="FF0066"/>
              </a:solidFill>
              <a:latin typeface="Century" panose="02040604050505020304" pitchFamily="18" charset="0"/>
            </a:endParaRPr>
          </a:p>
          <a:p>
            <a:pPr marL="457200" lvl="1" indent="0" eaLnBrk="1" hangingPunct="1">
              <a:lnSpc>
                <a:spcPct val="80000"/>
              </a:lnSpc>
              <a:buNone/>
            </a:pPr>
            <a:endParaRPr lang="sk-SK" altLang="sk-SK" sz="2200" b="1" dirty="0">
              <a:latin typeface="Century" panose="02040604050505020304" pitchFamily="18" charset="0"/>
            </a:endParaRPr>
          </a:p>
          <a:p>
            <a:pPr marL="0" indent="0">
              <a:lnSpc>
                <a:spcPct val="80000"/>
              </a:lnSpc>
              <a:buNone/>
            </a:pPr>
            <a:r>
              <a:rPr lang="sk-SK" altLang="sk-SK" sz="2600" b="1" dirty="0">
                <a:latin typeface="Century" panose="02040604050505020304" pitchFamily="18" charset="0"/>
              </a:rPr>
              <a:t>3. </a:t>
            </a:r>
            <a:r>
              <a:rPr lang="en-GB" altLang="sk-SK" sz="2600" b="1" dirty="0" err="1">
                <a:latin typeface="Century" panose="02040604050505020304" pitchFamily="18" charset="0"/>
              </a:rPr>
              <a:t>Stredná</a:t>
            </a:r>
            <a:r>
              <a:rPr lang="en-GB" altLang="sk-SK" sz="2600" b="1" dirty="0">
                <a:latin typeface="Century" panose="02040604050505020304" pitchFamily="18" charset="0"/>
              </a:rPr>
              <a:t> </a:t>
            </a:r>
            <a:r>
              <a:rPr lang="sk-SK" altLang="sk-SK" sz="2600" b="1" dirty="0">
                <a:latin typeface="Century" panose="02040604050505020304" pitchFamily="18" charset="0"/>
              </a:rPr>
              <a:t>závažná </a:t>
            </a:r>
            <a:r>
              <a:rPr lang="en-GB" altLang="sk-SK" sz="2600" b="1" dirty="0" err="1">
                <a:latin typeface="Century" panose="02040604050505020304" pitchFamily="18" charset="0"/>
              </a:rPr>
              <a:t>demencia</a:t>
            </a:r>
            <a:endParaRPr lang="en-GB" altLang="sk-SK" sz="2600" b="1" dirty="0">
              <a:latin typeface="Century" panose="02040604050505020304" pitchFamily="18" charset="0"/>
            </a:endParaRPr>
          </a:p>
          <a:p>
            <a:pPr marL="457200" lvl="1" indent="0" eaLnBrk="1" hangingPunct="1">
              <a:lnSpc>
                <a:spcPct val="80000"/>
              </a:lnSpc>
              <a:buNone/>
            </a:pPr>
            <a:r>
              <a:rPr lang="sk-SK" altLang="sk-SK" sz="2200" dirty="0">
                <a:latin typeface="Century" panose="02040604050505020304" pitchFamily="18" charset="0"/>
              </a:rPr>
              <a:t>N</a:t>
            </a:r>
            <a:r>
              <a:rPr lang="en-GB" altLang="sk-SK" sz="2200" dirty="0" err="1">
                <a:latin typeface="Century" panose="02040604050505020304" pitchFamily="18" charset="0"/>
              </a:rPr>
              <a:t>eschopnosť</a:t>
            </a:r>
            <a:r>
              <a:rPr lang="en-GB" altLang="sk-SK" sz="2200" dirty="0">
                <a:latin typeface="Century" panose="02040604050505020304" pitchFamily="18" charset="0"/>
              </a:rPr>
              <a:t> </a:t>
            </a:r>
            <a:r>
              <a:rPr lang="en-GB" altLang="sk-SK" sz="2200" dirty="0" err="1">
                <a:latin typeface="Century" panose="02040604050505020304" pitchFamily="18" charset="0"/>
              </a:rPr>
              <a:t>vykonávať</a:t>
            </a:r>
            <a:r>
              <a:rPr lang="en-GB" altLang="sk-SK" sz="2200" dirty="0">
                <a:latin typeface="Century" panose="02040604050505020304" pitchFamily="18" charset="0"/>
              </a:rPr>
              <a:t> </a:t>
            </a:r>
            <a:r>
              <a:rPr lang="en-GB" altLang="sk-SK" sz="2200" dirty="0" err="1">
                <a:latin typeface="Century" panose="02040604050505020304" pitchFamily="18" charset="0"/>
              </a:rPr>
              <a:t>väčšinu</a:t>
            </a:r>
            <a:r>
              <a:rPr lang="en-GB" altLang="sk-SK" sz="2200" dirty="0">
                <a:latin typeface="Century" panose="02040604050505020304" pitchFamily="18" charset="0"/>
              </a:rPr>
              <a:t> </a:t>
            </a:r>
            <a:r>
              <a:rPr lang="en-GB" altLang="sk-SK" sz="2200" dirty="0" err="1">
                <a:latin typeface="Century" panose="02040604050505020304" pitchFamily="18" charset="0"/>
              </a:rPr>
              <a:t>bežných</a:t>
            </a:r>
            <a:r>
              <a:rPr lang="en-GB" altLang="sk-SK" sz="2200" dirty="0">
                <a:latin typeface="Century" panose="02040604050505020304" pitchFamily="18" charset="0"/>
              </a:rPr>
              <a:t> </a:t>
            </a:r>
            <a:r>
              <a:rPr lang="en-GB" altLang="sk-SK" sz="2200" dirty="0" err="1">
                <a:latin typeface="Century" panose="02040604050505020304" pitchFamily="18" charset="0"/>
              </a:rPr>
              <a:t>denných</a:t>
            </a:r>
            <a:r>
              <a:rPr lang="en-GB" altLang="sk-SK" sz="2200" dirty="0">
                <a:latin typeface="Century" panose="02040604050505020304" pitchFamily="18" charset="0"/>
              </a:rPr>
              <a:t> </a:t>
            </a:r>
            <a:r>
              <a:rPr lang="en-GB" altLang="sk-SK" sz="2200" dirty="0" err="1">
                <a:latin typeface="Century" panose="02040604050505020304" pitchFamily="18" charset="0"/>
              </a:rPr>
              <a:t>aktivít</a:t>
            </a:r>
            <a:endParaRPr lang="en-GB" altLang="sk-SK" sz="2200" dirty="0">
              <a:latin typeface="Century" panose="02040604050505020304" pitchFamily="18" charset="0"/>
            </a:endParaRPr>
          </a:p>
          <a:p>
            <a:pPr marL="457200" lvl="1" indent="0" eaLnBrk="1" hangingPunct="1">
              <a:lnSpc>
                <a:spcPct val="80000"/>
              </a:lnSpc>
              <a:buNone/>
            </a:pPr>
            <a:r>
              <a:rPr lang="sk-SK" altLang="sk-SK" sz="2200" dirty="0">
                <a:latin typeface="Century" panose="02040604050505020304" pitchFamily="18" charset="0"/>
              </a:rPr>
              <a:t>Z</a:t>
            </a:r>
            <a:r>
              <a:rPr lang="en-GB" altLang="sk-SK" sz="2200" dirty="0" err="1">
                <a:latin typeface="Century" panose="02040604050505020304" pitchFamily="18" charset="0"/>
              </a:rPr>
              <a:t>ávažnejšie</a:t>
            </a:r>
            <a:r>
              <a:rPr lang="en-GB" altLang="sk-SK" sz="2200" dirty="0">
                <a:latin typeface="Century" panose="02040604050505020304" pitchFamily="18" charset="0"/>
              </a:rPr>
              <a:t> </a:t>
            </a:r>
            <a:r>
              <a:rPr lang="en-GB" altLang="sk-SK" sz="2200" dirty="0" err="1">
                <a:latin typeface="Century" panose="02040604050505020304" pitchFamily="18" charset="0"/>
              </a:rPr>
              <a:t>problémy</a:t>
            </a:r>
            <a:r>
              <a:rPr lang="en-GB" altLang="sk-SK" sz="2200" dirty="0">
                <a:latin typeface="Century" panose="02040604050505020304" pitchFamily="18" charset="0"/>
              </a:rPr>
              <a:t> s </a:t>
            </a:r>
            <a:r>
              <a:rPr lang="en-GB" altLang="sk-SK" sz="2200" dirty="0" err="1">
                <a:latin typeface="Century" panose="02040604050505020304" pitchFamily="18" charset="0"/>
              </a:rPr>
              <a:t>rečou</a:t>
            </a:r>
            <a:r>
              <a:rPr lang="en-GB" altLang="sk-SK" sz="2200" dirty="0">
                <a:latin typeface="Century" panose="02040604050505020304" pitchFamily="18" charset="0"/>
              </a:rPr>
              <a:t> v </a:t>
            </a:r>
            <a:r>
              <a:rPr lang="en-GB" altLang="sk-SK" sz="2200" dirty="0" err="1">
                <a:latin typeface="Century" panose="02040604050505020304" pitchFamily="18" charset="0"/>
              </a:rPr>
              <a:t>dôsledku</a:t>
            </a:r>
            <a:r>
              <a:rPr lang="en-GB" altLang="sk-SK" sz="2200" dirty="0">
                <a:latin typeface="Century" panose="02040604050505020304" pitchFamily="18" charset="0"/>
              </a:rPr>
              <a:t> </a:t>
            </a:r>
            <a:r>
              <a:rPr lang="en-GB" altLang="sk-SK" sz="2200" dirty="0" err="1">
                <a:latin typeface="Century" panose="02040604050505020304" pitchFamily="18" charset="0"/>
              </a:rPr>
              <a:t>neschopnosti</a:t>
            </a:r>
            <a:r>
              <a:rPr lang="en-GB" altLang="sk-SK" sz="2200" dirty="0">
                <a:latin typeface="Century" panose="02040604050505020304" pitchFamily="18" charset="0"/>
              </a:rPr>
              <a:t> </a:t>
            </a:r>
            <a:r>
              <a:rPr lang="en-GB" altLang="sk-SK" sz="2200" dirty="0" err="1">
                <a:latin typeface="Century" panose="02040604050505020304" pitchFamily="18" charset="0"/>
              </a:rPr>
              <a:t>spomenúť</a:t>
            </a:r>
            <a:r>
              <a:rPr lang="en-GB" altLang="sk-SK" sz="2200" dirty="0">
                <a:latin typeface="Century" panose="02040604050505020304" pitchFamily="18" charset="0"/>
              </a:rPr>
              <a:t> </a:t>
            </a:r>
            <a:r>
              <a:rPr lang="en-GB" altLang="sk-SK" sz="2200" dirty="0" err="1">
                <a:latin typeface="Century" panose="02040604050505020304" pitchFamily="18" charset="0"/>
              </a:rPr>
              <a:t>si</a:t>
            </a:r>
            <a:r>
              <a:rPr lang="en-GB" altLang="sk-SK" sz="2200" dirty="0">
                <a:latin typeface="Century" panose="02040604050505020304" pitchFamily="18" charset="0"/>
              </a:rPr>
              <a:t> </a:t>
            </a:r>
            <a:r>
              <a:rPr lang="en-GB" altLang="sk-SK" sz="2200" dirty="0" err="1">
                <a:latin typeface="Century" panose="02040604050505020304" pitchFamily="18" charset="0"/>
              </a:rPr>
              <a:t>na</a:t>
            </a:r>
            <a:r>
              <a:rPr lang="en-GB" altLang="sk-SK" sz="2200" dirty="0">
                <a:latin typeface="Century" panose="02040604050505020304" pitchFamily="18" charset="0"/>
              </a:rPr>
              <a:t> </a:t>
            </a:r>
            <a:r>
              <a:rPr lang="en-GB" altLang="sk-SK" sz="2200" dirty="0" err="1">
                <a:latin typeface="Century" panose="02040604050505020304" pitchFamily="18" charset="0"/>
              </a:rPr>
              <a:t>slová</a:t>
            </a:r>
            <a:r>
              <a:rPr lang="en-GB" altLang="sk-SK" sz="2200" dirty="0">
                <a:latin typeface="Century" panose="02040604050505020304" pitchFamily="18" charset="0"/>
              </a:rPr>
              <a:t>, </a:t>
            </a:r>
            <a:r>
              <a:rPr lang="en-GB" altLang="sk-SK" sz="2200" dirty="0" err="1">
                <a:latin typeface="Century" panose="02040604050505020304" pitchFamily="18" charset="0"/>
              </a:rPr>
              <a:t>zámena</a:t>
            </a:r>
            <a:r>
              <a:rPr lang="en-GB" altLang="sk-SK" sz="2200" dirty="0">
                <a:latin typeface="Century" panose="02040604050505020304" pitchFamily="18" charset="0"/>
              </a:rPr>
              <a:t> </a:t>
            </a:r>
            <a:r>
              <a:rPr lang="en-GB" altLang="sk-SK" sz="2200" dirty="0" err="1">
                <a:latin typeface="Century" panose="02040604050505020304" pitchFamily="18" charset="0"/>
              </a:rPr>
              <a:t>nesprávnymi</a:t>
            </a:r>
            <a:r>
              <a:rPr lang="en-GB" altLang="sk-SK" sz="2200" dirty="0">
                <a:latin typeface="Century" panose="02040604050505020304" pitchFamily="18" charset="0"/>
              </a:rPr>
              <a:t> </a:t>
            </a:r>
            <a:r>
              <a:rPr lang="en-GB" altLang="sk-SK" sz="2200" dirty="0" err="1">
                <a:latin typeface="Century" panose="02040604050505020304" pitchFamily="18" charset="0"/>
              </a:rPr>
              <a:t>slovami</a:t>
            </a:r>
            <a:endParaRPr lang="en-GB" altLang="sk-SK" sz="2200" dirty="0">
              <a:latin typeface="Century" panose="02040604050505020304" pitchFamily="18" charset="0"/>
            </a:endParaRPr>
          </a:p>
          <a:p>
            <a:pPr marL="457200" lvl="1" indent="0" eaLnBrk="1" hangingPunct="1">
              <a:lnSpc>
                <a:spcPct val="80000"/>
              </a:lnSpc>
              <a:buNone/>
            </a:pPr>
            <a:r>
              <a:rPr lang="sk-SK" altLang="sk-SK" sz="2200" dirty="0">
                <a:latin typeface="Century" panose="02040604050505020304" pitchFamily="18" charset="0"/>
              </a:rPr>
              <a:t>S</a:t>
            </a:r>
            <a:r>
              <a:rPr lang="en-GB" altLang="sk-SK" sz="2200" dirty="0" err="1">
                <a:latin typeface="Century" panose="02040604050505020304" pitchFamily="18" charset="0"/>
              </a:rPr>
              <a:t>trácanie</a:t>
            </a:r>
            <a:r>
              <a:rPr lang="en-GB" altLang="sk-SK" sz="2200" dirty="0">
                <a:latin typeface="Century" panose="02040604050505020304" pitchFamily="18" charset="0"/>
              </a:rPr>
              <a:t> </a:t>
            </a:r>
            <a:r>
              <a:rPr lang="en-GB" altLang="sk-SK" sz="2200" dirty="0" err="1">
                <a:latin typeface="Century" panose="02040604050505020304" pitchFamily="18" charset="0"/>
              </a:rPr>
              <a:t>schopnosti</a:t>
            </a:r>
            <a:r>
              <a:rPr lang="en-GB" altLang="sk-SK" sz="2200" dirty="0">
                <a:latin typeface="Century" panose="02040604050505020304" pitchFamily="18" charset="0"/>
              </a:rPr>
              <a:t> </a:t>
            </a:r>
            <a:r>
              <a:rPr lang="en-GB" altLang="sk-SK" sz="2200" dirty="0" err="1">
                <a:latin typeface="Century" panose="02040604050505020304" pitchFamily="18" charset="0"/>
              </a:rPr>
              <a:t>čítať</a:t>
            </a:r>
            <a:r>
              <a:rPr lang="en-GB" altLang="sk-SK" sz="2200" dirty="0">
                <a:latin typeface="Century" panose="02040604050505020304" pitchFamily="18" charset="0"/>
              </a:rPr>
              <a:t> a </a:t>
            </a:r>
            <a:r>
              <a:rPr lang="en-GB" altLang="sk-SK" sz="2200" dirty="0" err="1">
                <a:latin typeface="Century" panose="02040604050505020304" pitchFamily="18" charset="0"/>
              </a:rPr>
              <a:t>písať</a:t>
            </a:r>
            <a:endParaRPr lang="en-GB" altLang="sk-SK" sz="2200" dirty="0">
              <a:latin typeface="Century" panose="02040604050505020304" pitchFamily="18" charset="0"/>
            </a:endParaRPr>
          </a:p>
          <a:p>
            <a:pPr marL="457200" lvl="1" indent="0" eaLnBrk="1" hangingPunct="1">
              <a:lnSpc>
                <a:spcPct val="80000"/>
              </a:lnSpc>
              <a:buNone/>
            </a:pPr>
            <a:r>
              <a:rPr lang="sk-SK" altLang="sk-SK" sz="2200" dirty="0">
                <a:latin typeface="Century" panose="02040604050505020304" pitchFamily="18" charset="0"/>
              </a:rPr>
              <a:t>H</a:t>
            </a:r>
            <a:r>
              <a:rPr lang="en-GB" altLang="sk-SK" sz="2200" dirty="0" err="1">
                <a:latin typeface="Century" panose="02040604050505020304" pitchFamily="18" charset="0"/>
              </a:rPr>
              <a:t>oršia</a:t>
            </a:r>
            <a:r>
              <a:rPr lang="en-GB" altLang="sk-SK" sz="2200" dirty="0">
                <a:latin typeface="Century" panose="02040604050505020304" pitchFamily="18" charset="0"/>
              </a:rPr>
              <a:t> </a:t>
            </a:r>
            <a:r>
              <a:rPr lang="en-GB" altLang="sk-SK" sz="2200" dirty="0" err="1">
                <a:latin typeface="Century" panose="02040604050505020304" pitchFamily="18" charset="0"/>
              </a:rPr>
              <a:t>koordinácia</a:t>
            </a:r>
            <a:r>
              <a:rPr lang="en-GB" altLang="sk-SK" sz="2200" dirty="0">
                <a:latin typeface="Century" panose="02040604050505020304" pitchFamily="18" charset="0"/>
              </a:rPr>
              <a:t> </a:t>
            </a:r>
            <a:r>
              <a:rPr lang="en-GB" altLang="sk-SK" sz="2200" dirty="0" err="1">
                <a:latin typeface="Century" panose="02040604050505020304" pitchFamily="18" charset="0"/>
              </a:rPr>
              <a:t>pohybu</a:t>
            </a:r>
            <a:r>
              <a:rPr lang="en-GB" altLang="sk-SK" sz="2200" dirty="0">
                <a:latin typeface="Century" panose="02040604050505020304" pitchFamily="18" charset="0"/>
              </a:rPr>
              <a:t> – </a:t>
            </a:r>
            <a:r>
              <a:rPr lang="en-GB" altLang="sk-SK" sz="2200" dirty="0" err="1">
                <a:latin typeface="Century" panose="02040604050505020304" pitchFamily="18" charset="0"/>
              </a:rPr>
              <a:t>riziko</a:t>
            </a:r>
            <a:r>
              <a:rPr lang="en-GB" altLang="sk-SK" sz="2200" dirty="0">
                <a:latin typeface="Century" panose="02040604050505020304" pitchFamily="18" charset="0"/>
              </a:rPr>
              <a:t> </a:t>
            </a:r>
            <a:r>
              <a:rPr lang="en-GB" altLang="sk-SK" sz="2200" dirty="0" err="1">
                <a:latin typeface="Century" panose="02040604050505020304" pitchFamily="18" charset="0"/>
              </a:rPr>
              <a:t>pádov</a:t>
            </a:r>
            <a:endParaRPr lang="en-GB" altLang="sk-SK" sz="2200" dirty="0">
              <a:latin typeface="Century" panose="02040604050505020304" pitchFamily="18" charset="0"/>
            </a:endParaRPr>
          </a:p>
          <a:p>
            <a:pPr marL="457200" lvl="1" indent="0" eaLnBrk="1" hangingPunct="1">
              <a:lnSpc>
                <a:spcPct val="80000"/>
              </a:lnSpc>
              <a:buNone/>
            </a:pPr>
            <a:r>
              <a:rPr lang="sk-SK" altLang="sk-SK" sz="2200" dirty="0">
                <a:latin typeface="Century" panose="02040604050505020304" pitchFamily="18" charset="0"/>
              </a:rPr>
              <a:t>V</a:t>
            </a:r>
            <a:r>
              <a:rPr lang="en-GB" altLang="sk-SK" sz="2200" dirty="0" err="1">
                <a:latin typeface="Century" panose="02040604050505020304" pitchFamily="18" charset="0"/>
              </a:rPr>
              <a:t>ýraznejšie</a:t>
            </a:r>
            <a:r>
              <a:rPr lang="en-GB" altLang="sk-SK" sz="2200" dirty="0">
                <a:latin typeface="Century" panose="02040604050505020304" pitchFamily="18" charset="0"/>
              </a:rPr>
              <a:t> </a:t>
            </a:r>
            <a:r>
              <a:rPr lang="en-GB" altLang="sk-SK" sz="2200" dirty="0" err="1">
                <a:latin typeface="Century" panose="02040604050505020304" pitchFamily="18" charset="0"/>
              </a:rPr>
              <a:t>zhoršenie</a:t>
            </a:r>
            <a:r>
              <a:rPr lang="en-GB" altLang="sk-SK" sz="2200" dirty="0">
                <a:latin typeface="Century" panose="02040604050505020304" pitchFamily="18" charset="0"/>
              </a:rPr>
              <a:t> </a:t>
            </a:r>
            <a:r>
              <a:rPr lang="en-GB" altLang="sk-SK" sz="2200" dirty="0" err="1">
                <a:latin typeface="Century" panose="02040604050505020304" pitchFamily="18" charset="0"/>
              </a:rPr>
              <a:t>pamäti</a:t>
            </a:r>
            <a:r>
              <a:rPr lang="en-GB" altLang="sk-SK" sz="2200" dirty="0">
                <a:latin typeface="Century" panose="02040604050505020304" pitchFamily="18" charset="0"/>
              </a:rPr>
              <a:t> – </a:t>
            </a:r>
            <a:r>
              <a:rPr lang="en-GB" altLang="sk-SK" sz="2200" dirty="0" err="1">
                <a:latin typeface="Century" panose="02040604050505020304" pitchFamily="18" charset="0"/>
              </a:rPr>
              <a:t>problém</a:t>
            </a:r>
            <a:r>
              <a:rPr lang="en-GB" altLang="sk-SK" sz="2200" dirty="0">
                <a:latin typeface="Century" panose="02040604050505020304" pitchFamily="18" charset="0"/>
              </a:rPr>
              <a:t> </a:t>
            </a:r>
            <a:r>
              <a:rPr lang="en-GB" altLang="sk-SK" sz="2200" dirty="0" err="1">
                <a:latin typeface="Century" panose="02040604050505020304" pitchFamily="18" charset="0"/>
              </a:rPr>
              <a:t>rozoznávať</a:t>
            </a:r>
            <a:r>
              <a:rPr lang="en-GB" altLang="sk-SK" sz="2200" dirty="0">
                <a:latin typeface="Century" panose="02040604050505020304" pitchFamily="18" charset="0"/>
              </a:rPr>
              <a:t> </a:t>
            </a:r>
            <a:r>
              <a:rPr lang="en-GB" altLang="sk-SK" sz="2200" dirty="0" err="1">
                <a:latin typeface="Century" panose="02040604050505020304" pitchFamily="18" charset="0"/>
              </a:rPr>
              <a:t>príbuzných</a:t>
            </a:r>
            <a:endParaRPr lang="en-GB" altLang="sk-SK" sz="2200" dirty="0">
              <a:latin typeface="Century" panose="02040604050505020304" pitchFamily="18" charset="0"/>
            </a:endParaRPr>
          </a:p>
          <a:p>
            <a:pPr marL="457200" lvl="1" indent="0" eaLnBrk="1" hangingPunct="1">
              <a:lnSpc>
                <a:spcPct val="80000"/>
              </a:lnSpc>
              <a:buNone/>
            </a:pPr>
            <a:r>
              <a:rPr lang="sk-SK" altLang="sk-SK" sz="2200" dirty="0">
                <a:latin typeface="Century" panose="02040604050505020304" pitchFamily="18" charset="0"/>
              </a:rPr>
              <a:t>Z</a:t>
            </a:r>
            <a:r>
              <a:rPr lang="en-GB" altLang="sk-SK" sz="2200" dirty="0" err="1">
                <a:latin typeface="Century" panose="02040604050505020304" pitchFamily="18" charset="0"/>
              </a:rPr>
              <a:t>meny</a:t>
            </a:r>
            <a:r>
              <a:rPr lang="en-GB" altLang="sk-SK" sz="2200" dirty="0">
                <a:latin typeface="Century" panose="02040604050505020304" pitchFamily="18" charset="0"/>
              </a:rPr>
              <a:t> </a:t>
            </a:r>
            <a:r>
              <a:rPr lang="en-GB" altLang="sk-SK" sz="2200" dirty="0" err="1">
                <a:latin typeface="Century" panose="02040604050505020304" pitchFamily="18" charset="0"/>
              </a:rPr>
              <a:t>správania</a:t>
            </a:r>
            <a:r>
              <a:rPr lang="en-GB" altLang="sk-SK" sz="2200" dirty="0">
                <a:latin typeface="Century" panose="02040604050505020304" pitchFamily="18" charset="0"/>
              </a:rPr>
              <a:t> – </a:t>
            </a:r>
            <a:r>
              <a:rPr lang="en-GB" altLang="sk-SK" sz="2200" dirty="0" err="1">
                <a:latin typeface="Century" panose="02040604050505020304" pitchFamily="18" charset="0"/>
              </a:rPr>
              <a:t>iritabilita</a:t>
            </a:r>
            <a:r>
              <a:rPr lang="en-GB" altLang="sk-SK" sz="2200" dirty="0">
                <a:latin typeface="Century" panose="02040604050505020304" pitchFamily="18" charset="0"/>
              </a:rPr>
              <a:t>, </a:t>
            </a:r>
            <a:r>
              <a:rPr lang="en-GB" altLang="sk-SK" sz="2200" dirty="0" err="1">
                <a:latin typeface="Century" panose="02040604050505020304" pitchFamily="18" charset="0"/>
              </a:rPr>
              <a:t>labilita</a:t>
            </a:r>
            <a:r>
              <a:rPr lang="en-GB" altLang="sk-SK" sz="2200" dirty="0">
                <a:latin typeface="Century" panose="02040604050505020304" pitchFamily="18" charset="0"/>
              </a:rPr>
              <a:t>, </a:t>
            </a:r>
            <a:r>
              <a:rPr lang="en-GB" altLang="sk-SK" sz="2200" dirty="0" err="1">
                <a:latin typeface="Century" panose="02040604050505020304" pitchFamily="18" charset="0"/>
              </a:rPr>
              <a:t>agre</a:t>
            </a:r>
            <a:r>
              <a:rPr lang="sk-SK" altLang="sk-SK" sz="2200" dirty="0">
                <a:latin typeface="Century" panose="02040604050505020304" pitchFamily="18" charset="0"/>
              </a:rPr>
              <a:t>s</a:t>
            </a:r>
            <a:r>
              <a:rPr lang="en-GB" altLang="sk-SK" sz="2200" dirty="0" err="1">
                <a:latin typeface="Century" panose="02040604050505020304" pitchFamily="18" charset="0"/>
              </a:rPr>
              <a:t>ivita</a:t>
            </a:r>
            <a:r>
              <a:rPr lang="sk-SK" altLang="sk-SK" sz="2200" dirty="0">
                <a:latin typeface="Century" panose="02040604050505020304" pitchFamily="18" charset="0"/>
              </a:rPr>
              <a:t>, sklon k blúdeniu</a:t>
            </a:r>
            <a:endParaRPr lang="en-GB" altLang="sk-SK" sz="2200" dirty="0">
              <a:latin typeface="Century" panose="02040604050505020304" pitchFamily="18" charset="0"/>
            </a:endParaRPr>
          </a:p>
          <a:p>
            <a:pPr marL="457200" lvl="1" indent="0" eaLnBrk="1" hangingPunct="1">
              <a:lnSpc>
                <a:spcPct val="80000"/>
              </a:lnSpc>
              <a:buNone/>
            </a:pPr>
            <a:r>
              <a:rPr lang="sk-SK" altLang="sk-SK" sz="2200" dirty="0">
                <a:latin typeface="Century" panose="02040604050505020304" pitchFamily="18" charset="0"/>
              </a:rPr>
              <a:t>Strata hygienických návykov, </a:t>
            </a:r>
            <a:r>
              <a:rPr lang="en-GB" altLang="sk-SK" sz="2200" dirty="0" err="1">
                <a:latin typeface="Century" panose="02040604050505020304" pitchFamily="18" charset="0"/>
              </a:rPr>
              <a:t>inkontinencia</a:t>
            </a:r>
            <a:r>
              <a:rPr lang="en-GB" altLang="sk-SK" sz="2200" dirty="0">
                <a:latin typeface="Century" panose="02040604050505020304" pitchFamily="18" charset="0"/>
              </a:rPr>
              <a:t> </a:t>
            </a:r>
            <a:r>
              <a:rPr lang="en-GB" altLang="sk-SK" sz="2200" dirty="0" err="1">
                <a:latin typeface="Century" panose="02040604050505020304" pitchFamily="18" charset="0"/>
              </a:rPr>
              <a:t>moču</a:t>
            </a:r>
            <a:endParaRPr lang="sk-SK" altLang="sk-SK" sz="2200" dirty="0">
              <a:latin typeface="Century" panose="02040604050505020304" pitchFamily="18" charset="0"/>
            </a:endParaRPr>
          </a:p>
          <a:p>
            <a:pPr marL="0" indent="0">
              <a:lnSpc>
                <a:spcPct val="80000"/>
              </a:lnSpc>
              <a:buNone/>
            </a:pPr>
            <a:r>
              <a:rPr lang="sk-SK" altLang="sk-SK" sz="2600" dirty="0">
                <a:latin typeface="Century" panose="02040604050505020304" pitchFamily="18" charset="0"/>
              </a:rPr>
              <a:t>4. </a:t>
            </a:r>
            <a:r>
              <a:rPr lang="en-GB" altLang="sk-SK" sz="2600" b="1" dirty="0" err="1">
                <a:latin typeface="Century" panose="02040604050505020304" pitchFamily="18" charset="0"/>
              </a:rPr>
              <a:t>Závažná</a:t>
            </a:r>
            <a:r>
              <a:rPr lang="en-GB" altLang="sk-SK" sz="2600" b="1" dirty="0">
                <a:latin typeface="Century" panose="02040604050505020304" pitchFamily="18" charset="0"/>
              </a:rPr>
              <a:t> </a:t>
            </a:r>
            <a:r>
              <a:rPr lang="en-GB" altLang="sk-SK" sz="2600" b="1" dirty="0" err="1">
                <a:latin typeface="Century" panose="02040604050505020304" pitchFamily="18" charset="0"/>
              </a:rPr>
              <a:t>demencia</a:t>
            </a:r>
            <a:endParaRPr lang="en-GB" altLang="sk-SK" sz="2600" b="1" dirty="0">
              <a:latin typeface="Century" panose="02040604050505020304" pitchFamily="18" charset="0"/>
            </a:endParaRPr>
          </a:p>
          <a:p>
            <a:pPr marL="457200" lvl="1" indent="0" eaLnBrk="1" hangingPunct="1">
              <a:lnSpc>
                <a:spcPct val="80000"/>
              </a:lnSpc>
              <a:buNone/>
            </a:pPr>
            <a:r>
              <a:rPr lang="sk-SK" altLang="sk-SK" sz="2200" dirty="0">
                <a:latin typeface="Century" panose="02040604050505020304" pitchFamily="18" charset="0"/>
              </a:rPr>
              <a:t>Ú</a:t>
            </a:r>
            <a:r>
              <a:rPr lang="en-GB" altLang="sk-SK" sz="2200" dirty="0" err="1">
                <a:latin typeface="Century" panose="02040604050505020304" pitchFamily="18" charset="0"/>
              </a:rPr>
              <a:t>plná</a:t>
            </a:r>
            <a:r>
              <a:rPr lang="en-GB" altLang="sk-SK" sz="2200" dirty="0">
                <a:latin typeface="Century" panose="02040604050505020304" pitchFamily="18" charset="0"/>
              </a:rPr>
              <a:t> </a:t>
            </a:r>
            <a:r>
              <a:rPr lang="en-GB" altLang="sk-SK" sz="2200" dirty="0" err="1">
                <a:latin typeface="Century" panose="02040604050505020304" pitchFamily="18" charset="0"/>
              </a:rPr>
              <a:t>závislosť</a:t>
            </a:r>
            <a:r>
              <a:rPr lang="en-GB" altLang="sk-SK" sz="2200" dirty="0">
                <a:latin typeface="Century" panose="02040604050505020304" pitchFamily="18" charset="0"/>
              </a:rPr>
              <a:t> </a:t>
            </a:r>
            <a:r>
              <a:rPr lang="en-GB" altLang="sk-SK" sz="2200" dirty="0" err="1">
                <a:latin typeface="Century" panose="02040604050505020304" pitchFamily="18" charset="0"/>
              </a:rPr>
              <a:t>na</a:t>
            </a:r>
            <a:r>
              <a:rPr lang="en-GB" altLang="sk-SK" sz="2200" dirty="0">
                <a:latin typeface="Century" panose="02040604050505020304" pitchFamily="18" charset="0"/>
              </a:rPr>
              <a:t> </a:t>
            </a:r>
            <a:r>
              <a:rPr lang="en-GB" altLang="sk-SK" sz="2200" dirty="0" err="1">
                <a:latin typeface="Century" panose="02040604050505020304" pitchFamily="18" charset="0"/>
              </a:rPr>
              <a:t>ošetrovateľ</a:t>
            </a:r>
            <a:r>
              <a:rPr lang="sk-SK" altLang="sk-SK" sz="2200" dirty="0">
                <a:latin typeface="Century" panose="02040604050505020304" pitchFamily="18" charset="0"/>
              </a:rPr>
              <a:t>skej starostlivosti</a:t>
            </a:r>
            <a:endParaRPr lang="en-GB" altLang="sk-SK" sz="2200" dirty="0">
              <a:latin typeface="Century" panose="02040604050505020304" pitchFamily="18" charset="0"/>
            </a:endParaRPr>
          </a:p>
          <a:p>
            <a:pPr marL="457200" lvl="1" indent="0" eaLnBrk="1" hangingPunct="1">
              <a:lnSpc>
                <a:spcPct val="80000"/>
              </a:lnSpc>
              <a:buNone/>
            </a:pPr>
            <a:r>
              <a:rPr lang="sk-SK" altLang="sk-SK" sz="2200" dirty="0">
                <a:latin typeface="Century" panose="02040604050505020304" pitchFamily="18" charset="0"/>
              </a:rPr>
              <a:t>R</a:t>
            </a:r>
            <a:r>
              <a:rPr lang="en-GB" altLang="sk-SK" sz="2200" dirty="0" err="1">
                <a:latin typeface="Century" panose="02040604050505020304" pitchFamily="18" charset="0"/>
              </a:rPr>
              <a:t>eč</a:t>
            </a:r>
            <a:r>
              <a:rPr lang="en-GB" altLang="sk-SK" sz="2200" dirty="0">
                <a:latin typeface="Century" panose="02040604050505020304" pitchFamily="18" charset="0"/>
              </a:rPr>
              <a:t> je </a:t>
            </a:r>
            <a:r>
              <a:rPr lang="en-GB" altLang="sk-SK" sz="2200" dirty="0" err="1">
                <a:latin typeface="Century" panose="02040604050505020304" pitchFamily="18" charset="0"/>
              </a:rPr>
              <a:t>redukovaná</a:t>
            </a:r>
            <a:r>
              <a:rPr lang="en-GB" altLang="sk-SK" sz="2200" dirty="0">
                <a:latin typeface="Century" panose="02040604050505020304" pitchFamily="18" charset="0"/>
              </a:rPr>
              <a:t> </a:t>
            </a:r>
            <a:r>
              <a:rPr lang="en-GB" altLang="sk-SK" sz="2200" dirty="0" err="1">
                <a:latin typeface="Century" panose="02040604050505020304" pitchFamily="18" charset="0"/>
              </a:rPr>
              <a:t>na</a:t>
            </a:r>
            <a:r>
              <a:rPr lang="en-GB" altLang="sk-SK" sz="2200" dirty="0">
                <a:latin typeface="Century" panose="02040604050505020304" pitchFamily="18" charset="0"/>
              </a:rPr>
              <a:t> </a:t>
            </a:r>
            <a:r>
              <a:rPr lang="en-GB" altLang="sk-SK" sz="2200" dirty="0" err="1">
                <a:latin typeface="Century" panose="02040604050505020304" pitchFamily="18" charset="0"/>
              </a:rPr>
              <a:t>jednoduché</a:t>
            </a:r>
            <a:r>
              <a:rPr lang="en-GB" altLang="sk-SK" sz="2200" dirty="0">
                <a:latin typeface="Century" panose="02040604050505020304" pitchFamily="18" charset="0"/>
              </a:rPr>
              <a:t> </a:t>
            </a:r>
            <a:r>
              <a:rPr lang="en-GB" altLang="sk-SK" sz="2200" dirty="0" err="1">
                <a:latin typeface="Century" panose="02040604050505020304" pitchFamily="18" charset="0"/>
              </a:rPr>
              <a:t>frázy</a:t>
            </a:r>
            <a:r>
              <a:rPr lang="en-GB" altLang="sk-SK" sz="2200" dirty="0">
                <a:latin typeface="Century" panose="02040604050505020304" pitchFamily="18" charset="0"/>
              </a:rPr>
              <a:t> a </a:t>
            </a:r>
            <a:r>
              <a:rPr lang="en-GB" altLang="sk-SK" sz="2200" dirty="0" err="1">
                <a:latin typeface="Century" panose="02040604050505020304" pitchFamily="18" charset="0"/>
              </a:rPr>
              <a:t>jednotlivé</a:t>
            </a:r>
            <a:r>
              <a:rPr lang="en-GB" altLang="sk-SK" sz="2200" dirty="0">
                <a:latin typeface="Century" panose="02040604050505020304" pitchFamily="18" charset="0"/>
              </a:rPr>
              <a:t> </a:t>
            </a:r>
            <a:r>
              <a:rPr lang="en-GB" altLang="sk-SK" sz="2200" dirty="0" err="1">
                <a:latin typeface="Century" panose="02040604050505020304" pitchFamily="18" charset="0"/>
              </a:rPr>
              <a:t>slová</a:t>
            </a:r>
            <a:r>
              <a:rPr lang="en-GB" altLang="sk-SK" sz="2200" dirty="0">
                <a:latin typeface="Century" panose="02040604050505020304" pitchFamily="18" charset="0"/>
              </a:rPr>
              <a:t>, </a:t>
            </a:r>
            <a:r>
              <a:rPr lang="en-GB" altLang="sk-SK" sz="2200" dirty="0" err="1">
                <a:latin typeface="Century" panose="02040604050505020304" pitchFamily="18" charset="0"/>
              </a:rPr>
              <a:t>alebo</a:t>
            </a:r>
            <a:r>
              <a:rPr lang="en-GB" altLang="sk-SK" sz="2200" dirty="0">
                <a:latin typeface="Century" panose="02040604050505020304" pitchFamily="18" charset="0"/>
              </a:rPr>
              <a:t> </a:t>
            </a:r>
            <a:r>
              <a:rPr lang="en-GB" altLang="sk-SK" sz="2200" dirty="0" err="1">
                <a:latin typeface="Century" panose="02040604050505020304" pitchFamily="18" charset="0"/>
              </a:rPr>
              <a:t>úplná</a:t>
            </a:r>
            <a:r>
              <a:rPr lang="en-GB" altLang="sk-SK" sz="2200" dirty="0">
                <a:latin typeface="Century" panose="02040604050505020304" pitchFamily="18" charset="0"/>
              </a:rPr>
              <a:t> strata </a:t>
            </a:r>
            <a:r>
              <a:rPr lang="en-GB" altLang="sk-SK" sz="2200" dirty="0" err="1">
                <a:latin typeface="Century" panose="02040604050505020304" pitchFamily="18" charset="0"/>
              </a:rPr>
              <a:t>reči</a:t>
            </a:r>
            <a:endParaRPr lang="en-GB" altLang="sk-SK" sz="2200" dirty="0">
              <a:latin typeface="Century" panose="02040604050505020304" pitchFamily="18" charset="0"/>
            </a:endParaRPr>
          </a:p>
          <a:p>
            <a:pPr marL="457200" lvl="1" indent="0" eaLnBrk="1" hangingPunct="1">
              <a:lnSpc>
                <a:spcPct val="80000"/>
              </a:lnSpc>
              <a:buNone/>
            </a:pPr>
            <a:r>
              <a:rPr lang="sk-SK" altLang="sk-SK" sz="2200" dirty="0">
                <a:latin typeface="Century" panose="02040604050505020304" pitchFamily="18" charset="0"/>
              </a:rPr>
              <a:t>E</a:t>
            </a:r>
            <a:r>
              <a:rPr lang="en-GB" altLang="sk-SK" sz="2200" dirty="0" err="1">
                <a:latin typeface="Century" panose="02040604050505020304" pitchFamily="18" charset="0"/>
              </a:rPr>
              <a:t>xtrémna</a:t>
            </a:r>
            <a:r>
              <a:rPr lang="en-GB" altLang="sk-SK" sz="2200" dirty="0">
                <a:latin typeface="Century" panose="02040604050505020304" pitchFamily="18" charset="0"/>
              </a:rPr>
              <a:t> </a:t>
            </a:r>
            <a:r>
              <a:rPr lang="en-GB" altLang="sk-SK" sz="2200" dirty="0" err="1">
                <a:latin typeface="Century" panose="02040604050505020304" pitchFamily="18" charset="0"/>
              </a:rPr>
              <a:t>apatia</a:t>
            </a:r>
            <a:r>
              <a:rPr lang="en-GB" altLang="sk-SK" sz="2200" dirty="0">
                <a:latin typeface="Century" panose="02040604050505020304" pitchFamily="18" charset="0"/>
              </a:rPr>
              <a:t> a </a:t>
            </a:r>
            <a:r>
              <a:rPr lang="en-GB" altLang="sk-SK" sz="2200" dirty="0" err="1">
                <a:latin typeface="Century" panose="02040604050505020304" pitchFamily="18" charset="0"/>
              </a:rPr>
              <a:t>vyšerpanie</a:t>
            </a:r>
            <a:endParaRPr lang="en-GB" altLang="sk-SK" sz="2200" dirty="0">
              <a:latin typeface="Century" panose="02040604050505020304" pitchFamily="18" charset="0"/>
            </a:endParaRPr>
          </a:p>
          <a:p>
            <a:pPr marL="457200" lvl="1" indent="0" eaLnBrk="1" hangingPunct="1">
              <a:lnSpc>
                <a:spcPct val="80000"/>
              </a:lnSpc>
              <a:buNone/>
            </a:pPr>
            <a:r>
              <a:rPr lang="sk-SK" altLang="sk-SK" sz="2200" dirty="0">
                <a:latin typeface="Century" panose="02040604050505020304" pitchFamily="18" charset="0"/>
              </a:rPr>
              <a:t>N</a:t>
            </a:r>
            <a:r>
              <a:rPr lang="en-GB" altLang="sk-SK" sz="2200" dirty="0" err="1">
                <a:latin typeface="Century" panose="02040604050505020304" pitchFamily="18" charset="0"/>
              </a:rPr>
              <a:t>eschopnosť</a:t>
            </a:r>
            <a:r>
              <a:rPr lang="en-GB" altLang="sk-SK" sz="2200" dirty="0">
                <a:latin typeface="Century" panose="02040604050505020304" pitchFamily="18" charset="0"/>
              </a:rPr>
              <a:t> </a:t>
            </a:r>
            <a:r>
              <a:rPr lang="en-GB" altLang="sk-SK" sz="2200" dirty="0" err="1">
                <a:latin typeface="Century" panose="02040604050505020304" pitchFamily="18" charset="0"/>
              </a:rPr>
              <a:t>vykonávať</a:t>
            </a:r>
            <a:r>
              <a:rPr lang="en-GB" altLang="sk-SK" sz="2200" dirty="0">
                <a:latin typeface="Century" panose="02040604050505020304" pitchFamily="18" charset="0"/>
              </a:rPr>
              <a:t> </a:t>
            </a:r>
            <a:r>
              <a:rPr lang="en-GB" altLang="sk-SK" sz="2200" dirty="0" err="1">
                <a:latin typeface="Century" panose="02040604050505020304" pitchFamily="18" charset="0"/>
              </a:rPr>
              <a:t>aj</a:t>
            </a:r>
            <a:r>
              <a:rPr lang="en-GB" altLang="sk-SK" sz="2200" dirty="0">
                <a:latin typeface="Century" panose="02040604050505020304" pitchFamily="18" charset="0"/>
              </a:rPr>
              <a:t> </a:t>
            </a:r>
            <a:r>
              <a:rPr lang="en-GB" altLang="sk-SK" sz="2200" dirty="0" err="1">
                <a:latin typeface="Century" panose="02040604050505020304" pitchFamily="18" charset="0"/>
              </a:rPr>
              <a:t>najľahšie</a:t>
            </a:r>
            <a:r>
              <a:rPr lang="en-GB" altLang="sk-SK" sz="2200" dirty="0">
                <a:latin typeface="Century" panose="02040604050505020304" pitchFamily="18" charset="0"/>
              </a:rPr>
              <a:t> </a:t>
            </a:r>
            <a:r>
              <a:rPr lang="en-GB" altLang="sk-SK" sz="2200" dirty="0" err="1">
                <a:latin typeface="Century" panose="02040604050505020304" pitchFamily="18" charset="0"/>
              </a:rPr>
              <a:t>úlohy</a:t>
            </a:r>
            <a:r>
              <a:rPr lang="en-GB" altLang="sk-SK" sz="2200" dirty="0">
                <a:latin typeface="Century" panose="02040604050505020304" pitchFamily="18" charset="0"/>
              </a:rPr>
              <a:t> </a:t>
            </a:r>
            <a:r>
              <a:rPr lang="sk-SK" altLang="sk-SK" sz="2200" dirty="0">
                <a:latin typeface="Century" panose="02040604050505020304" pitchFamily="18" charset="0"/>
              </a:rPr>
              <a:t>samostatne</a:t>
            </a:r>
            <a:endParaRPr lang="en-GB" altLang="sk-SK" sz="2200" dirty="0">
              <a:latin typeface="Century" panose="02040604050505020304" pitchFamily="18" charset="0"/>
            </a:endParaRPr>
          </a:p>
          <a:p>
            <a:pPr marL="457200" lvl="1" indent="0" eaLnBrk="1" hangingPunct="1">
              <a:lnSpc>
                <a:spcPct val="80000"/>
              </a:lnSpc>
              <a:buNone/>
            </a:pPr>
            <a:r>
              <a:rPr lang="sk-SK" altLang="sk-SK" sz="2200" dirty="0">
                <a:latin typeface="Century" panose="02040604050505020304" pitchFamily="18" charset="0"/>
              </a:rPr>
              <a:t>I</a:t>
            </a:r>
            <a:r>
              <a:rPr lang="en-GB" altLang="sk-SK" sz="2200" dirty="0" err="1">
                <a:latin typeface="Century" panose="02040604050505020304" pitchFamily="18" charset="0"/>
              </a:rPr>
              <a:t>mobilita</a:t>
            </a:r>
            <a:r>
              <a:rPr lang="en-GB" altLang="sk-SK" sz="2200" dirty="0">
                <a:latin typeface="Century" panose="02040604050505020304" pitchFamily="18" charset="0"/>
              </a:rPr>
              <a:t>, </a:t>
            </a:r>
            <a:r>
              <a:rPr lang="en-GB" altLang="sk-SK" sz="2200" dirty="0" err="1">
                <a:latin typeface="Century" panose="02040604050505020304" pitchFamily="18" charset="0"/>
              </a:rPr>
              <a:t>nutnosť</a:t>
            </a:r>
            <a:r>
              <a:rPr lang="en-GB" altLang="sk-SK" sz="2200" dirty="0">
                <a:latin typeface="Century" panose="02040604050505020304" pitchFamily="18" charset="0"/>
              </a:rPr>
              <a:t> </a:t>
            </a:r>
            <a:r>
              <a:rPr lang="en-GB" altLang="sk-SK" sz="2200" dirty="0" err="1">
                <a:latin typeface="Century" panose="02040604050505020304" pitchFamily="18" charset="0"/>
              </a:rPr>
              <a:t>kŕmenia</a:t>
            </a:r>
            <a:endParaRPr lang="en-GB" altLang="sk-SK" sz="2200" dirty="0">
              <a:latin typeface="Century" panose="020406040505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4000" b="1" dirty="0"/>
              <a:t>TERAPIA ALZHEIMEROVEJ CHOROBY</a:t>
            </a:r>
          </a:p>
        </p:txBody>
      </p:sp>
      <p:sp>
        <p:nvSpPr>
          <p:cNvPr id="3" name="Zástupný symbol obsahu 2"/>
          <p:cNvSpPr>
            <a:spLocks noGrp="1"/>
          </p:cNvSpPr>
          <p:nvPr>
            <p:ph idx="1"/>
          </p:nvPr>
        </p:nvSpPr>
        <p:spPr>
          <a:xfrm>
            <a:off x="838200" y="1879560"/>
            <a:ext cx="10666412" cy="4353884"/>
          </a:xfrm>
        </p:spPr>
        <p:txBody>
          <a:bodyPr>
            <a:normAutofit fontScale="55000" lnSpcReduction="20000"/>
          </a:bodyPr>
          <a:lstStyle/>
          <a:p>
            <a:pPr marL="0" indent="0">
              <a:buNone/>
            </a:pPr>
            <a:r>
              <a:rPr lang="sk-SK" sz="4400" b="1" dirty="0">
                <a:latin typeface="Century Gothic" panose="020B0502020202020204" pitchFamily="34" charset="0"/>
              </a:rPr>
              <a:t>Farmakologická – čiastočne úspešná</a:t>
            </a:r>
          </a:p>
          <a:p>
            <a:pPr marL="0" indent="0">
              <a:buNone/>
            </a:pPr>
            <a:r>
              <a:rPr lang="sk-SK" sz="4400" b="1" dirty="0">
                <a:latin typeface="Century Gothic" panose="020B0502020202020204" pitchFamily="34" charset="0"/>
              </a:rPr>
              <a:t>Obrovské prostriedky na vývoj nových liekov, úspešné v experimente, neúspešné klinicky</a:t>
            </a:r>
          </a:p>
          <a:p>
            <a:pPr marL="0" indent="0">
              <a:buNone/>
            </a:pPr>
            <a:r>
              <a:rPr lang="sk-SK" sz="4400" b="1" dirty="0">
                <a:latin typeface="Century Gothic" panose="020B0502020202020204" pitchFamily="34" charset="0"/>
              </a:rPr>
              <a:t>k dispozícii stále len dva základné farmakologické prístupy – inhibíciu cholínesterázy a antagonistické ovplyvnenie NMDA receptorov</a:t>
            </a:r>
          </a:p>
          <a:p>
            <a:pPr marL="0" indent="0">
              <a:buNone/>
            </a:pPr>
            <a:r>
              <a:rPr lang="sk-SK" sz="4400" b="1" dirty="0">
                <a:latin typeface="Century Gothic" panose="020B0502020202020204" pitchFamily="34" charset="0"/>
              </a:rPr>
              <a:t>ALE</a:t>
            </a:r>
          </a:p>
          <a:p>
            <a:pPr marL="0" indent="0">
              <a:buNone/>
            </a:pPr>
            <a:r>
              <a:rPr lang="sk-SK" sz="4400" b="1" dirty="0">
                <a:latin typeface="Century Gothic" panose="020B0502020202020204" pitchFamily="34" charset="0"/>
              </a:rPr>
              <a:t>Vysoká úroveň edukácie ako ochranný faktor! </a:t>
            </a:r>
          </a:p>
          <a:p>
            <a:pPr marL="0" indent="0">
              <a:buNone/>
            </a:pPr>
            <a:r>
              <a:rPr lang="sk-SK" sz="4400" b="1" dirty="0">
                <a:latin typeface="Century Gothic" panose="020B0502020202020204" pitchFamily="34" charset="0"/>
              </a:rPr>
              <a:t>Ovládanie cudzích jazykov, komunikácia, krížovky, karty....</a:t>
            </a:r>
          </a:p>
          <a:p>
            <a:pPr marL="0" indent="0">
              <a:buNone/>
            </a:pPr>
            <a:r>
              <a:rPr lang="sk-SK" sz="4400" b="1" dirty="0">
                <a:latin typeface="Century Gothic" panose="020B0502020202020204" pitchFamily="34" charset="0"/>
              </a:rPr>
              <a:t>Systém SHIELD</a:t>
            </a:r>
          </a:p>
          <a:p>
            <a:pPr marL="0" indent="0">
              <a:buNone/>
            </a:pPr>
            <a:r>
              <a:rPr lang="sk-SK" sz="4400" b="1" dirty="0">
                <a:latin typeface="Century Gothic" panose="020B0502020202020204" pitchFamily="34" charset="0"/>
              </a:rPr>
              <a:t>SLEEP-HANDLE STRESS-INTERACTIONS-EXERCISE-LEARN-DIET</a:t>
            </a:r>
          </a:p>
          <a:p>
            <a:endParaRPr lang="sk-SK" sz="4500" b="1" dirty="0">
              <a:latin typeface="Century Gothic" panose="020B0502020202020204" pitchFamily="34" charset="0"/>
            </a:endParaRPr>
          </a:p>
          <a:p>
            <a:pPr marL="0" indent="0">
              <a:buNone/>
            </a:pPr>
            <a:endParaRPr lang="sk-SK" sz="4500" b="1" dirty="0">
              <a:latin typeface="Century Gothic" panose="020B0502020202020204" pitchFamily="34" charset="0"/>
            </a:endParaRPr>
          </a:p>
          <a:p>
            <a:pPr marL="0" indent="0">
              <a:buNone/>
            </a:pPr>
            <a:endParaRPr lang="sk-SK" sz="4500" b="1" dirty="0"/>
          </a:p>
          <a:p>
            <a:endParaRPr lang="sk-SK" dirty="0"/>
          </a:p>
          <a:p>
            <a:endParaRPr lang="sk-SK" dirty="0"/>
          </a:p>
        </p:txBody>
      </p:sp>
      <p:sp>
        <p:nvSpPr>
          <p:cNvPr id="4" name="Zástupný symbol dátumu 3"/>
          <p:cNvSpPr>
            <a:spLocks noGrp="1"/>
          </p:cNvSpPr>
          <p:nvPr>
            <p:ph type="dt" sz="half" idx="10"/>
          </p:nvPr>
        </p:nvSpPr>
        <p:spPr/>
        <p:txBody>
          <a:bodyPr/>
          <a:lstStyle/>
          <a:p>
            <a:r>
              <a:rPr lang="en-US" dirty="0"/>
              <a:t>7.4.2021</a:t>
            </a:r>
            <a:endParaRPr lang="sk-SK" dirty="0"/>
          </a:p>
        </p:txBody>
      </p:sp>
      <p:sp>
        <p:nvSpPr>
          <p:cNvPr id="5" name="Zástupný symbol päty 4"/>
          <p:cNvSpPr>
            <a:spLocks noGrp="1"/>
          </p:cNvSpPr>
          <p:nvPr>
            <p:ph type="ftr" sz="quarter" idx="11"/>
          </p:nvPr>
        </p:nvSpPr>
        <p:spPr/>
        <p:txBody>
          <a:bodyPr/>
          <a:lstStyle/>
          <a:p>
            <a:r>
              <a:rPr lang="sk-SK"/>
              <a:t>neurodegzl21</a:t>
            </a:r>
          </a:p>
        </p:txBody>
      </p:sp>
      <p:sp>
        <p:nvSpPr>
          <p:cNvPr id="6" name="Zástupný symbol čísla snímky 5"/>
          <p:cNvSpPr>
            <a:spLocks noGrp="1"/>
          </p:cNvSpPr>
          <p:nvPr>
            <p:ph type="sldNum" sz="quarter" idx="12"/>
          </p:nvPr>
        </p:nvSpPr>
        <p:spPr/>
        <p:txBody>
          <a:bodyPr/>
          <a:lstStyle/>
          <a:p>
            <a:fld id="{3022A98B-34C1-45C3-AAA4-DA6AA6CE21BC}" type="slidenum">
              <a:rPr lang="sk-SK" smtClean="0"/>
              <a:t>35</a:t>
            </a:fld>
            <a:endParaRPr lang="sk-SK"/>
          </a:p>
        </p:txBody>
      </p:sp>
    </p:spTree>
    <p:extLst>
      <p:ext uri="{BB962C8B-B14F-4D97-AF65-F5344CB8AC3E}">
        <p14:creationId xmlns:p14="http://schemas.microsoft.com/office/powerpoint/2010/main" val="1821420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4" name="Zástupný symbol dátumu 3"/>
          <p:cNvSpPr>
            <a:spLocks noGrp="1"/>
          </p:cNvSpPr>
          <p:nvPr>
            <p:ph type="dt" sz="half" idx="10"/>
          </p:nvPr>
        </p:nvSpPr>
        <p:spPr/>
        <p:txBody>
          <a:bodyPr/>
          <a:lstStyle/>
          <a:p>
            <a:r>
              <a:rPr lang="en-US"/>
              <a:t>7.4.2021</a:t>
            </a:r>
            <a:endParaRPr lang="sk-SK"/>
          </a:p>
        </p:txBody>
      </p:sp>
      <p:sp>
        <p:nvSpPr>
          <p:cNvPr id="5" name="Zástupný symbol päty 4"/>
          <p:cNvSpPr>
            <a:spLocks noGrp="1"/>
          </p:cNvSpPr>
          <p:nvPr>
            <p:ph type="ftr" sz="quarter" idx="11"/>
          </p:nvPr>
        </p:nvSpPr>
        <p:spPr/>
        <p:txBody>
          <a:bodyPr/>
          <a:lstStyle/>
          <a:p>
            <a:r>
              <a:rPr lang="sk-SK"/>
              <a:t>neurodegzl21</a:t>
            </a:r>
          </a:p>
        </p:txBody>
      </p:sp>
      <p:sp>
        <p:nvSpPr>
          <p:cNvPr id="6" name="Zástupný symbol čísla snímky 5"/>
          <p:cNvSpPr>
            <a:spLocks noGrp="1"/>
          </p:cNvSpPr>
          <p:nvPr>
            <p:ph type="sldNum" sz="quarter" idx="12"/>
          </p:nvPr>
        </p:nvSpPr>
        <p:spPr/>
        <p:txBody>
          <a:bodyPr/>
          <a:lstStyle/>
          <a:p>
            <a:fld id="{3022A98B-34C1-45C3-AAA4-DA6AA6CE21BC}" type="slidenum">
              <a:rPr lang="sk-SK" smtClean="0"/>
              <a:t>36</a:t>
            </a:fld>
            <a:endParaRPr lang="sk-SK"/>
          </a:p>
        </p:txBody>
      </p:sp>
      <p:graphicFrame>
        <p:nvGraphicFramePr>
          <p:cNvPr id="7" name="Tabuľka 6"/>
          <p:cNvGraphicFramePr>
            <a:graphicFrameLocks noGrp="1"/>
          </p:cNvGraphicFramePr>
          <p:nvPr>
            <p:extLst>
              <p:ext uri="{D42A27DB-BD31-4B8C-83A1-F6EECF244321}">
                <p14:modId xmlns:p14="http://schemas.microsoft.com/office/powerpoint/2010/main" val="1083835235"/>
              </p:ext>
            </p:extLst>
          </p:nvPr>
        </p:nvGraphicFramePr>
        <p:xfrm>
          <a:off x="1042989" y="0"/>
          <a:ext cx="10461628" cy="6500838"/>
        </p:xfrm>
        <a:graphic>
          <a:graphicData uri="http://schemas.openxmlformats.org/drawingml/2006/table">
            <a:tbl>
              <a:tblPr firstRow="1" firstCol="1" bandRow="1">
                <a:tableStyleId>{5C22544A-7EE6-4342-B048-85BDC9FD1C3A}</a:tableStyleId>
              </a:tblPr>
              <a:tblGrid>
                <a:gridCol w="2210961">
                  <a:extLst>
                    <a:ext uri="{9D8B030D-6E8A-4147-A177-3AD203B41FA5}">
                      <a16:colId xmlns:a16="http://schemas.microsoft.com/office/drawing/2014/main" val="20000"/>
                    </a:ext>
                  </a:extLst>
                </a:gridCol>
                <a:gridCol w="2963654">
                  <a:extLst>
                    <a:ext uri="{9D8B030D-6E8A-4147-A177-3AD203B41FA5}">
                      <a16:colId xmlns:a16="http://schemas.microsoft.com/office/drawing/2014/main" val="20001"/>
                    </a:ext>
                  </a:extLst>
                </a:gridCol>
                <a:gridCol w="2945360">
                  <a:extLst>
                    <a:ext uri="{9D8B030D-6E8A-4147-A177-3AD203B41FA5}">
                      <a16:colId xmlns:a16="http://schemas.microsoft.com/office/drawing/2014/main" val="20002"/>
                    </a:ext>
                  </a:extLst>
                </a:gridCol>
                <a:gridCol w="2341653">
                  <a:extLst>
                    <a:ext uri="{9D8B030D-6E8A-4147-A177-3AD203B41FA5}">
                      <a16:colId xmlns:a16="http://schemas.microsoft.com/office/drawing/2014/main" val="20003"/>
                    </a:ext>
                  </a:extLst>
                </a:gridCol>
              </a:tblGrid>
              <a:tr h="443721">
                <a:tc gridSpan="4">
                  <a:txBody>
                    <a:bodyPr/>
                    <a:lstStyle/>
                    <a:p>
                      <a:pPr marL="36195" marR="36195" algn="ctr">
                        <a:spcAft>
                          <a:spcPts val="0"/>
                        </a:spcAft>
                        <a:tabLst>
                          <a:tab pos="180340" algn="l"/>
                        </a:tabLst>
                      </a:pPr>
                      <a:r>
                        <a:rPr lang="sk-SK" sz="1800" dirty="0">
                          <a:effectLst/>
                          <a:latin typeface="Century Gothic" panose="020B0502020202020204" pitchFamily="34" charset="0"/>
                        </a:rPr>
                        <a:t>Vzťah polymorfizmov génov apo E a životosprávy</a:t>
                      </a:r>
                      <a:endParaRPr lang="sk-SK"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0000"/>
                  </a:ext>
                </a:extLst>
              </a:tr>
              <a:tr h="443721">
                <a:tc gridSpan="4">
                  <a:txBody>
                    <a:bodyPr/>
                    <a:lstStyle/>
                    <a:p>
                      <a:pPr marL="36195" marR="36195" algn="ctr">
                        <a:spcAft>
                          <a:spcPts val="0"/>
                        </a:spcAft>
                        <a:tabLst>
                          <a:tab pos="180340" algn="l"/>
                        </a:tabLst>
                      </a:pPr>
                      <a:r>
                        <a:rPr lang="sk-SK" sz="1800" dirty="0">
                          <a:effectLst/>
                          <a:latin typeface="Century Gothic" panose="020B0502020202020204" pitchFamily="34" charset="0"/>
                        </a:rPr>
                        <a:t>Nárast rizika u nosičov génu E4 v porovnanís nosičmi E2 a E3</a:t>
                      </a:r>
                      <a:endParaRPr lang="sk-SK"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0001"/>
                  </a:ext>
                </a:extLst>
              </a:tr>
              <a:tr h="823819">
                <a:tc>
                  <a:txBody>
                    <a:bodyPr/>
                    <a:lstStyle/>
                    <a:p>
                      <a:pPr marL="36195" marR="36195" algn="ctr">
                        <a:spcAft>
                          <a:spcPts val="0"/>
                        </a:spcAft>
                        <a:tabLst>
                          <a:tab pos="180340" algn="l"/>
                        </a:tabLst>
                      </a:pPr>
                      <a:r>
                        <a:rPr lang="x-none" sz="1600" b="1" dirty="0">
                          <a:effectLst/>
                          <a:latin typeface="Century Gothic" panose="020B0502020202020204" pitchFamily="34" charset="0"/>
                        </a:rPr>
                        <a:t>Skupina</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tc>
                  <a:txBody>
                    <a:bodyPr/>
                    <a:lstStyle/>
                    <a:p>
                      <a:pPr marL="36195" marR="36195" algn="ctr">
                        <a:spcAft>
                          <a:spcPts val="0"/>
                        </a:spcAft>
                        <a:tabLst>
                          <a:tab pos="180340" algn="l"/>
                        </a:tabLst>
                      </a:pPr>
                      <a:r>
                        <a:rPr lang="x-none" sz="1600" b="1" dirty="0">
                          <a:effectLst/>
                          <a:latin typeface="Century Gothic" panose="020B0502020202020204" pitchFamily="34" charset="0"/>
                        </a:rPr>
                        <a:t>Do 65 rokov</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tc>
                  <a:txBody>
                    <a:bodyPr/>
                    <a:lstStyle/>
                    <a:p>
                      <a:pPr marL="36195" marR="36195" algn="ctr">
                        <a:spcAft>
                          <a:spcPts val="0"/>
                        </a:spcAft>
                        <a:tabLst>
                          <a:tab pos="180340" algn="l"/>
                        </a:tabLst>
                      </a:pPr>
                      <a:r>
                        <a:rPr lang="x-none" sz="1600" b="1" dirty="0">
                          <a:effectLst/>
                          <a:latin typeface="Century Gothic" panose="020B0502020202020204" pitchFamily="34" charset="0"/>
                        </a:rPr>
                        <a:t>65-75 rokov</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tc>
                  <a:txBody>
                    <a:bodyPr/>
                    <a:lstStyle/>
                    <a:p>
                      <a:pPr marL="36195" marR="36195" algn="ctr">
                        <a:spcAft>
                          <a:spcPts val="0"/>
                        </a:spcAft>
                        <a:tabLst>
                          <a:tab pos="180340" algn="l"/>
                        </a:tabLst>
                      </a:pPr>
                      <a:r>
                        <a:rPr lang="x-none" sz="1600" b="1" dirty="0">
                          <a:effectLst/>
                          <a:latin typeface="Century Gothic" panose="020B0502020202020204" pitchFamily="34" charset="0"/>
                        </a:rPr>
                        <a:t>85 a viac</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extLst>
                  <a:ext uri="{0D108BD9-81ED-4DB2-BD59-A6C34878D82A}">
                    <a16:rowId xmlns:a16="http://schemas.microsoft.com/office/drawing/2014/main" val="10002"/>
                  </a:ext>
                </a:extLst>
              </a:tr>
              <a:tr h="796088">
                <a:tc>
                  <a:txBody>
                    <a:bodyPr/>
                    <a:lstStyle/>
                    <a:p>
                      <a:pPr marL="36195" marR="36195" algn="ctr">
                        <a:spcAft>
                          <a:spcPts val="0"/>
                        </a:spcAft>
                        <a:tabLst>
                          <a:tab pos="180340" algn="l"/>
                        </a:tabLst>
                      </a:pPr>
                      <a:r>
                        <a:rPr lang="x-none" sz="1600" b="1" dirty="0">
                          <a:effectLst/>
                          <a:latin typeface="Century Gothic" panose="020B0502020202020204" pitchFamily="34" charset="0"/>
                        </a:rPr>
                        <a:t>heterozygoti E4,</a:t>
                      </a:r>
                      <a:endParaRPr lang="sk-SK" sz="1600" b="1" dirty="0">
                        <a:effectLst/>
                        <a:latin typeface="Century Gothic" panose="020B0502020202020204" pitchFamily="34" charset="0"/>
                      </a:endParaRPr>
                    </a:p>
                    <a:p>
                      <a:pPr marL="36195" marR="36195" algn="ctr">
                        <a:spcAft>
                          <a:spcPts val="0"/>
                        </a:spcAft>
                        <a:tabLst>
                          <a:tab pos="180340" algn="l"/>
                        </a:tabLst>
                      </a:pPr>
                      <a:r>
                        <a:rPr lang="x-none" sz="1600" b="1" dirty="0">
                          <a:effectLst/>
                          <a:latin typeface="Century Gothic" panose="020B0502020202020204" pitchFamily="34" charset="0"/>
                        </a:rPr>
                        <a:t>muži aj ženy</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tc>
                  <a:txBody>
                    <a:bodyPr/>
                    <a:lstStyle/>
                    <a:p>
                      <a:pPr marL="36195" marR="36195" algn="ctr">
                        <a:spcAft>
                          <a:spcPts val="0"/>
                        </a:spcAft>
                        <a:tabLst>
                          <a:tab pos="180340" algn="l"/>
                        </a:tabLst>
                      </a:pPr>
                      <a:r>
                        <a:rPr lang="x-none" sz="1600" b="1" dirty="0">
                          <a:effectLst/>
                          <a:latin typeface="Century Gothic" panose="020B0502020202020204" pitchFamily="34" charset="0"/>
                        </a:rPr>
                        <a:t>≈ 1%</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tc>
                  <a:txBody>
                    <a:bodyPr/>
                    <a:lstStyle/>
                    <a:p>
                      <a:pPr marL="36195" marR="36195" algn="ctr">
                        <a:spcAft>
                          <a:spcPts val="0"/>
                        </a:spcAft>
                        <a:tabLst>
                          <a:tab pos="180340" algn="l"/>
                        </a:tabLst>
                      </a:pPr>
                      <a:r>
                        <a:rPr lang="x-none" sz="1600" b="1" dirty="0">
                          <a:effectLst/>
                          <a:latin typeface="Century Gothic" panose="020B0502020202020204" pitchFamily="34" charset="0"/>
                        </a:rPr>
                        <a:t>≈ 5%</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tc>
                  <a:txBody>
                    <a:bodyPr/>
                    <a:lstStyle/>
                    <a:p>
                      <a:pPr marL="36195" marR="36195" algn="ctr">
                        <a:spcAft>
                          <a:spcPts val="0"/>
                        </a:spcAft>
                        <a:tabLst>
                          <a:tab pos="180340" algn="l"/>
                        </a:tabLst>
                      </a:pPr>
                      <a:r>
                        <a:rPr lang="x-none" sz="1600" b="1" dirty="0">
                          <a:effectLst/>
                          <a:latin typeface="Century Gothic" panose="020B0502020202020204" pitchFamily="34" charset="0"/>
                        </a:rPr>
                        <a:t>≈ 22%</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extLst>
                  <a:ext uri="{0D108BD9-81ED-4DB2-BD59-A6C34878D82A}">
                    <a16:rowId xmlns:a16="http://schemas.microsoft.com/office/drawing/2014/main" val="10003"/>
                  </a:ext>
                </a:extLst>
              </a:tr>
              <a:tr h="443721">
                <a:tc>
                  <a:txBody>
                    <a:bodyPr/>
                    <a:lstStyle/>
                    <a:p>
                      <a:pPr marL="36195" marR="36195" algn="ctr">
                        <a:spcAft>
                          <a:spcPts val="0"/>
                        </a:spcAft>
                        <a:tabLst>
                          <a:tab pos="180340" algn="l"/>
                        </a:tabLst>
                      </a:pPr>
                      <a:r>
                        <a:rPr lang="x-none" sz="1600" b="1" dirty="0">
                          <a:effectLst/>
                          <a:latin typeface="Century Gothic" panose="020B0502020202020204" pitchFamily="34" charset="0"/>
                        </a:rPr>
                        <a:t>homozygoti, muži</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tc>
                  <a:txBody>
                    <a:bodyPr/>
                    <a:lstStyle/>
                    <a:p>
                      <a:pPr marL="36195" marR="36195" algn="ctr">
                        <a:spcAft>
                          <a:spcPts val="0"/>
                        </a:spcAft>
                        <a:tabLst>
                          <a:tab pos="180340" algn="l"/>
                        </a:tabLst>
                      </a:pPr>
                      <a:r>
                        <a:rPr lang="x-none" sz="1600" b="1" dirty="0">
                          <a:effectLst/>
                          <a:latin typeface="Century Gothic" panose="020B0502020202020204" pitchFamily="34" charset="0"/>
                        </a:rPr>
                        <a:t>≈ 4%</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tc>
                  <a:txBody>
                    <a:bodyPr/>
                    <a:lstStyle/>
                    <a:p>
                      <a:pPr marL="36195" marR="36195" algn="ctr">
                        <a:spcAft>
                          <a:spcPts val="0"/>
                        </a:spcAft>
                        <a:tabLst>
                          <a:tab pos="180340" algn="l"/>
                        </a:tabLst>
                      </a:pPr>
                      <a:r>
                        <a:rPr lang="x-none" sz="1600" b="1" dirty="0">
                          <a:effectLst/>
                          <a:latin typeface="Century Gothic" panose="020B0502020202020204" pitchFamily="34" charset="0"/>
                        </a:rPr>
                        <a:t>≈ 25%</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tc>
                  <a:txBody>
                    <a:bodyPr/>
                    <a:lstStyle/>
                    <a:p>
                      <a:pPr marL="36195" marR="36195" algn="ctr">
                        <a:spcAft>
                          <a:spcPts val="0"/>
                        </a:spcAft>
                        <a:tabLst>
                          <a:tab pos="180340" algn="l"/>
                        </a:tabLst>
                      </a:pPr>
                      <a:r>
                        <a:rPr lang="x-none" sz="1600" b="1" dirty="0">
                          <a:effectLst/>
                          <a:latin typeface="Century Gothic" panose="020B0502020202020204" pitchFamily="34" charset="0"/>
                        </a:rPr>
                        <a:t>≈ 51%</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extLst>
                  <a:ext uri="{0D108BD9-81ED-4DB2-BD59-A6C34878D82A}">
                    <a16:rowId xmlns:a16="http://schemas.microsoft.com/office/drawing/2014/main" val="10004"/>
                  </a:ext>
                </a:extLst>
              </a:tr>
              <a:tr h="443721">
                <a:tc>
                  <a:txBody>
                    <a:bodyPr/>
                    <a:lstStyle/>
                    <a:p>
                      <a:pPr marL="36195" marR="36195" algn="ctr">
                        <a:spcAft>
                          <a:spcPts val="0"/>
                        </a:spcAft>
                        <a:tabLst>
                          <a:tab pos="180340" algn="l"/>
                        </a:tabLst>
                      </a:pPr>
                      <a:r>
                        <a:rPr lang="x-none" sz="1600" b="1" dirty="0">
                          <a:effectLst/>
                          <a:latin typeface="Century Gothic" panose="020B0502020202020204" pitchFamily="34" charset="0"/>
                        </a:rPr>
                        <a:t>homozygoti, ženy</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tc>
                  <a:txBody>
                    <a:bodyPr/>
                    <a:lstStyle/>
                    <a:p>
                      <a:pPr marL="36195" marR="36195" algn="ctr">
                        <a:spcAft>
                          <a:spcPts val="0"/>
                        </a:spcAft>
                        <a:tabLst>
                          <a:tab pos="180340" algn="l"/>
                        </a:tabLst>
                      </a:pPr>
                      <a:r>
                        <a:rPr lang="x-none" sz="1600" b="1" dirty="0">
                          <a:effectLst/>
                          <a:latin typeface="Century Gothic" panose="020B0502020202020204" pitchFamily="34" charset="0"/>
                        </a:rPr>
                        <a:t>≈ 2%</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tc>
                  <a:txBody>
                    <a:bodyPr/>
                    <a:lstStyle/>
                    <a:p>
                      <a:pPr marL="36195" marR="36195" algn="ctr">
                        <a:spcAft>
                          <a:spcPts val="0"/>
                        </a:spcAft>
                        <a:tabLst>
                          <a:tab pos="180340" algn="l"/>
                        </a:tabLst>
                      </a:pPr>
                      <a:r>
                        <a:rPr lang="x-none" sz="1600" b="1" dirty="0">
                          <a:effectLst/>
                          <a:latin typeface="Century Gothic" panose="020B0502020202020204" pitchFamily="34" charset="0"/>
                        </a:rPr>
                        <a:t>≈ 28%</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tc>
                  <a:txBody>
                    <a:bodyPr/>
                    <a:lstStyle/>
                    <a:p>
                      <a:pPr marL="36195" marR="36195" algn="ctr">
                        <a:spcAft>
                          <a:spcPts val="0"/>
                        </a:spcAft>
                        <a:tabLst>
                          <a:tab pos="180340" algn="l"/>
                        </a:tabLst>
                      </a:pPr>
                      <a:r>
                        <a:rPr lang="x-none" sz="1600" b="1" dirty="0">
                          <a:effectLst/>
                          <a:latin typeface="Century Gothic" panose="020B0502020202020204" pitchFamily="34" charset="0"/>
                        </a:rPr>
                        <a:t>≈ 60%</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extLst>
                  <a:ext uri="{0D108BD9-81ED-4DB2-BD59-A6C34878D82A}">
                    <a16:rowId xmlns:a16="http://schemas.microsoft.com/office/drawing/2014/main" val="10005"/>
                  </a:ext>
                </a:extLst>
              </a:tr>
              <a:tr h="443721">
                <a:tc gridSpan="4">
                  <a:txBody>
                    <a:bodyPr/>
                    <a:lstStyle/>
                    <a:p>
                      <a:pPr marL="36195" marR="36195" algn="ctr">
                        <a:spcAft>
                          <a:spcPts val="0"/>
                        </a:spcAft>
                        <a:tabLst>
                          <a:tab pos="180340" algn="l"/>
                        </a:tabLst>
                      </a:pPr>
                      <a:r>
                        <a:rPr lang="sk-SK" sz="2400" b="1" dirty="0">
                          <a:effectLst/>
                          <a:latin typeface="Century Gothic" panose="020B0502020202020204" pitchFamily="34" charset="0"/>
                        </a:rPr>
                        <a:t>Systém "shield„ - Ochrana</a:t>
                      </a:r>
                      <a:r>
                        <a:rPr lang="sk-SK" sz="2400" b="1" baseline="0" dirty="0">
                          <a:effectLst/>
                          <a:latin typeface="Century Gothic" panose="020B0502020202020204" pitchFamily="34" charset="0"/>
                        </a:rPr>
                        <a:t> 10 – 25 </a:t>
                      </a:r>
                      <a:r>
                        <a:rPr lang="en-US" sz="2400" b="1" baseline="0" dirty="0">
                          <a:effectLst/>
                          <a:latin typeface="Century Gothic" panose="020B0502020202020204" pitchFamily="34" charset="0"/>
                        </a:rPr>
                        <a:t>%</a:t>
                      </a:r>
                      <a:endParaRPr lang="sk-SK" sz="24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0006"/>
                  </a:ext>
                </a:extLst>
              </a:tr>
              <a:tr h="443721">
                <a:tc>
                  <a:txBody>
                    <a:bodyPr/>
                    <a:lstStyle/>
                    <a:p>
                      <a:pPr marL="36195" marR="36195" algn="ctr">
                        <a:spcAft>
                          <a:spcPts val="0"/>
                        </a:spcAft>
                        <a:tabLst>
                          <a:tab pos="180340" algn="l"/>
                        </a:tabLst>
                      </a:pPr>
                      <a:r>
                        <a:rPr lang="x-none" sz="1600" b="1" dirty="0">
                          <a:effectLst/>
                          <a:latin typeface="Century Gothic" panose="020B0502020202020204" pitchFamily="34" charset="0"/>
                        </a:rPr>
                        <a:t>S</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tc>
                  <a:txBody>
                    <a:bodyPr/>
                    <a:lstStyle/>
                    <a:p>
                      <a:pPr marL="36195" marR="36195" algn="ctr">
                        <a:spcAft>
                          <a:spcPts val="0"/>
                        </a:spcAft>
                        <a:tabLst>
                          <a:tab pos="180340" algn="l"/>
                        </a:tabLst>
                      </a:pPr>
                      <a:r>
                        <a:rPr lang="x-none" sz="1600" b="1" dirty="0">
                          <a:effectLst/>
                          <a:latin typeface="Century Gothic" panose="020B0502020202020204" pitchFamily="34" charset="0"/>
                        </a:rPr>
                        <a:t>Sleep</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tc gridSpan="2">
                  <a:txBody>
                    <a:bodyPr/>
                    <a:lstStyle/>
                    <a:p>
                      <a:pPr marL="36195" marR="36195" algn="ctr">
                        <a:spcAft>
                          <a:spcPts val="0"/>
                        </a:spcAft>
                        <a:tabLst>
                          <a:tab pos="180340" algn="l"/>
                        </a:tabLst>
                      </a:pPr>
                      <a:r>
                        <a:rPr lang="x-none" sz="1600" b="1" dirty="0">
                          <a:effectLst/>
                          <a:latin typeface="Century Gothic" panose="020B0502020202020204" pitchFamily="34" charset="0"/>
                        </a:rPr>
                        <a:t>dostatočný zdravý spánok</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tc hMerge="1">
                  <a:txBody>
                    <a:bodyPr/>
                    <a:lstStyle/>
                    <a:p>
                      <a:endParaRPr lang="sk-SK"/>
                    </a:p>
                  </a:txBody>
                  <a:tcPr/>
                </a:tc>
                <a:extLst>
                  <a:ext uri="{0D108BD9-81ED-4DB2-BD59-A6C34878D82A}">
                    <a16:rowId xmlns:a16="http://schemas.microsoft.com/office/drawing/2014/main" val="10007"/>
                  </a:ext>
                </a:extLst>
              </a:tr>
              <a:tr h="443721">
                <a:tc>
                  <a:txBody>
                    <a:bodyPr/>
                    <a:lstStyle/>
                    <a:p>
                      <a:pPr marL="36195" marR="36195" algn="ctr">
                        <a:spcAft>
                          <a:spcPts val="0"/>
                        </a:spcAft>
                        <a:tabLst>
                          <a:tab pos="180340" algn="l"/>
                        </a:tabLst>
                      </a:pPr>
                      <a:r>
                        <a:rPr lang="x-none" sz="1600" b="1" dirty="0">
                          <a:effectLst/>
                          <a:latin typeface="Century Gothic" panose="020B0502020202020204" pitchFamily="34" charset="0"/>
                        </a:rPr>
                        <a:t>H</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tc>
                  <a:txBody>
                    <a:bodyPr/>
                    <a:lstStyle/>
                    <a:p>
                      <a:pPr marL="36195" marR="36195" algn="ctr">
                        <a:spcAft>
                          <a:spcPts val="0"/>
                        </a:spcAft>
                        <a:tabLst>
                          <a:tab pos="180340" algn="l"/>
                        </a:tabLst>
                      </a:pPr>
                      <a:r>
                        <a:rPr lang="x-none" sz="1600" b="1" dirty="0">
                          <a:effectLst/>
                          <a:latin typeface="Century Gothic" panose="020B0502020202020204" pitchFamily="34" charset="0"/>
                        </a:rPr>
                        <a:t>handle stres</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tc gridSpan="2">
                  <a:txBody>
                    <a:bodyPr/>
                    <a:lstStyle/>
                    <a:p>
                      <a:pPr marL="36195" marR="36195" algn="ctr">
                        <a:spcAft>
                          <a:spcPts val="0"/>
                        </a:spcAft>
                        <a:tabLst>
                          <a:tab pos="180340" algn="l"/>
                        </a:tabLst>
                      </a:pPr>
                      <a:r>
                        <a:rPr lang="x-none" sz="1600" b="1" dirty="0">
                          <a:effectLst/>
                          <a:latin typeface="Century Gothic" panose="020B0502020202020204" pitchFamily="34" charset="0"/>
                        </a:rPr>
                        <a:t>zvládnutie stresu</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tc hMerge="1">
                  <a:txBody>
                    <a:bodyPr/>
                    <a:lstStyle/>
                    <a:p>
                      <a:endParaRPr lang="sk-SK"/>
                    </a:p>
                  </a:txBody>
                  <a:tcPr/>
                </a:tc>
                <a:extLst>
                  <a:ext uri="{0D108BD9-81ED-4DB2-BD59-A6C34878D82A}">
                    <a16:rowId xmlns:a16="http://schemas.microsoft.com/office/drawing/2014/main" val="10008"/>
                  </a:ext>
                </a:extLst>
              </a:tr>
              <a:tr h="443721">
                <a:tc>
                  <a:txBody>
                    <a:bodyPr/>
                    <a:lstStyle/>
                    <a:p>
                      <a:pPr marL="36195" marR="36195" algn="ctr">
                        <a:spcAft>
                          <a:spcPts val="0"/>
                        </a:spcAft>
                        <a:tabLst>
                          <a:tab pos="180340" algn="l"/>
                        </a:tabLst>
                      </a:pPr>
                      <a:r>
                        <a:rPr lang="x-none" sz="1600" b="1" dirty="0">
                          <a:effectLst/>
                          <a:latin typeface="Century Gothic" panose="020B0502020202020204" pitchFamily="34" charset="0"/>
                        </a:rPr>
                        <a:t>I</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tc>
                  <a:txBody>
                    <a:bodyPr/>
                    <a:lstStyle/>
                    <a:p>
                      <a:pPr marL="36195" marR="36195" algn="ctr">
                        <a:spcAft>
                          <a:spcPts val="0"/>
                        </a:spcAft>
                        <a:tabLst>
                          <a:tab pos="180340" algn="l"/>
                        </a:tabLst>
                      </a:pPr>
                      <a:r>
                        <a:rPr lang="x-none" sz="1600" b="1" dirty="0">
                          <a:effectLst/>
                          <a:latin typeface="Century Gothic" panose="020B0502020202020204" pitchFamily="34" charset="0"/>
                        </a:rPr>
                        <a:t>Interactions</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tc gridSpan="2">
                  <a:txBody>
                    <a:bodyPr/>
                    <a:lstStyle/>
                    <a:p>
                      <a:pPr marL="36195" marR="36195" algn="ctr">
                        <a:spcAft>
                          <a:spcPts val="0"/>
                        </a:spcAft>
                        <a:tabLst>
                          <a:tab pos="180340" algn="l"/>
                        </a:tabLst>
                      </a:pPr>
                      <a:r>
                        <a:rPr lang="x-none" sz="1600" b="1" dirty="0">
                          <a:effectLst/>
                          <a:latin typeface="Century Gothic" panose="020B0502020202020204" pitchFamily="34" charset="0"/>
                        </a:rPr>
                        <a:t>sociálne kontakty</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tc hMerge="1">
                  <a:txBody>
                    <a:bodyPr/>
                    <a:lstStyle/>
                    <a:p>
                      <a:endParaRPr lang="sk-SK"/>
                    </a:p>
                  </a:txBody>
                  <a:tcPr/>
                </a:tc>
                <a:extLst>
                  <a:ext uri="{0D108BD9-81ED-4DB2-BD59-A6C34878D82A}">
                    <a16:rowId xmlns:a16="http://schemas.microsoft.com/office/drawing/2014/main" val="10009"/>
                  </a:ext>
                </a:extLst>
              </a:tr>
              <a:tr h="443721">
                <a:tc>
                  <a:txBody>
                    <a:bodyPr/>
                    <a:lstStyle/>
                    <a:p>
                      <a:pPr marL="36195" marR="36195" algn="ctr">
                        <a:spcAft>
                          <a:spcPts val="0"/>
                        </a:spcAft>
                        <a:tabLst>
                          <a:tab pos="180340" algn="l"/>
                        </a:tabLst>
                      </a:pPr>
                      <a:r>
                        <a:rPr lang="x-none" sz="1600" b="1" dirty="0">
                          <a:effectLst/>
                          <a:latin typeface="Century Gothic" panose="020B0502020202020204" pitchFamily="34" charset="0"/>
                        </a:rPr>
                        <a:t>E</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tc>
                  <a:txBody>
                    <a:bodyPr/>
                    <a:lstStyle/>
                    <a:p>
                      <a:pPr marL="36195" marR="36195" algn="ctr">
                        <a:spcAft>
                          <a:spcPts val="0"/>
                        </a:spcAft>
                        <a:tabLst>
                          <a:tab pos="180340" algn="l"/>
                        </a:tabLst>
                      </a:pPr>
                      <a:r>
                        <a:rPr lang="x-none" sz="1600" b="1" dirty="0">
                          <a:effectLst/>
                          <a:latin typeface="Century Gothic" panose="020B0502020202020204" pitchFamily="34" charset="0"/>
                        </a:rPr>
                        <a:t>exercise</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tc gridSpan="2">
                  <a:txBody>
                    <a:bodyPr/>
                    <a:lstStyle/>
                    <a:p>
                      <a:pPr marL="36195" marR="36195" algn="ctr">
                        <a:spcAft>
                          <a:spcPts val="0"/>
                        </a:spcAft>
                        <a:tabLst>
                          <a:tab pos="180340" algn="l"/>
                        </a:tabLst>
                      </a:pPr>
                      <a:r>
                        <a:rPr lang="x-none" sz="1600" b="1" dirty="0">
                          <a:effectLst/>
                          <a:latin typeface="Century Gothic" panose="020B0502020202020204" pitchFamily="34" charset="0"/>
                        </a:rPr>
                        <a:t>telesná aktivita</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tc hMerge="1">
                  <a:txBody>
                    <a:bodyPr/>
                    <a:lstStyle/>
                    <a:p>
                      <a:endParaRPr lang="sk-SK"/>
                    </a:p>
                  </a:txBody>
                  <a:tcPr/>
                </a:tc>
                <a:extLst>
                  <a:ext uri="{0D108BD9-81ED-4DB2-BD59-A6C34878D82A}">
                    <a16:rowId xmlns:a16="http://schemas.microsoft.com/office/drawing/2014/main" val="10010"/>
                  </a:ext>
                </a:extLst>
              </a:tr>
              <a:tr h="443721">
                <a:tc>
                  <a:txBody>
                    <a:bodyPr/>
                    <a:lstStyle/>
                    <a:p>
                      <a:pPr marL="36195" marR="36195" algn="ctr">
                        <a:spcAft>
                          <a:spcPts val="0"/>
                        </a:spcAft>
                        <a:tabLst>
                          <a:tab pos="180340" algn="l"/>
                        </a:tabLst>
                      </a:pPr>
                      <a:r>
                        <a:rPr lang="x-none" sz="1600" b="1" dirty="0">
                          <a:effectLst/>
                          <a:latin typeface="Century Gothic" panose="020B0502020202020204" pitchFamily="34" charset="0"/>
                        </a:rPr>
                        <a:t>L</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tc>
                  <a:txBody>
                    <a:bodyPr/>
                    <a:lstStyle/>
                    <a:p>
                      <a:pPr marL="36195" marR="36195" algn="ctr">
                        <a:spcAft>
                          <a:spcPts val="0"/>
                        </a:spcAft>
                        <a:tabLst>
                          <a:tab pos="180340" algn="l"/>
                        </a:tabLst>
                      </a:pPr>
                      <a:r>
                        <a:rPr lang="x-none" sz="1600" b="1" dirty="0">
                          <a:effectLst/>
                          <a:latin typeface="Century Gothic" panose="020B0502020202020204" pitchFamily="34" charset="0"/>
                        </a:rPr>
                        <a:t>learning</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tc gridSpan="2">
                  <a:txBody>
                    <a:bodyPr/>
                    <a:lstStyle/>
                    <a:p>
                      <a:pPr marL="36195" marR="36195" algn="ctr">
                        <a:spcAft>
                          <a:spcPts val="0"/>
                        </a:spcAft>
                        <a:tabLst>
                          <a:tab pos="180340" algn="l"/>
                        </a:tabLst>
                      </a:pPr>
                      <a:r>
                        <a:rPr lang="x-none" sz="1600" b="1" dirty="0">
                          <a:effectLst/>
                          <a:latin typeface="Century Gothic" panose="020B0502020202020204" pitchFamily="34" charset="0"/>
                        </a:rPr>
                        <a:t>používanie mozgu</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tc hMerge="1">
                  <a:txBody>
                    <a:bodyPr/>
                    <a:lstStyle/>
                    <a:p>
                      <a:endParaRPr lang="sk-SK"/>
                    </a:p>
                  </a:txBody>
                  <a:tcPr/>
                </a:tc>
                <a:extLst>
                  <a:ext uri="{0D108BD9-81ED-4DB2-BD59-A6C34878D82A}">
                    <a16:rowId xmlns:a16="http://schemas.microsoft.com/office/drawing/2014/main" val="10011"/>
                  </a:ext>
                </a:extLst>
              </a:tr>
              <a:tr h="443721">
                <a:tc>
                  <a:txBody>
                    <a:bodyPr/>
                    <a:lstStyle/>
                    <a:p>
                      <a:pPr marL="36195" marR="36195" algn="ctr">
                        <a:spcAft>
                          <a:spcPts val="0"/>
                        </a:spcAft>
                        <a:tabLst>
                          <a:tab pos="180340" algn="l"/>
                        </a:tabLst>
                      </a:pPr>
                      <a:r>
                        <a:rPr lang="x-none" sz="1600" b="1" dirty="0">
                          <a:effectLst/>
                          <a:latin typeface="Century Gothic" panose="020B0502020202020204" pitchFamily="34" charset="0"/>
                        </a:rPr>
                        <a:t>D</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tc>
                  <a:txBody>
                    <a:bodyPr/>
                    <a:lstStyle/>
                    <a:p>
                      <a:pPr marL="36195" marR="36195" algn="ctr">
                        <a:spcAft>
                          <a:spcPts val="0"/>
                        </a:spcAft>
                        <a:tabLst>
                          <a:tab pos="180340" algn="l"/>
                        </a:tabLst>
                      </a:pPr>
                      <a:r>
                        <a:rPr lang="x-none" sz="1600" b="1" dirty="0">
                          <a:effectLst/>
                          <a:latin typeface="Century Gothic" panose="020B0502020202020204" pitchFamily="34" charset="0"/>
                        </a:rPr>
                        <a:t>Diet</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tc gridSpan="2">
                  <a:txBody>
                    <a:bodyPr/>
                    <a:lstStyle/>
                    <a:p>
                      <a:pPr marL="36195" marR="36195" algn="ctr">
                        <a:spcAft>
                          <a:spcPts val="0"/>
                        </a:spcAft>
                        <a:tabLst>
                          <a:tab pos="180340" algn="l"/>
                        </a:tabLst>
                      </a:pPr>
                      <a:r>
                        <a:rPr lang="x-none" sz="1600" b="1" dirty="0">
                          <a:effectLst/>
                          <a:latin typeface="Century Gothic" panose="020B0502020202020204" pitchFamily="34" charset="0"/>
                        </a:rPr>
                        <a:t>zdravá výživa</a:t>
                      </a:r>
                      <a:endParaRPr lang="sk-SK" sz="16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17780" marB="17780" anchor="ctr"/>
                </a:tc>
                <a:tc hMerge="1">
                  <a:txBody>
                    <a:bodyPr/>
                    <a:lstStyle/>
                    <a:p>
                      <a:endParaRPr lang="sk-SK"/>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341607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US" dirty="0"/>
              <a:t>FINGER STUDY, 2009 – 2011</a:t>
            </a:r>
            <a:br>
              <a:rPr lang="en-US" dirty="0"/>
            </a:br>
            <a:r>
              <a:rPr lang="en-US" sz="3200" dirty="0" err="1"/>
              <a:t>Kivipelto</a:t>
            </a:r>
            <a:r>
              <a:rPr lang="en-US" sz="3200" dirty="0"/>
              <a:t> M, </a:t>
            </a:r>
            <a:r>
              <a:rPr lang="en-US" sz="3200" dirty="0" err="1"/>
              <a:t>Hakanson</a:t>
            </a:r>
            <a:r>
              <a:rPr lang="en-US" sz="3200" dirty="0"/>
              <a:t> K, </a:t>
            </a:r>
            <a:r>
              <a:rPr lang="en-US" sz="3200" dirty="0" err="1"/>
              <a:t>Sci</a:t>
            </a:r>
            <a:r>
              <a:rPr lang="en-US" sz="3200" dirty="0"/>
              <a:t> Am 2017</a:t>
            </a:r>
            <a:endParaRPr lang="sk-SK" dirty="0"/>
          </a:p>
        </p:txBody>
      </p:sp>
      <p:sp>
        <p:nvSpPr>
          <p:cNvPr id="3" name="Zástupný symbol obsahu 2"/>
          <p:cNvSpPr>
            <a:spLocks noGrp="1"/>
          </p:cNvSpPr>
          <p:nvPr>
            <p:ph idx="1"/>
          </p:nvPr>
        </p:nvSpPr>
        <p:spPr/>
        <p:txBody>
          <a:bodyPr>
            <a:normAutofit fontScale="85000" lnSpcReduction="10000"/>
          </a:bodyPr>
          <a:lstStyle/>
          <a:p>
            <a:pPr marL="0" indent="0">
              <a:buNone/>
            </a:pPr>
            <a:r>
              <a:rPr lang="en-US" b="1" dirty="0">
                <a:latin typeface="Century Gothic" panose="020B0502020202020204" pitchFamily="34" charset="0"/>
              </a:rPr>
              <a:t>1260 </a:t>
            </a:r>
            <a:r>
              <a:rPr lang="en-US" b="1" dirty="0" err="1">
                <a:latin typeface="Century Gothic" panose="020B0502020202020204" pitchFamily="34" charset="0"/>
              </a:rPr>
              <a:t>Probands</a:t>
            </a:r>
            <a:r>
              <a:rPr lang="en-US" b="1" dirty="0">
                <a:latin typeface="Century Gothic" panose="020B0502020202020204" pitchFamily="34" charset="0"/>
              </a:rPr>
              <a:t> 60 – 77 years old</a:t>
            </a:r>
          </a:p>
          <a:p>
            <a:pPr marL="0" indent="0">
              <a:buNone/>
            </a:pPr>
            <a:r>
              <a:rPr lang="en-US" b="1" dirty="0">
                <a:latin typeface="Century Gothic" panose="020B0502020202020204" pitchFamily="34" charset="0"/>
              </a:rPr>
              <a:t>Control and intervention groups</a:t>
            </a:r>
          </a:p>
          <a:p>
            <a:pPr marL="0" indent="0">
              <a:buNone/>
            </a:pPr>
            <a:r>
              <a:rPr lang="en-US" b="1" dirty="0">
                <a:latin typeface="Century Gothic" panose="020B0502020202020204" pitchFamily="34" charset="0"/>
              </a:rPr>
              <a:t>Intervention = diet + exercise + cognitive training &amp; regular monitoring</a:t>
            </a:r>
          </a:p>
          <a:p>
            <a:pPr marL="0" indent="0">
              <a:buNone/>
            </a:pPr>
            <a:r>
              <a:rPr lang="en-US" b="1" dirty="0">
                <a:latin typeface="Century Gothic" panose="020B0502020202020204" pitchFamily="34" charset="0"/>
              </a:rPr>
              <a:t>Control = standard health advice</a:t>
            </a:r>
          </a:p>
          <a:p>
            <a:pPr marL="0" indent="0">
              <a:buNone/>
            </a:pPr>
            <a:r>
              <a:rPr lang="en-US" b="1" dirty="0">
                <a:latin typeface="Century Gothic" panose="020B0502020202020204" pitchFamily="34" charset="0"/>
              </a:rPr>
              <a:t>RESULTS</a:t>
            </a:r>
          </a:p>
          <a:p>
            <a:pPr marL="457200" lvl="1" indent="0">
              <a:buNone/>
            </a:pPr>
            <a:r>
              <a:rPr lang="en-US" b="1" dirty="0">
                <a:latin typeface="Century Gothic" panose="020B0502020202020204" pitchFamily="34" charset="0"/>
              </a:rPr>
              <a:t>Complex memory better by 40%</a:t>
            </a:r>
          </a:p>
          <a:p>
            <a:pPr marL="457200" lvl="1" indent="0">
              <a:buNone/>
            </a:pPr>
            <a:r>
              <a:rPr lang="en-US" b="1" dirty="0">
                <a:latin typeface="Century Gothic" panose="020B0502020202020204" pitchFamily="34" charset="0"/>
              </a:rPr>
              <a:t>Executive function better by 83%</a:t>
            </a:r>
          </a:p>
          <a:p>
            <a:pPr marL="457200" lvl="1" indent="0">
              <a:buNone/>
            </a:pPr>
            <a:r>
              <a:rPr lang="en-US" b="1" dirty="0">
                <a:latin typeface="Century Gothic" panose="020B0502020202020204" pitchFamily="34" charset="0"/>
              </a:rPr>
              <a:t>Speed processing better by 150%</a:t>
            </a:r>
          </a:p>
          <a:p>
            <a:pPr marL="0" indent="0">
              <a:buNone/>
            </a:pPr>
            <a:r>
              <a:rPr lang="en-US" b="1" dirty="0">
                <a:latin typeface="Century Gothic" panose="020B0502020202020204" pitchFamily="34" charset="0"/>
              </a:rPr>
              <a:t>MORE BENEFIT OF APOE 4 CARRIER PARTICIPANTS</a:t>
            </a:r>
            <a:endParaRPr lang="sk-SK" b="1" dirty="0">
              <a:latin typeface="Century Gothic" panose="020B0502020202020204" pitchFamily="34" charset="0"/>
            </a:endParaRPr>
          </a:p>
        </p:txBody>
      </p:sp>
      <p:sp>
        <p:nvSpPr>
          <p:cNvPr id="4" name="Zástupný symbol dátumu 3"/>
          <p:cNvSpPr>
            <a:spLocks noGrp="1"/>
          </p:cNvSpPr>
          <p:nvPr>
            <p:ph type="dt" sz="half" idx="10"/>
          </p:nvPr>
        </p:nvSpPr>
        <p:spPr/>
        <p:txBody>
          <a:bodyPr/>
          <a:lstStyle/>
          <a:p>
            <a:r>
              <a:rPr lang="en-US"/>
              <a:t>7.4.2021</a:t>
            </a:r>
            <a:endParaRPr lang="sk-SK"/>
          </a:p>
        </p:txBody>
      </p:sp>
      <p:sp>
        <p:nvSpPr>
          <p:cNvPr id="5" name="Zástupný symbol päty 4"/>
          <p:cNvSpPr>
            <a:spLocks noGrp="1"/>
          </p:cNvSpPr>
          <p:nvPr>
            <p:ph type="ftr" sz="quarter" idx="11"/>
          </p:nvPr>
        </p:nvSpPr>
        <p:spPr/>
        <p:txBody>
          <a:bodyPr/>
          <a:lstStyle/>
          <a:p>
            <a:r>
              <a:rPr lang="sk-SK"/>
              <a:t>neurodegzl21</a:t>
            </a:r>
          </a:p>
        </p:txBody>
      </p:sp>
      <p:sp>
        <p:nvSpPr>
          <p:cNvPr id="6" name="Zástupný symbol čísla snímky 5"/>
          <p:cNvSpPr>
            <a:spLocks noGrp="1"/>
          </p:cNvSpPr>
          <p:nvPr>
            <p:ph type="sldNum" sz="quarter" idx="12"/>
          </p:nvPr>
        </p:nvSpPr>
        <p:spPr/>
        <p:txBody>
          <a:bodyPr/>
          <a:lstStyle/>
          <a:p>
            <a:fld id="{3022A98B-34C1-45C3-AAA4-DA6AA6CE21BC}" type="slidenum">
              <a:rPr lang="sk-SK" smtClean="0"/>
              <a:t>37</a:t>
            </a:fld>
            <a:endParaRPr lang="sk-SK"/>
          </a:p>
        </p:txBody>
      </p:sp>
    </p:spTree>
    <p:extLst>
      <p:ext uri="{BB962C8B-B14F-4D97-AF65-F5344CB8AC3E}">
        <p14:creationId xmlns:p14="http://schemas.microsoft.com/office/powerpoint/2010/main" val="2644713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82925" y="136525"/>
            <a:ext cx="8068976" cy="1195886"/>
          </a:xfrm>
        </p:spPr>
        <p:txBody>
          <a:bodyPr>
            <a:noAutofit/>
          </a:bodyPr>
          <a:lstStyle/>
          <a:p>
            <a:r>
              <a:rPr lang="cs-CZ" altLang="cs-CZ" sz="4400" b="1" dirty="0"/>
              <a:t>CHOREA HUNTINGTONI</a:t>
            </a:r>
            <a:br>
              <a:rPr lang="cs-CZ" altLang="cs-CZ" sz="4400" b="1" dirty="0"/>
            </a:br>
            <a:r>
              <a:rPr lang="cs-CZ" altLang="cs-CZ" sz="3200" b="1" dirty="0"/>
              <a:t>GEORGE HUNTINGTON, 1850 – 1916</a:t>
            </a:r>
            <a:r>
              <a:rPr lang="en-US" altLang="cs-CZ" sz="3200" b="1" dirty="0"/>
              <a:t>*</a:t>
            </a:r>
            <a:endParaRPr lang="sk-SK" sz="4400" dirty="0"/>
          </a:p>
        </p:txBody>
      </p:sp>
      <p:sp>
        <p:nvSpPr>
          <p:cNvPr id="3" name="Zástupný symbol obsahu 2"/>
          <p:cNvSpPr>
            <a:spLocks noGrp="1"/>
          </p:cNvSpPr>
          <p:nvPr>
            <p:ph idx="1"/>
          </p:nvPr>
        </p:nvSpPr>
        <p:spPr>
          <a:xfrm>
            <a:off x="473251" y="1741365"/>
            <a:ext cx="8229600" cy="4785395"/>
          </a:xfrm>
        </p:spPr>
        <p:txBody>
          <a:bodyPr>
            <a:normAutofit/>
          </a:bodyPr>
          <a:lstStyle/>
          <a:p>
            <a:pPr marL="457200" lvl="1" indent="0">
              <a:lnSpc>
                <a:spcPct val="100000"/>
              </a:lnSpc>
              <a:spcBef>
                <a:spcPts val="600"/>
              </a:spcBef>
              <a:buNone/>
              <a:defRPr/>
            </a:pPr>
            <a:endParaRPr lang="cs-CZ" b="1" dirty="0">
              <a:latin typeface="Century Gothic" panose="020B0502020202020204" pitchFamily="34" charset="0"/>
            </a:endParaRPr>
          </a:p>
          <a:p>
            <a:pPr marL="0" indent="0">
              <a:lnSpc>
                <a:spcPct val="100000"/>
              </a:lnSpc>
              <a:spcBef>
                <a:spcPts val="600"/>
              </a:spcBef>
              <a:buNone/>
              <a:defRPr/>
            </a:pPr>
            <a:r>
              <a:rPr lang="cs-CZ" sz="2400" b="1" dirty="0">
                <a:latin typeface="Century Gothic" panose="020B0502020202020204" pitchFamily="34" charset="0"/>
              </a:rPr>
              <a:t>Dyskinetický syndróm, hypotonicko-hyperkinetický (chorea)</a:t>
            </a:r>
          </a:p>
          <a:p>
            <a:pPr marL="0" indent="0">
              <a:lnSpc>
                <a:spcPct val="100000"/>
              </a:lnSpc>
              <a:spcBef>
                <a:spcPts val="600"/>
              </a:spcBef>
              <a:buNone/>
              <a:defRPr/>
            </a:pPr>
            <a:r>
              <a:rPr lang="cs-CZ" altLang="cs-CZ" sz="2400" b="1" dirty="0" err="1">
                <a:latin typeface="Century Gothic" panose="020B0502020202020204" pitchFamily="34" charset="0"/>
              </a:rPr>
              <a:t>Lézia</a:t>
            </a:r>
            <a:r>
              <a:rPr lang="cs-CZ" altLang="cs-CZ" sz="2400" b="1" dirty="0">
                <a:latin typeface="Century Gothic" panose="020B0502020202020204" pitchFamily="34" charset="0"/>
              </a:rPr>
              <a:t> v </a:t>
            </a:r>
            <a:r>
              <a:rPr lang="cs-CZ" altLang="cs-CZ" sz="2400" b="1" dirty="0" err="1">
                <a:latin typeface="Century Gothic" panose="020B0502020202020204" pitchFamily="34" charset="0"/>
              </a:rPr>
              <a:t>putamen</a:t>
            </a:r>
            <a:endParaRPr lang="cs-CZ" altLang="cs-CZ" sz="2400" b="1" dirty="0">
              <a:latin typeface="Century Gothic" panose="020B0502020202020204" pitchFamily="34" charset="0"/>
            </a:endParaRPr>
          </a:p>
          <a:p>
            <a:pPr marL="0" indent="0">
              <a:lnSpc>
                <a:spcPct val="100000"/>
              </a:lnSpc>
              <a:spcBef>
                <a:spcPts val="600"/>
              </a:spcBef>
              <a:buNone/>
              <a:defRPr/>
            </a:pPr>
            <a:r>
              <a:rPr lang="cs-CZ" altLang="cs-CZ" sz="2400" b="1" dirty="0">
                <a:latin typeface="Century Gothic" panose="020B0502020202020204" pitchFamily="34" charset="0"/>
              </a:rPr>
              <a:t>Začiatok v mladom alebo strednom  veku</a:t>
            </a:r>
          </a:p>
          <a:p>
            <a:pPr marL="0" indent="0">
              <a:lnSpc>
                <a:spcPct val="100000"/>
              </a:lnSpc>
              <a:spcBef>
                <a:spcPts val="600"/>
              </a:spcBef>
              <a:buNone/>
              <a:defRPr/>
            </a:pPr>
            <a:r>
              <a:rPr lang="cs-CZ" altLang="cs-CZ" sz="2400" b="1" dirty="0">
                <a:latin typeface="Century Gothic" panose="020B0502020202020204" pitchFamily="34" charset="0"/>
              </a:rPr>
              <a:t>Nesprávny počet tripletov GAG v géne pre huntingtin</a:t>
            </a:r>
          </a:p>
          <a:p>
            <a:pPr marL="0" indent="0">
              <a:lnSpc>
                <a:spcPct val="100000"/>
              </a:lnSpc>
              <a:spcBef>
                <a:spcPts val="600"/>
              </a:spcBef>
              <a:buNone/>
              <a:defRPr/>
            </a:pPr>
            <a:r>
              <a:rPr lang="cs-CZ" altLang="cs-CZ" sz="2400" b="1" dirty="0">
                <a:latin typeface="Century Gothic" panose="020B0502020202020204" pitchFamily="34" charset="0"/>
              </a:rPr>
              <a:t>Veľa aminokyselín Glu v bielkovine</a:t>
            </a:r>
          </a:p>
          <a:p>
            <a:pPr marL="0" indent="0">
              <a:lnSpc>
                <a:spcPct val="100000"/>
              </a:lnSpc>
              <a:spcBef>
                <a:spcPts val="600"/>
              </a:spcBef>
              <a:buNone/>
              <a:defRPr/>
            </a:pPr>
            <a:endParaRPr lang="cs-CZ" altLang="cs-CZ" b="1" dirty="0">
              <a:latin typeface="Century Gothic" panose="020B0502020202020204" pitchFamily="34" charset="0"/>
            </a:endParaRPr>
          </a:p>
          <a:p>
            <a:pPr marL="457200" lvl="1" indent="0" algn="ctr">
              <a:spcBef>
                <a:spcPts val="600"/>
              </a:spcBef>
              <a:buNone/>
              <a:defRPr/>
            </a:pPr>
            <a:r>
              <a:rPr lang="en-US" altLang="cs-CZ" b="1" dirty="0">
                <a:latin typeface="Century Gothic" panose="020B0502020202020204" pitchFamily="34" charset="0"/>
              </a:rPr>
              <a:t>*MAL LEN 22 ROKOV!, </a:t>
            </a:r>
          </a:p>
          <a:p>
            <a:pPr marL="457200" lvl="1" indent="0" algn="ctr">
              <a:spcBef>
                <a:spcPts val="600"/>
              </a:spcBef>
              <a:buNone/>
              <a:defRPr/>
            </a:pPr>
            <a:r>
              <a:rPr lang="en-US" altLang="cs-CZ" b="1" dirty="0">
                <a:latin typeface="Century Gothic" panose="020B0502020202020204" pitchFamily="34" charset="0"/>
              </a:rPr>
              <a:t>PUBLIKOVAL LEN 2 P</a:t>
            </a:r>
            <a:r>
              <a:rPr lang="sk-SK" altLang="cs-CZ" b="1" dirty="0">
                <a:latin typeface="Century Gothic" panose="020B0502020202020204" pitchFamily="34" charset="0"/>
              </a:rPr>
              <a:t>RÁCE V ŽIVO</a:t>
            </a:r>
            <a:r>
              <a:rPr lang="en-US" altLang="cs-CZ" b="1" dirty="0">
                <a:latin typeface="Century Gothic" panose="020B0502020202020204" pitchFamily="34" charset="0"/>
              </a:rPr>
              <a:t>T</a:t>
            </a:r>
            <a:r>
              <a:rPr lang="sk-SK" altLang="cs-CZ" b="1" dirty="0">
                <a:latin typeface="Century Gothic" panose="020B0502020202020204" pitchFamily="34" charset="0"/>
              </a:rPr>
              <a:t>E</a:t>
            </a:r>
            <a:endParaRPr lang="cs-CZ" altLang="cs-CZ" b="1" dirty="0">
              <a:latin typeface="Century Gothic" panose="020B0502020202020204" pitchFamily="34" charset="0"/>
            </a:endParaRPr>
          </a:p>
        </p:txBody>
      </p:sp>
      <p:pic>
        <p:nvPicPr>
          <p:cNvPr id="4" name="Picture 2" descr="C:\Documents and Settings\Jiné\VM\Dropbox\Nové prezentace - příprava, mozeček, čití, meningeální, expy\expy\expy obr\huntingt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901" y="1757612"/>
            <a:ext cx="2347025" cy="4380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ástupný symbol päty 4"/>
          <p:cNvSpPr>
            <a:spLocks noGrp="1"/>
          </p:cNvSpPr>
          <p:nvPr>
            <p:ph type="ftr" sz="quarter" idx="11"/>
          </p:nvPr>
        </p:nvSpPr>
        <p:spPr/>
        <p:txBody>
          <a:bodyPr/>
          <a:lstStyle/>
          <a:p>
            <a:r>
              <a:rPr lang="sk-SK"/>
              <a:t>neurodegzl21</a:t>
            </a:r>
          </a:p>
        </p:txBody>
      </p:sp>
      <p:sp>
        <p:nvSpPr>
          <p:cNvPr id="6" name="Zástupný symbol čísla snímky 5"/>
          <p:cNvSpPr>
            <a:spLocks noGrp="1"/>
          </p:cNvSpPr>
          <p:nvPr>
            <p:ph type="sldNum" sz="quarter" idx="12"/>
          </p:nvPr>
        </p:nvSpPr>
        <p:spPr/>
        <p:txBody>
          <a:bodyPr/>
          <a:lstStyle/>
          <a:p>
            <a:fld id="{3022A98B-34C1-45C3-AAA4-DA6AA6CE21BC}" type="slidenum">
              <a:rPr lang="sk-SK" smtClean="0"/>
              <a:t>38</a:t>
            </a:fld>
            <a:endParaRPr lang="sk-SK"/>
          </a:p>
        </p:txBody>
      </p:sp>
      <p:pic>
        <p:nvPicPr>
          <p:cNvPr id="7" name="Obrázok 9" descr="On the right is a young man, dressed in suit and tie, sporting a moustache and tuft of hair on the chin; on the left is the top half of a medical journal titled 'Medical and Surgical Report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227" y="-22133"/>
            <a:ext cx="3313112"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ástupný symbol dátumu 7"/>
          <p:cNvSpPr>
            <a:spLocks noGrp="1"/>
          </p:cNvSpPr>
          <p:nvPr>
            <p:ph type="dt" sz="half" idx="10"/>
          </p:nvPr>
        </p:nvSpPr>
        <p:spPr/>
        <p:txBody>
          <a:bodyPr/>
          <a:lstStyle/>
          <a:p>
            <a:r>
              <a:rPr lang="en-US"/>
              <a:t>7.4.2021</a:t>
            </a:r>
            <a:endParaRPr lang="sk-SK"/>
          </a:p>
        </p:txBody>
      </p:sp>
    </p:spTree>
    <p:extLst>
      <p:ext uri="{BB962C8B-B14F-4D97-AF65-F5344CB8AC3E}">
        <p14:creationId xmlns:p14="http://schemas.microsoft.com/office/powerpoint/2010/main" val="3106875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defRPr/>
            </a:pPr>
            <a:r>
              <a:rPr lang="sk-SK" sz="4000" dirty="0"/>
              <a:t>HUNTINGTON – KLINICKÝ OBRAZ</a:t>
            </a:r>
          </a:p>
        </p:txBody>
      </p:sp>
      <p:sp>
        <p:nvSpPr>
          <p:cNvPr id="3" name="Zástupný symbol obsahu 2"/>
          <p:cNvSpPr>
            <a:spLocks noGrp="1"/>
          </p:cNvSpPr>
          <p:nvPr>
            <p:ph idx="1"/>
          </p:nvPr>
        </p:nvSpPr>
        <p:spPr>
          <a:xfrm>
            <a:off x="374469" y="1730830"/>
            <a:ext cx="11207931" cy="5127170"/>
          </a:xfrm>
        </p:spPr>
        <p:txBody>
          <a:bodyPr>
            <a:normAutofit fontScale="62500" lnSpcReduction="20000"/>
          </a:bodyPr>
          <a:lstStyle/>
          <a:p>
            <a:pPr marL="0" indent="0">
              <a:buNone/>
              <a:defRPr/>
            </a:pPr>
            <a:r>
              <a:rPr lang="sk-SK" sz="3800" b="1" dirty="0">
                <a:latin typeface="Century Gothic" panose="020B0502020202020204" pitchFamily="34" charset="0"/>
              </a:rPr>
              <a:t>Progresívna ataxia (chorea) a pokles kognitívnych a mentálnych funkcií. </a:t>
            </a:r>
            <a:endParaRPr lang="en-US" sz="3800" b="1" dirty="0">
              <a:latin typeface="Century Gothic" panose="020B0502020202020204" pitchFamily="34" charset="0"/>
            </a:endParaRPr>
          </a:p>
          <a:p>
            <a:pPr marL="0" indent="0">
              <a:buNone/>
              <a:defRPr/>
            </a:pPr>
            <a:r>
              <a:rPr lang="sk-SK" sz="3800" b="1" dirty="0">
                <a:latin typeface="Century Gothic" panose="020B0502020202020204" pitchFamily="34" charset="0"/>
              </a:rPr>
              <a:t>Široká škála priznakov, veľké individuálne rozdiely</a:t>
            </a:r>
          </a:p>
          <a:p>
            <a:pPr marL="0" indent="0">
              <a:buNone/>
              <a:defRPr/>
            </a:pPr>
            <a:r>
              <a:rPr lang="sk-SK" sz="3800" b="1" dirty="0">
                <a:latin typeface="Century Gothic" panose="020B0502020202020204" pitchFamily="34" charset="0"/>
              </a:rPr>
              <a:t>Začiatok vo väčšine prípadov vo veku 35 – 44 rokov. </a:t>
            </a:r>
            <a:endParaRPr lang="en-US" sz="3800" b="1" dirty="0">
              <a:latin typeface="Century Gothic" panose="020B0502020202020204" pitchFamily="34" charset="0"/>
            </a:endParaRPr>
          </a:p>
          <a:p>
            <a:pPr marL="0" indent="0">
              <a:buNone/>
              <a:defRPr/>
            </a:pPr>
            <a:r>
              <a:rPr lang="sk-SK" sz="3800" b="1" dirty="0">
                <a:latin typeface="Century Gothic" panose="020B0502020202020204" pitchFamily="34" charset="0"/>
              </a:rPr>
              <a:t>Niekedy skôr – zlá prognóza</a:t>
            </a:r>
          </a:p>
          <a:p>
            <a:pPr marL="0" indent="0">
              <a:buNone/>
              <a:defRPr/>
            </a:pPr>
            <a:r>
              <a:rPr lang="sk-SK" sz="3800" b="1" dirty="0">
                <a:latin typeface="Century Gothic" panose="020B0502020202020204" pitchFamily="34" charset="0"/>
              </a:rPr>
              <a:t>Dedičnosť formálne je dominantná</a:t>
            </a:r>
            <a:r>
              <a:rPr lang="en-US" sz="3800" b="1" dirty="0">
                <a:latin typeface="Century Gothic" panose="020B0502020202020204" pitchFamily="34" charset="0"/>
              </a:rPr>
              <a:t> (</a:t>
            </a:r>
            <a:r>
              <a:rPr lang="sk-SK" sz="3800" b="1" dirty="0">
                <a:latin typeface="Century Gothic" panose="020B0502020202020204" pitchFamily="34" charset="0"/>
              </a:rPr>
              <a:t>v skutočnosti dynamická mutácia)</a:t>
            </a:r>
          </a:p>
          <a:p>
            <a:pPr marL="0" indent="0">
              <a:buNone/>
              <a:defRPr/>
            </a:pPr>
            <a:r>
              <a:rPr lang="sk-SK" sz="3800" b="1" dirty="0">
                <a:latin typeface="Century Gothic" panose="020B0502020202020204" pitchFamily="34" charset="0"/>
              </a:rPr>
              <a:t>Chybná bielkovina tvorí agregáty</a:t>
            </a:r>
          </a:p>
          <a:p>
            <a:pPr marL="0" indent="0">
              <a:buNone/>
              <a:defRPr/>
            </a:pPr>
            <a:r>
              <a:rPr lang="sk-SK" sz="3800" b="1" dirty="0">
                <a:latin typeface="Century Gothic" panose="020B0502020202020204" pitchFamily="34" charset="0"/>
              </a:rPr>
              <a:t>Dôkaz chybného génu je možný – a čo potom?</a:t>
            </a:r>
          </a:p>
          <a:p>
            <a:pPr marL="0" indent="0">
              <a:buNone/>
              <a:defRPr/>
            </a:pPr>
            <a:r>
              <a:rPr lang="sk-SK" sz="3800" b="1" dirty="0">
                <a:latin typeface="Century Gothic" panose="020B0502020202020204" pitchFamily="34" charset="0"/>
              </a:rPr>
              <a:t>Hlavná </a:t>
            </a:r>
            <a:r>
              <a:rPr lang="sk-SK" sz="3800" b="1" dirty="0" err="1">
                <a:latin typeface="Century Gothic" panose="020B0502020202020204" pitchFamily="34" charset="0"/>
              </a:rPr>
              <a:t>neuropatologická</a:t>
            </a:r>
            <a:r>
              <a:rPr lang="sk-SK" sz="3800" b="1" dirty="0">
                <a:latin typeface="Century Gothic" panose="020B0502020202020204" pitchFamily="34" charset="0"/>
              </a:rPr>
              <a:t> zmena  - strata tzv. stredne veľkých ostnatých </a:t>
            </a:r>
            <a:r>
              <a:rPr lang="sk-SK" sz="3800" b="1" dirty="0" err="1">
                <a:latin typeface="Century Gothic" panose="020B0502020202020204" pitchFamily="34" charset="0"/>
              </a:rPr>
              <a:t>neuronov</a:t>
            </a:r>
            <a:r>
              <a:rPr lang="sk-SK" sz="3800" b="1" dirty="0">
                <a:latin typeface="Century Gothic" panose="020B0502020202020204" pitchFamily="34" charset="0"/>
              </a:rPr>
              <a:t> („</a:t>
            </a:r>
            <a:r>
              <a:rPr lang="sk-SK" sz="3800" b="1" dirty="0" err="1">
                <a:latin typeface="Century Gothic" panose="020B0502020202020204" pitchFamily="34" charset="0"/>
              </a:rPr>
              <a:t>medium-size</a:t>
            </a:r>
            <a:r>
              <a:rPr lang="sk-SK" sz="3800" b="1" dirty="0">
                <a:latin typeface="Century Gothic" panose="020B0502020202020204" pitchFamily="34" charset="0"/>
              </a:rPr>
              <a:t> </a:t>
            </a:r>
            <a:r>
              <a:rPr lang="sk-SK" sz="3800" b="1" dirty="0" err="1">
                <a:latin typeface="Century Gothic" panose="020B0502020202020204" pitchFamily="34" charset="0"/>
              </a:rPr>
              <a:t>spiny</a:t>
            </a:r>
            <a:r>
              <a:rPr lang="sk-SK" sz="3800" b="1" dirty="0">
                <a:latin typeface="Century Gothic" panose="020B0502020202020204" pitchFamily="34" charset="0"/>
              </a:rPr>
              <a:t> </a:t>
            </a:r>
            <a:r>
              <a:rPr lang="sk-SK" sz="3800" b="1" dirty="0" err="1">
                <a:latin typeface="Century Gothic" panose="020B0502020202020204" pitchFamily="34" charset="0"/>
              </a:rPr>
              <a:t>neurons</a:t>
            </a:r>
            <a:r>
              <a:rPr lang="sk-SK" sz="3800" b="1" dirty="0">
                <a:latin typeface="Century Gothic" panose="020B0502020202020204" pitchFamily="34" charset="0"/>
              </a:rPr>
              <a:t>“) v </a:t>
            </a:r>
            <a:r>
              <a:rPr lang="sk-SK" sz="3800" b="1" dirty="0" err="1">
                <a:latin typeface="Century Gothic" panose="020B0502020202020204" pitchFamily="34" charset="0"/>
              </a:rPr>
              <a:t>striate</a:t>
            </a:r>
            <a:r>
              <a:rPr lang="sk-SK" sz="3800" b="1" dirty="0">
                <a:latin typeface="Century Gothic" panose="020B0502020202020204" pitchFamily="34" charset="0"/>
              </a:rPr>
              <a:t> a atrofické zmeny </a:t>
            </a:r>
            <a:r>
              <a:rPr lang="sk-SK" sz="3800" b="1" dirty="0" err="1">
                <a:latin typeface="Century Gothic" panose="020B0502020202020204" pitchFamily="34" charset="0"/>
              </a:rPr>
              <a:t>palida</a:t>
            </a:r>
            <a:r>
              <a:rPr lang="sk-SK" sz="3800" b="1" dirty="0">
                <a:latin typeface="Century Gothic" panose="020B0502020202020204" pitchFamily="34" charset="0"/>
              </a:rPr>
              <a:t>, degeneratívne zmeny v </a:t>
            </a:r>
            <a:r>
              <a:rPr lang="sk-SK" sz="3800" b="1" dirty="0" err="1">
                <a:latin typeface="Century Gothic" panose="020B0502020202020204" pitchFamily="34" charset="0"/>
              </a:rPr>
              <a:t>kortexu</a:t>
            </a:r>
            <a:r>
              <a:rPr lang="sk-SK" sz="3800" b="1" dirty="0">
                <a:latin typeface="Century Gothic" panose="020B0502020202020204" pitchFamily="34" charset="0"/>
              </a:rPr>
              <a:t> a celková atrofia mozgu. </a:t>
            </a:r>
          </a:p>
          <a:p>
            <a:pPr>
              <a:defRPr/>
            </a:pPr>
            <a:endParaRPr lang="sk-SK" sz="2800" dirty="0"/>
          </a:p>
        </p:txBody>
      </p:sp>
      <p:sp>
        <p:nvSpPr>
          <p:cNvPr id="22533" name="Zástupný symbol päty 4"/>
          <p:cNvSpPr>
            <a:spLocks noGrp="1"/>
          </p:cNvSpPr>
          <p:nvPr>
            <p:ph type="ftr" sz="quarter" idx="11"/>
          </p:nvPr>
        </p:nvSpPr>
        <p:spPr>
          <a:noFill/>
        </p:spPr>
        <p:txBody>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50000"/>
              </a:spcBef>
              <a:buClrTx/>
              <a:buSzTx/>
              <a:buFontTx/>
              <a:buNone/>
            </a:pPr>
            <a:r>
              <a:rPr lang="cs-CZ" altLang="sk-SK" sz="1400"/>
              <a:t>neurodegzl21</a:t>
            </a:r>
          </a:p>
        </p:txBody>
      </p:sp>
      <p:sp>
        <p:nvSpPr>
          <p:cNvPr id="22534" name="Zástupný symbol čísla snímky 5"/>
          <p:cNvSpPr>
            <a:spLocks noGrp="1"/>
          </p:cNvSpPr>
          <p:nvPr>
            <p:ph type="sldNum" sz="quarter" idx="12"/>
          </p:nvPr>
        </p:nvSpPr>
        <p:spPr>
          <a:noFill/>
        </p:spPr>
        <p:txBody>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50000"/>
              </a:spcBef>
              <a:buClrTx/>
              <a:buSzTx/>
              <a:buFontTx/>
              <a:buNone/>
            </a:pPr>
            <a:fld id="{ED0989A2-1A4F-4094-B32F-80512AA21E35}" type="slidenum">
              <a:rPr lang="cs-CZ" altLang="sk-SK" sz="1400"/>
              <a:pPr>
                <a:spcBef>
                  <a:spcPct val="50000"/>
                </a:spcBef>
                <a:buClrTx/>
                <a:buSzTx/>
                <a:buFontTx/>
                <a:buNone/>
              </a:pPr>
              <a:t>39</a:t>
            </a:fld>
            <a:endParaRPr lang="cs-CZ" altLang="sk-SK" sz="1400"/>
          </a:p>
        </p:txBody>
      </p:sp>
      <p:sp>
        <p:nvSpPr>
          <p:cNvPr id="4" name="Zástupný symbol dátumu 3"/>
          <p:cNvSpPr>
            <a:spLocks noGrp="1"/>
          </p:cNvSpPr>
          <p:nvPr>
            <p:ph type="dt" sz="half" idx="10"/>
          </p:nvPr>
        </p:nvSpPr>
        <p:spPr/>
        <p:txBody>
          <a:bodyPr/>
          <a:lstStyle/>
          <a:p>
            <a:r>
              <a:rPr lang="en-US"/>
              <a:t>7.4.2021</a:t>
            </a:r>
            <a:endParaRPr lang="sk-SK"/>
          </a:p>
        </p:txBody>
      </p:sp>
    </p:spTree>
    <p:extLst>
      <p:ext uri="{BB962C8B-B14F-4D97-AF65-F5344CB8AC3E}">
        <p14:creationId xmlns:p14="http://schemas.microsoft.com/office/powerpoint/2010/main" val="1397637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61104" y="624110"/>
            <a:ext cx="8979950" cy="390303"/>
          </a:xfrm>
        </p:spPr>
        <p:txBody>
          <a:bodyPr>
            <a:noAutofit/>
          </a:bodyPr>
          <a:lstStyle/>
          <a:p>
            <a:pPr algn="ctr"/>
            <a:r>
              <a:rPr lang="sk-SK" sz="4000" b="1" dirty="0"/>
              <a:t>NEURODEGENERATÍVNE OCHORENIA</a:t>
            </a:r>
          </a:p>
        </p:txBody>
      </p:sp>
      <p:sp>
        <p:nvSpPr>
          <p:cNvPr id="3" name="Zástupný symbol obsahu 2"/>
          <p:cNvSpPr>
            <a:spLocks noGrp="1"/>
          </p:cNvSpPr>
          <p:nvPr>
            <p:ph idx="1"/>
          </p:nvPr>
        </p:nvSpPr>
        <p:spPr>
          <a:xfrm>
            <a:off x="757646" y="1846217"/>
            <a:ext cx="9675224" cy="4711337"/>
          </a:xfrm>
        </p:spPr>
        <p:txBody>
          <a:bodyPr>
            <a:normAutofit fontScale="92500" lnSpcReduction="20000"/>
          </a:bodyPr>
          <a:lstStyle/>
          <a:p>
            <a:pPr marL="0" indent="0">
              <a:buNone/>
            </a:pPr>
            <a:r>
              <a:rPr lang="sk-SK" sz="2400" b="1" dirty="0">
                <a:latin typeface="Century Gothic" panose="020B0502020202020204" pitchFamily="34" charset="0"/>
              </a:rPr>
              <a:t>Degenerácia a zánik neurónov v postihnutých oblastiach mozgu</a:t>
            </a:r>
          </a:p>
          <a:p>
            <a:pPr marL="457200" lvl="1" indent="0">
              <a:buNone/>
            </a:pPr>
            <a:r>
              <a:rPr lang="sk-SK" sz="2000" b="1" dirty="0">
                <a:latin typeface="Century Gothic" panose="020B0502020202020204" pitchFamily="34" charset="0"/>
              </a:rPr>
              <a:t>Aberantná agregácia proteínov</a:t>
            </a:r>
          </a:p>
          <a:p>
            <a:pPr marL="457200" lvl="1" indent="0">
              <a:buNone/>
            </a:pPr>
            <a:r>
              <a:rPr lang="sk-SK" sz="2000" b="1" dirty="0">
                <a:latin typeface="Century Gothic" panose="020B0502020202020204" pitchFamily="34" charset="0"/>
              </a:rPr>
              <a:t>U</a:t>
            </a:r>
            <a:r>
              <a:rPr lang="en-US" sz="2000" b="1" dirty="0">
                <a:latin typeface="Century Gothic" panose="020B0502020202020204" pitchFamily="34" charset="0"/>
              </a:rPr>
              <a:t>k</a:t>
            </a:r>
            <a:r>
              <a:rPr lang="sk-SK" sz="2000" b="1" dirty="0">
                <a:latin typeface="Century Gothic" panose="020B0502020202020204" pitchFamily="34" charset="0"/>
              </a:rPr>
              <a:t>ladajú sa ako intra- a extraneuronálne telieska</a:t>
            </a:r>
          </a:p>
          <a:p>
            <a:pPr marL="457200" lvl="1" indent="0">
              <a:buNone/>
            </a:pPr>
            <a:r>
              <a:rPr lang="sk-SK" sz="2000" b="1" dirty="0">
                <a:latin typeface="Century Gothic" panose="020B0502020202020204" pitchFamily="34" charset="0"/>
              </a:rPr>
              <a:t>Iniciálnym spoločným krokom je konverzia natívneho proteínu z alfa-špirálovitej formy na fibrilárnu formu, ktorá je ná­chylná k agregácii </a:t>
            </a:r>
          </a:p>
          <a:p>
            <a:pPr marL="0" indent="0">
              <a:buNone/>
            </a:pPr>
            <a:r>
              <a:rPr lang="sk-SK" sz="2400" b="1" dirty="0">
                <a:latin typeface="Century Gothic" panose="020B0502020202020204" pitchFamily="34" charset="0"/>
              </a:rPr>
              <a:t>Mechanizmy neurodegenerácie </a:t>
            </a:r>
          </a:p>
          <a:p>
            <a:pPr marL="457200" lvl="1" indent="0">
              <a:buNone/>
            </a:pPr>
            <a:r>
              <a:rPr lang="sk-SK" sz="2000" b="1" dirty="0">
                <a:latin typeface="Century Gothic" panose="020B0502020202020204" pitchFamily="34" charset="0"/>
              </a:rPr>
              <a:t>Abnormality cytoskletu bunky</a:t>
            </a:r>
          </a:p>
          <a:p>
            <a:pPr marL="457200" lvl="1" indent="0">
              <a:buNone/>
            </a:pPr>
            <a:r>
              <a:rPr lang="sk-SK" sz="2000" b="1" dirty="0">
                <a:latin typeface="Century Gothic" panose="020B0502020202020204" pitchFamily="34" charset="0"/>
              </a:rPr>
              <a:t>Subklinický zápal</a:t>
            </a:r>
          </a:p>
          <a:p>
            <a:pPr marL="457200" lvl="1" indent="0">
              <a:buNone/>
            </a:pPr>
            <a:r>
              <a:rPr lang="sk-SK" sz="2000" b="1" dirty="0">
                <a:latin typeface="Century Gothic" panose="020B0502020202020204" pitchFamily="34" charset="0"/>
              </a:rPr>
              <a:t>Oxidačné poškodenie</a:t>
            </a:r>
          </a:p>
          <a:p>
            <a:pPr marL="457200" lvl="1" indent="0">
              <a:buNone/>
            </a:pPr>
            <a:r>
              <a:rPr lang="sk-SK" sz="2000" b="1" dirty="0">
                <a:latin typeface="Century Gothic" panose="020B0502020202020204" pitchFamily="34" charset="0"/>
              </a:rPr>
              <a:t>Interakcia  genetického pozadia s enviromentálnymi toxínmi, inými faktormi prostredia</a:t>
            </a:r>
          </a:p>
          <a:p>
            <a:pPr marL="457200" lvl="1" indent="0">
              <a:buNone/>
            </a:pPr>
            <a:r>
              <a:rPr lang="sk-SK" sz="2000" b="1" dirty="0">
                <a:latin typeface="Century Gothic" panose="020B0502020202020204" pitchFamily="34" charset="0"/>
              </a:rPr>
              <a:t>Abnormality v ubikvitinovom procese</a:t>
            </a:r>
          </a:p>
          <a:p>
            <a:pPr marL="0" indent="0">
              <a:buNone/>
            </a:pPr>
            <a:r>
              <a:rPr lang="sk-SK" sz="2400" b="1" dirty="0">
                <a:latin typeface="Century Gothic" panose="020B0502020202020204" pitchFamily="34" charset="0"/>
              </a:rPr>
              <a:t>NOVÁ HYPOTÉZA: nie vznik, ale odstránenie agregátov je problém?</a:t>
            </a:r>
          </a:p>
          <a:p>
            <a:pPr marL="0" indent="0">
              <a:buNone/>
            </a:pPr>
            <a:endParaRPr lang="sk-SK" sz="2400" b="1" dirty="0">
              <a:latin typeface="Century Gothic" panose="020B0502020202020204" pitchFamily="34" charset="0"/>
            </a:endParaRPr>
          </a:p>
          <a:p>
            <a:pPr marL="0" indent="0">
              <a:buNone/>
            </a:pPr>
            <a:endParaRPr lang="sk-SK" sz="1600" b="1" dirty="0"/>
          </a:p>
        </p:txBody>
      </p:sp>
      <p:sp>
        <p:nvSpPr>
          <p:cNvPr id="4" name="Zástupný symbol päty 3"/>
          <p:cNvSpPr>
            <a:spLocks noGrp="1"/>
          </p:cNvSpPr>
          <p:nvPr>
            <p:ph type="ftr" sz="quarter" idx="11"/>
          </p:nvPr>
        </p:nvSpPr>
        <p:spPr/>
        <p:txBody>
          <a:bodyPr/>
          <a:lstStyle/>
          <a:p>
            <a:r>
              <a:rPr lang="sk-SK"/>
              <a:t>neurodegzl21</a:t>
            </a:r>
          </a:p>
        </p:txBody>
      </p:sp>
      <p:sp>
        <p:nvSpPr>
          <p:cNvPr id="5" name="Zástupný symbol čísla snímky 4"/>
          <p:cNvSpPr>
            <a:spLocks noGrp="1"/>
          </p:cNvSpPr>
          <p:nvPr>
            <p:ph type="sldNum" sz="quarter" idx="12"/>
          </p:nvPr>
        </p:nvSpPr>
        <p:spPr/>
        <p:txBody>
          <a:bodyPr/>
          <a:lstStyle/>
          <a:p>
            <a:fld id="{3022A98B-34C1-45C3-AAA4-DA6AA6CE21BC}" type="slidenum">
              <a:rPr lang="sk-SK" smtClean="0"/>
              <a:t>4</a:t>
            </a:fld>
            <a:endParaRPr lang="sk-SK"/>
          </a:p>
        </p:txBody>
      </p:sp>
      <p:sp>
        <p:nvSpPr>
          <p:cNvPr id="6" name="Zástupný symbol dátumu 5"/>
          <p:cNvSpPr>
            <a:spLocks noGrp="1"/>
          </p:cNvSpPr>
          <p:nvPr>
            <p:ph type="dt" sz="half" idx="10"/>
          </p:nvPr>
        </p:nvSpPr>
        <p:spPr/>
        <p:txBody>
          <a:bodyPr/>
          <a:lstStyle/>
          <a:p>
            <a:r>
              <a:rPr lang="en-US"/>
              <a:t>7.4.2021</a:t>
            </a:r>
            <a:endParaRPr lang="sk-SK"/>
          </a:p>
        </p:txBody>
      </p:sp>
    </p:spTree>
    <p:extLst>
      <p:ext uri="{BB962C8B-B14F-4D97-AF65-F5344CB8AC3E}">
        <p14:creationId xmlns:p14="http://schemas.microsoft.com/office/powerpoint/2010/main" val="1985191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defRPr/>
            </a:pPr>
            <a:r>
              <a:rPr lang="sk-SK" sz="4000" dirty="0"/>
              <a:t>HUNTINGTON </a:t>
            </a:r>
            <a:r>
              <a:rPr lang="sk-SK" dirty="0"/>
              <a:t>- </a:t>
            </a:r>
            <a:r>
              <a:rPr lang="sk-SK" sz="4000" dirty="0"/>
              <a:t>EPIDEMIOLÓGIA</a:t>
            </a:r>
          </a:p>
        </p:txBody>
      </p:sp>
      <p:sp>
        <p:nvSpPr>
          <p:cNvPr id="3" name="Zástupný symbol obsahu 2"/>
          <p:cNvSpPr>
            <a:spLocks noGrp="1"/>
          </p:cNvSpPr>
          <p:nvPr>
            <p:ph idx="1"/>
          </p:nvPr>
        </p:nvSpPr>
        <p:spPr/>
        <p:txBody>
          <a:bodyPr>
            <a:normAutofit/>
          </a:bodyPr>
          <a:lstStyle/>
          <a:p>
            <a:pPr marL="0" indent="0">
              <a:buNone/>
              <a:defRPr/>
            </a:pPr>
            <a:r>
              <a:rPr lang="sk-SK" sz="2400" b="1" dirty="0">
                <a:solidFill>
                  <a:schemeClr val="tx1"/>
                </a:solidFill>
                <a:latin typeface="Century Gothic" panose="020B0502020202020204" pitchFamily="34" charset="0"/>
              </a:rPr>
              <a:t>5 – 10 na 100 000 (SK 250 – 500)</a:t>
            </a:r>
          </a:p>
          <a:p>
            <a:pPr marL="457200" lvl="1" indent="0">
              <a:buNone/>
              <a:defRPr/>
            </a:pPr>
            <a:r>
              <a:rPr lang="sk-SK" sz="2000" b="1" dirty="0">
                <a:solidFill>
                  <a:schemeClr val="tx1"/>
                </a:solidFill>
                <a:latin typeface="Century Gothic" panose="020B0502020202020204" pitchFamily="34" charset="0"/>
              </a:rPr>
              <a:t>Sú všetci diagnostikovaní ? (problém nie len HD)</a:t>
            </a:r>
          </a:p>
          <a:p>
            <a:pPr marL="0" indent="0">
              <a:buNone/>
              <a:defRPr/>
            </a:pPr>
            <a:r>
              <a:rPr lang="sk-SK" sz="2400" b="1" dirty="0">
                <a:solidFill>
                  <a:schemeClr val="tx1"/>
                </a:solidFill>
                <a:latin typeface="Century Gothic" panose="020B0502020202020204" pitchFamily="34" charset="0"/>
              </a:rPr>
              <a:t>Výnimky</a:t>
            </a:r>
          </a:p>
          <a:p>
            <a:pPr marL="457200" lvl="1" indent="0">
              <a:buNone/>
              <a:defRPr/>
            </a:pPr>
            <a:r>
              <a:rPr lang="sk-SK" sz="2000" b="1" dirty="0">
                <a:solidFill>
                  <a:schemeClr val="tx1"/>
                </a:solidFill>
                <a:latin typeface="Century Gothic" panose="020B0502020202020204" pitchFamily="34" charset="0"/>
              </a:rPr>
              <a:t>Oblasť Lake Maracaibo, Venezuela</a:t>
            </a:r>
            <a:r>
              <a:rPr lang="sk-SK" sz="2000" b="1" dirty="0">
                <a:latin typeface="Century Gothic" panose="020B0502020202020204" pitchFamily="34" charset="0"/>
              </a:rPr>
              <a:t> </a:t>
            </a:r>
            <a:r>
              <a:rPr lang="en-US" sz="2000" b="1" dirty="0">
                <a:solidFill>
                  <a:schemeClr val="tx1"/>
                </a:solidFill>
                <a:latin typeface="Century Gothic" panose="020B0502020202020204" pitchFamily="34" charset="0"/>
                <a:cs typeface="Arial" panose="020B0604020202020204" pitchFamily="34" charset="0"/>
              </a:rPr>
              <a:t>700</a:t>
            </a:r>
            <a:r>
              <a:rPr lang="sk-SK" sz="2000" b="1" dirty="0">
                <a:solidFill>
                  <a:schemeClr val="tx1"/>
                </a:solidFill>
                <a:latin typeface="Century Gothic" panose="020B0502020202020204" pitchFamily="34" charset="0"/>
                <a:cs typeface="Arial" panose="020B0604020202020204" pitchFamily="34" charset="0"/>
              </a:rPr>
              <a:t>/</a:t>
            </a:r>
            <a:r>
              <a:rPr lang="en-US" sz="2000" b="1" dirty="0">
                <a:solidFill>
                  <a:schemeClr val="tx1"/>
                </a:solidFill>
                <a:latin typeface="Century Gothic" panose="020B0502020202020204" pitchFamily="34" charset="0"/>
                <a:cs typeface="Arial" panose="020B0604020202020204" pitchFamily="34" charset="0"/>
              </a:rPr>
              <a:t>100000 </a:t>
            </a:r>
            <a:endParaRPr lang="sk-SK" sz="2000" b="1" dirty="0">
              <a:solidFill>
                <a:schemeClr val="tx1"/>
              </a:solidFill>
              <a:latin typeface="Century Gothic" panose="020B0502020202020204" pitchFamily="34" charset="0"/>
              <a:cs typeface="Arial" panose="020B0604020202020204" pitchFamily="34" charset="0"/>
            </a:endParaRPr>
          </a:p>
          <a:p>
            <a:pPr marL="457200" lvl="1" indent="0">
              <a:buNone/>
              <a:defRPr/>
            </a:pPr>
            <a:r>
              <a:rPr lang="sk-SK" sz="2000" b="1" dirty="0">
                <a:solidFill>
                  <a:schemeClr val="tx1"/>
                </a:solidFill>
                <a:latin typeface="Century Gothic" panose="020B0502020202020204" pitchFamily="34" charset="0"/>
                <a:cs typeface="Arial" panose="020B0604020202020204" pitchFamily="34" charset="0"/>
              </a:rPr>
              <a:t>Ide o príklad „fou</a:t>
            </a:r>
            <a:r>
              <a:rPr lang="en-US" sz="2000" b="1" dirty="0" err="1">
                <a:solidFill>
                  <a:schemeClr val="tx1"/>
                </a:solidFill>
                <a:latin typeface="Century Gothic" panose="020B0502020202020204" pitchFamily="34" charset="0"/>
                <a:cs typeface="Arial" panose="020B0604020202020204" pitchFamily="34" charset="0"/>
              </a:rPr>
              <a:t>nd</a:t>
            </a:r>
            <a:r>
              <a:rPr lang="sk-SK" sz="2000" b="1" dirty="0">
                <a:solidFill>
                  <a:schemeClr val="tx1"/>
                </a:solidFill>
                <a:latin typeface="Century Gothic" panose="020B0502020202020204" pitchFamily="34" charset="0"/>
                <a:cs typeface="Arial" panose="020B0604020202020204" pitchFamily="34" charset="0"/>
              </a:rPr>
              <a:t>er effect“ (veľké rodiny) </a:t>
            </a:r>
          </a:p>
          <a:p>
            <a:pPr marL="457200" lvl="1" indent="0">
              <a:buNone/>
              <a:defRPr/>
            </a:pPr>
            <a:r>
              <a:rPr lang="sk-SK" sz="2000" b="1" dirty="0">
                <a:solidFill>
                  <a:schemeClr val="tx1"/>
                </a:solidFill>
                <a:latin typeface="Century Gothic" panose="020B0502020202020204" pitchFamily="34" charset="0"/>
                <a:cs typeface="Arial" panose="020B0604020202020204" pitchFamily="34" charset="0"/>
              </a:rPr>
              <a:t>Asi to bol portugálsky námorník, mal veľa detí, atď....</a:t>
            </a:r>
          </a:p>
          <a:p>
            <a:pPr marL="457200" lvl="1" indent="0">
              <a:buNone/>
              <a:defRPr/>
            </a:pPr>
            <a:r>
              <a:rPr lang="sk-SK" sz="2000" b="1" dirty="0">
                <a:solidFill>
                  <a:schemeClr val="tx1"/>
                </a:solidFill>
                <a:latin typeface="Century Gothic" panose="020B0502020202020204" pitchFamily="34" charset="0"/>
                <a:cs typeface="Arial" panose="020B0604020202020204" pitchFamily="34" charset="0"/>
              </a:rPr>
              <a:t>ale aj Tasmania </a:t>
            </a:r>
            <a:r>
              <a:rPr lang="en-US" sz="2000" b="1" dirty="0">
                <a:solidFill>
                  <a:schemeClr val="tx1"/>
                </a:solidFill>
                <a:latin typeface="Century Gothic" panose="020B0502020202020204" pitchFamily="34" charset="0"/>
                <a:cs typeface="Arial" panose="020B0604020202020204" pitchFamily="34" charset="0"/>
              </a:rPr>
              <a:t>a</a:t>
            </a:r>
            <a:r>
              <a:rPr lang="sk-SK" sz="2000" b="1" dirty="0">
                <a:solidFill>
                  <a:schemeClr val="tx1"/>
                </a:solidFill>
                <a:latin typeface="Century Gothic" panose="020B0502020202020204" pitchFamily="34" charset="0"/>
                <a:cs typeface="Arial" panose="020B0604020202020204" pitchFamily="34" charset="0"/>
              </a:rPr>
              <a:t> niektoré oblasti v EU. </a:t>
            </a:r>
          </a:p>
          <a:p>
            <a:pPr marL="0" indent="0">
              <a:buNone/>
              <a:defRPr/>
            </a:pPr>
            <a:r>
              <a:rPr lang="sk-SK" sz="2400" b="1" dirty="0">
                <a:solidFill>
                  <a:schemeClr val="tx1"/>
                </a:solidFill>
                <a:latin typeface="Century Gothic" panose="020B0502020202020204" pitchFamily="34" charset="0"/>
                <a:cs typeface="Arial" panose="020B0604020202020204" pitchFamily="34" charset="0"/>
              </a:rPr>
              <a:t>Nature 2019 – zanedbané rodiny bez liečby, opatery (celé rodiny!)</a:t>
            </a:r>
          </a:p>
        </p:txBody>
      </p:sp>
      <p:sp>
        <p:nvSpPr>
          <p:cNvPr id="23557" name="Zástupný symbol päty 4"/>
          <p:cNvSpPr>
            <a:spLocks noGrp="1"/>
          </p:cNvSpPr>
          <p:nvPr>
            <p:ph type="ftr" sz="quarter" idx="11"/>
          </p:nvPr>
        </p:nvSpPr>
        <p:spPr>
          <a:noFill/>
        </p:spPr>
        <p:txBody>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50000"/>
              </a:spcBef>
              <a:buClrTx/>
              <a:buSzTx/>
              <a:buFontTx/>
              <a:buNone/>
            </a:pPr>
            <a:r>
              <a:rPr lang="cs-CZ" altLang="sk-SK" sz="1400"/>
              <a:t>neurodegzl21</a:t>
            </a:r>
          </a:p>
        </p:txBody>
      </p:sp>
      <p:sp>
        <p:nvSpPr>
          <p:cNvPr id="23558" name="Zástupný symbol čísla snímky 5"/>
          <p:cNvSpPr>
            <a:spLocks noGrp="1"/>
          </p:cNvSpPr>
          <p:nvPr>
            <p:ph type="sldNum" sz="quarter" idx="12"/>
          </p:nvPr>
        </p:nvSpPr>
        <p:spPr>
          <a:noFill/>
        </p:spPr>
        <p:txBody>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50000"/>
              </a:spcBef>
              <a:buClrTx/>
              <a:buSzTx/>
              <a:buFontTx/>
              <a:buNone/>
            </a:pPr>
            <a:fld id="{46E78804-802C-49B6-A255-63099E26B222}" type="slidenum">
              <a:rPr lang="cs-CZ" altLang="sk-SK" sz="1400"/>
              <a:pPr>
                <a:spcBef>
                  <a:spcPct val="50000"/>
                </a:spcBef>
                <a:buClrTx/>
                <a:buSzTx/>
                <a:buFontTx/>
                <a:buNone/>
              </a:pPr>
              <a:t>40</a:t>
            </a:fld>
            <a:endParaRPr lang="cs-CZ" altLang="sk-SK" sz="1400"/>
          </a:p>
        </p:txBody>
      </p:sp>
      <p:sp>
        <p:nvSpPr>
          <p:cNvPr id="4" name="Zástupný symbol dátumu 3"/>
          <p:cNvSpPr>
            <a:spLocks noGrp="1"/>
          </p:cNvSpPr>
          <p:nvPr>
            <p:ph type="dt" sz="half" idx="10"/>
          </p:nvPr>
        </p:nvSpPr>
        <p:spPr/>
        <p:txBody>
          <a:bodyPr/>
          <a:lstStyle/>
          <a:p>
            <a:r>
              <a:rPr lang="en-US"/>
              <a:t>7.4.2021</a:t>
            </a:r>
            <a:endParaRPr lang="sk-SK"/>
          </a:p>
        </p:txBody>
      </p:sp>
    </p:spTree>
    <p:extLst>
      <p:ext uri="{BB962C8B-B14F-4D97-AF65-F5344CB8AC3E}">
        <p14:creationId xmlns:p14="http://schemas.microsoft.com/office/powerpoint/2010/main" val="1366850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Zástupný symbol päty 4"/>
          <p:cNvSpPr>
            <a:spLocks noGrp="1"/>
          </p:cNvSpPr>
          <p:nvPr>
            <p:ph type="ftr" sz="quarter" idx="11"/>
          </p:nvPr>
        </p:nvSpPr>
        <p:spPr>
          <a:noFill/>
        </p:spPr>
        <p:txBody>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50000"/>
              </a:spcBef>
              <a:buClrTx/>
              <a:buSzTx/>
              <a:buFontTx/>
              <a:buNone/>
            </a:pPr>
            <a:r>
              <a:rPr lang="cs-CZ" altLang="sk-SK" sz="1400"/>
              <a:t>neurodegzl21</a:t>
            </a:r>
          </a:p>
        </p:txBody>
      </p:sp>
      <p:sp>
        <p:nvSpPr>
          <p:cNvPr id="19460" name="Zástupný symbol čísla snímky 5"/>
          <p:cNvSpPr>
            <a:spLocks noGrp="1"/>
          </p:cNvSpPr>
          <p:nvPr>
            <p:ph type="sldNum" sz="quarter" idx="12"/>
          </p:nvPr>
        </p:nvSpPr>
        <p:spPr>
          <a:noFill/>
        </p:spPr>
        <p:txBody>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50000"/>
              </a:spcBef>
              <a:buClrTx/>
              <a:buSzTx/>
              <a:buFontTx/>
              <a:buNone/>
            </a:pPr>
            <a:fld id="{94CFFD19-01FD-4036-AEF2-DEA0AE5513B1}" type="slidenum">
              <a:rPr lang="cs-CZ" altLang="sk-SK" sz="1400"/>
              <a:pPr>
                <a:spcBef>
                  <a:spcPct val="50000"/>
                </a:spcBef>
                <a:buClrTx/>
                <a:buSzTx/>
                <a:buFontTx/>
                <a:buNone/>
              </a:pPr>
              <a:t>41</a:t>
            </a:fld>
            <a:endParaRPr lang="cs-CZ" altLang="sk-SK" sz="1400"/>
          </a:p>
        </p:txBody>
      </p:sp>
      <p:sp>
        <p:nvSpPr>
          <p:cNvPr id="110594" name="Rectangle 2"/>
          <p:cNvSpPr>
            <a:spLocks noGrp="1" noChangeArrowheads="1"/>
          </p:cNvSpPr>
          <p:nvPr>
            <p:ph type="title"/>
          </p:nvPr>
        </p:nvSpPr>
        <p:spPr/>
        <p:txBody>
          <a:bodyPr>
            <a:normAutofit/>
          </a:bodyPr>
          <a:lstStyle/>
          <a:p>
            <a:pPr algn="ctr" eaLnBrk="1" hangingPunct="1">
              <a:defRPr/>
            </a:pPr>
            <a:r>
              <a:rPr lang="cs-CZ" altLang="sk-SK" sz="4000" dirty="0"/>
              <a:t>EXPANZIA TRINUKLEOTIDOV</a:t>
            </a:r>
            <a:r>
              <a:rPr lang="sk-SK" altLang="sk-SK" sz="4000" dirty="0"/>
              <a:t>ÝCH REPETÍCIÍ (DYNAMICKÉ MUTÁCIE)</a:t>
            </a:r>
            <a:endParaRPr lang="cs-CZ" altLang="sk-SK" sz="4000" dirty="0"/>
          </a:p>
        </p:txBody>
      </p:sp>
      <p:sp>
        <p:nvSpPr>
          <p:cNvPr id="110595" name="Rectangle 3"/>
          <p:cNvSpPr>
            <a:spLocks noGrp="1" noChangeArrowheads="1"/>
          </p:cNvSpPr>
          <p:nvPr>
            <p:ph type="body" idx="1"/>
          </p:nvPr>
        </p:nvSpPr>
        <p:spPr>
          <a:xfrm>
            <a:off x="925286" y="1546207"/>
            <a:ext cx="10515600" cy="4251960"/>
          </a:xfrm>
        </p:spPr>
        <p:txBody>
          <a:bodyPr>
            <a:normAutofit fontScale="92500" lnSpcReduction="10000"/>
          </a:bodyPr>
          <a:lstStyle/>
          <a:p>
            <a:pPr algn="ctr" eaLnBrk="1" hangingPunct="1">
              <a:buFont typeface="Wingdings" panose="05000000000000000000" pitchFamily="2" charset="2"/>
              <a:buNone/>
              <a:defRPr/>
            </a:pPr>
            <a:endParaRPr lang="en-US" altLang="sk-SK" sz="2800" dirty="0"/>
          </a:p>
          <a:p>
            <a:pPr eaLnBrk="1" hangingPunct="1">
              <a:defRPr/>
            </a:pPr>
            <a:r>
              <a:rPr lang="en-US" altLang="sk-SK" sz="2800" b="1" dirty="0">
                <a:latin typeface="Century Gothic" panose="020B0502020202020204" pitchFamily="34" charset="0"/>
              </a:rPr>
              <a:t>Huntington</a:t>
            </a:r>
          </a:p>
          <a:p>
            <a:pPr lvl="1" eaLnBrk="1" hangingPunct="1">
              <a:defRPr/>
            </a:pPr>
            <a:r>
              <a:rPr lang="en-US" altLang="sk-SK" sz="2400" b="1" dirty="0">
                <a:latin typeface="Century Gothic" panose="020B0502020202020204" pitchFamily="34" charset="0"/>
              </a:rPr>
              <a:t>4p16.3; Huntingtin; 6 – 35 </a:t>
            </a:r>
            <a:r>
              <a:rPr lang="sk-SK" altLang="sk-SK" sz="2400" b="1" dirty="0">
                <a:latin typeface="Century Gothic" panose="020B0502020202020204" pitchFamily="34" charset="0"/>
              </a:rPr>
              <a:t>GAG norma </a:t>
            </a:r>
            <a:r>
              <a:rPr lang="en-US" altLang="sk-SK" sz="2400" b="1" dirty="0">
                <a:latin typeface="Century Gothic" panose="020B0502020202020204" pitchFamily="34" charset="0"/>
                <a:sym typeface="Symbol" panose="05050102010706020507" pitchFamily="18" charset="2"/>
              </a:rPr>
              <a:t> 36 – 121</a:t>
            </a:r>
            <a:r>
              <a:rPr lang="sk-SK" altLang="sk-SK" sz="2400" b="1" dirty="0">
                <a:latin typeface="Century Gothic" panose="020B0502020202020204" pitchFamily="34" charset="0"/>
                <a:sym typeface="Symbol" panose="05050102010706020507" pitchFamily="18" charset="2"/>
              </a:rPr>
              <a:t> a viac choroba</a:t>
            </a:r>
            <a:endParaRPr lang="en-US" altLang="sk-SK" sz="2400" b="1" dirty="0">
              <a:latin typeface="Century Gothic" panose="020B0502020202020204" pitchFamily="34" charset="0"/>
              <a:sym typeface="Symbol" panose="05050102010706020507" pitchFamily="18" charset="2"/>
            </a:endParaRPr>
          </a:p>
          <a:p>
            <a:pPr eaLnBrk="1" hangingPunct="1">
              <a:defRPr/>
            </a:pPr>
            <a:r>
              <a:rPr lang="en-US" altLang="sk-SK" sz="2800" b="1" dirty="0" err="1">
                <a:latin typeface="Century Gothic" panose="020B0502020202020204" pitchFamily="34" charset="0"/>
                <a:sym typeface="Symbol" panose="05050102010706020507" pitchFamily="18" charset="2"/>
              </a:rPr>
              <a:t>Spinobulbar</a:t>
            </a:r>
            <a:r>
              <a:rPr lang="en-US" altLang="sk-SK" sz="2800" b="1" dirty="0">
                <a:latin typeface="Century Gothic" panose="020B0502020202020204" pitchFamily="34" charset="0"/>
                <a:sym typeface="Symbol" panose="05050102010706020507" pitchFamily="18" charset="2"/>
              </a:rPr>
              <a:t> muscular atrophy, Kennedy disease</a:t>
            </a:r>
          </a:p>
          <a:p>
            <a:pPr lvl="1" eaLnBrk="1" hangingPunct="1">
              <a:defRPr/>
            </a:pPr>
            <a:r>
              <a:rPr lang="en-US" altLang="sk-SK" sz="2400" b="1" dirty="0">
                <a:latin typeface="Century Gothic" panose="020B0502020202020204" pitchFamily="34" charset="0"/>
                <a:sym typeface="Symbol" panose="05050102010706020507" pitchFamily="18" charset="2"/>
              </a:rPr>
              <a:t>Xq12-21; Androgen receptor; 9 – 36  &gt;36</a:t>
            </a:r>
          </a:p>
          <a:p>
            <a:pPr eaLnBrk="1" hangingPunct="1">
              <a:defRPr/>
            </a:pPr>
            <a:r>
              <a:rPr lang="en-US" altLang="sk-SK" sz="2800" b="1" dirty="0">
                <a:latin typeface="Century Gothic" panose="020B0502020202020204" pitchFamily="34" charset="0"/>
                <a:sym typeface="Symbol" panose="05050102010706020507" pitchFamily="18" charset="2"/>
              </a:rPr>
              <a:t>Spinocerebellar ataxia 1,2,3,6,7</a:t>
            </a:r>
          </a:p>
          <a:p>
            <a:pPr lvl="1" eaLnBrk="1" hangingPunct="1">
              <a:defRPr/>
            </a:pPr>
            <a:r>
              <a:rPr lang="en-US" altLang="sk-SK" sz="2400" b="1" dirty="0">
                <a:latin typeface="Century Gothic" panose="020B0502020202020204" pitchFamily="34" charset="0"/>
                <a:sym typeface="Symbol" panose="05050102010706020507" pitchFamily="18" charset="2"/>
              </a:rPr>
              <a:t>6/12/14/19,3; </a:t>
            </a:r>
            <a:r>
              <a:rPr lang="en-US" altLang="sk-SK" sz="2400" b="1" dirty="0" err="1">
                <a:latin typeface="Century Gothic" panose="020B0502020202020204" pitchFamily="34" charset="0"/>
                <a:sym typeface="Symbol" panose="05050102010706020507" pitchFamily="18" charset="2"/>
              </a:rPr>
              <a:t>Ataxins</a:t>
            </a:r>
            <a:r>
              <a:rPr lang="en-US" altLang="sk-SK" sz="2400" b="1" dirty="0">
                <a:latin typeface="Century Gothic" panose="020B0502020202020204" pitchFamily="34" charset="0"/>
                <a:sym typeface="Symbol" panose="05050102010706020507" pitchFamily="18" charset="2"/>
              </a:rPr>
              <a:t>; Ca channel subunit</a:t>
            </a:r>
          </a:p>
          <a:p>
            <a:pPr eaLnBrk="1" hangingPunct="1">
              <a:defRPr/>
            </a:pPr>
            <a:r>
              <a:rPr lang="en-US" altLang="sk-SK" sz="2800" b="1" dirty="0" err="1">
                <a:latin typeface="Century Gothic" panose="020B0502020202020204" pitchFamily="34" charset="0"/>
                <a:sym typeface="Symbol" panose="05050102010706020507" pitchFamily="18" charset="2"/>
              </a:rPr>
              <a:t>Dentatorubral</a:t>
            </a:r>
            <a:r>
              <a:rPr lang="en-US" altLang="sk-SK" sz="2800" b="1" dirty="0">
                <a:latin typeface="Century Gothic" panose="020B0502020202020204" pitchFamily="34" charset="0"/>
                <a:sym typeface="Symbol" panose="05050102010706020507" pitchFamily="18" charset="2"/>
              </a:rPr>
              <a:t> atrophy, Haw River disease</a:t>
            </a:r>
          </a:p>
          <a:p>
            <a:pPr lvl="1" eaLnBrk="1" hangingPunct="1">
              <a:defRPr/>
            </a:pPr>
            <a:r>
              <a:rPr lang="en-US" altLang="sk-SK" sz="2400" b="1" dirty="0">
                <a:latin typeface="Century Gothic" panose="020B0502020202020204" pitchFamily="34" charset="0"/>
                <a:sym typeface="Symbol" panose="05050102010706020507" pitchFamily="18" charset="2"/>
              </a:rPr>
              <a:t>12p13.31; </a:t>
            </a:r>
            <a:r>
              <a:rPr lang="en-US" altLang="sk-SK" sz="2400" b="1" dirty="0" err="1">
                <a:latin typeface="Century Gothic" panose="020B0502020202020204" pitchFamily="34" charset="0"/>
                <a:sym typeface="Symbol" panose="05050102010706020507" pitchFamily="18" charset="2"/>
              </a:rPr>
              <a:t>atrophin</a:t>
            </a:r>
            <a:r>
              <a:rPr lang="en-US" altLang="sk-SK" sz="2400" b="1" dirty="0">
                <a:latin typeface="Century Gothic" panose="020B0502020202020204" pitchFamily="34" charset="0"/>
                <a:sym typeface="Symbol" panose="05050102010706020507" pitchFamily="18" charset="2"/>
              </a:rPr>
              <a:t>; 6 – 35  49 - 88</a:t>
            </a:r>
            <a:endParaRPr lang="cs-CZ" altLang="sk-SK" sz="2400" b="1" dirty="0">
              <a:latin typeface="Century Gothic" panose="020B0502020202020204" pitchFamily="34" charset="0"/>
              <a:sym typeface="Symbol" panose="05050102010706020507" pitchFamily="18" charset="2"/>
            </a:endParaRPr>
          </a:p>
        </p:txBody>
      </p:sp>
      <p:sp>
        <p:nvSpPr>
          <p:cNvPr id="2" name="Zástupný symbol dátumu 1"/>
          <p:cNvSpPr>
            <a:spLocks noGrp="1"/>
          </p:cNvSpPr>
          <p:nvPr>
            <p:ph type="dt" sz="half" idx="10"/>
          </p:nvPr>
        </p:nvSpPr>
        <p:spPr/>
        <p:txBody>
          <a:bodyPr/>
          <a:lstStyle/>
          <a:p>
            <a:r>
              <a:rPr lang="en-US"/>
              <a:t>7.4.2021</a:t>
            </a:r>
            <a:endParaRPr lang="sk-SK"/>
          </a:p>
        </p:txBody>
      </p:sp>
    </p:spTree>
    <p:extLst>
      <p:ext uri="{BB962C8B-B14F-4D97-AF65-F5344CB8AC3E}">
        <p14:creationId xmlns:p14="http://schemas.microsoft.com/office/powerpoint/2010/main" val="21775070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Zástupný symbol päty 4"/>
          <p:cNvSpPr>
            <a:spLocks noGrp="1"/>
          </p:cNvSpPr>
          <p:nvPr>
            <p:ph type="ftr" sz="quarter" idx="11"/>
          </p:nvPr>
        </p:nvSpPr>
        <p:spPr>
          <a:noFill/>
        </p:spPr>
        <p:txBody>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50000"/>
              </a:spcBef>
              <a:buClrTx/>
              <a:buSzTx/>
              <a:buFontTx/>
              <a:buNone/>
            </a:pPr>
            <a:r>
              <a:rPr lang="cs-CZ" altLang="sk-SK" sz="1400"/>
              <a:t>neurodegzl21</a:t>
            </a:r>
          </a:p>
        </p:txBody>
      </p:sp>
      <p:sp>
        <p:nvSpPr>
          <p:cNvPr id="7172" name="Zástupný symbol čísla snímky 5"/>
          <p:cNvSpPr>
            <a:spLocks noGrp="1"/>
          </p:cNvSpPr>
          <p:nvPr>
            <p:ph type="sldNum" sz="quarter" idx="12"/>
          </p:nvPr>
        </p:nvSpPr>
        <p:spPr>
          <a:noFill/>
        </p:spPr>
        <p:txBody>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50000"/>
              </a:spcBef>
              <a:buClrTx/>
              <a:buSzTx/>
              <a:buFontTx/>
              <a:buNone/>
            </a:pPr>
            <a:fld id="{B71138C7-EC50-4DE9-99D4-0DD3DCCCDBAC}" type="slidenum">
              <a:rPr lang="cs-CZ" altLang="sk-SK" sz="1400"/>
              <a:pPr>
                <a:spcBef>
                  <a:spcPct val="50000"/>
                </a:spcBef>
                <a:buClrTx/>
                <a:buSzTx/>
                <a:buFontTx/>
                <a:buNone/>
              </a:pPr>
              <a:t>42</a:t>
            </a:fld>
            <a:endParaRPr lang="cs-CZ" altLang="sk-SK" sz="1400"/>
          </a:p>
        </p:txBody>
      </p:sp>
      <p:sp>
        <p:nvSpPr>
          <p:cNvPr id="30722" name="Rectangle 2"/>
          <p:cNvSpPr>
            <a:spLocks noGrp="1" noChangeArrowheads="1"/>
          </p:cNvSpPr>
          <p:nvPr>
            <p:ph type="title"/>
          </p:nvPr>
        </p:nvSpPr>
        <p:spPr/>
        <p:txBody>
          <a:bodyPr>
            <a:noAutofit/>
          </a:bodyPr>
          <a:lstStyle/>
          <a:p>
            <a:pPr algn="ctr" eaLnBrk="1" hangingPunct="1">
              <a:defRPr/>
            </a:pPr>
            <a:r>
              <a:rPr lang="cs-CZ" altLang="sk-SK" sz="3600" dirty="0"/>
              <a:t>EXPANZIA TRINUKLEOTIDOV</a:t>
            </a:r>
            <a:r>
              <a:rPr lang="sk-SK" altLang="sk-SK" sz="3600" dirty="0"/>
              <a:t>ÝCH REPETÍCIÍ (DYNAMICKÉ MUTÁCIE)</a:t>
            </a:r>
            <a:endParaRPr lang="cs-CZ" altLang="sk-SK" sz="3600" dirty="0"/>
          </a:p>
        </p:txBody>
      </p:sp>
      <p:sp>
        <p:nvSpPr>
          <p:cNvPr id="30723" name="Rectangle 3"/>
          <p:cNvSpPr>
            <a:spLocks noGrp="1" noChangeArrowheads="1"/>
          </p:cNvSpPr>
          <p:nvPr>
            <p:ph type="body" idx="1"/>
          </p:nvPr>
        </p:nvSpPr>
        <p:spPr/>
        <p:txBody>
          <a:bodyPr>
            <a:normAutofit lnSpcReduction="10000"/>
          </a:bodyPr>
          <a:lstStyle/>
          <a:p>
            <a:pPr marL="0" indent="0" eaLnBrk="1" hangingPunct="1">
              <a:lnSpc>
                <a:spcPct val="90000"/>
              </a:lnSpc>
              <a:buNone/>
              <a:defRPr/>
            </a:pPr>
            <a:r>
              <a:rPr lang="cs-CZ" altLang="sk-SK" sz="2800" b="1" dirty="0">
                <a:latin typeface="Century Gothic" panose="020B0502020202020204" pitchFamily="34" charset="0"/>
              </a:rPr>
              <a:t>Zmenený počet tripletov (nie obyčajné inzercie) → choroba</a:t>
            </a:r>
          </a:p>
          <a:p>
            <a:pPr marL="0" indent="0" eaLnBrk="1" hangingPunct="1">
              <a:lnSpc>
                <a:spcPct val="90000"/>
              </a:lnSpc>
              <a:buNone/>
              <a:defRPr/>
            </a:pPr>
            <a:r>
              <a:rPr lang="cs-CZ" altLang="sk-SK" sz="2800" b="1" dirty="0">
                <a:latin typeface="Century Gothic" panose="020B0502020202020204" pitchFamily="34" charset="0"/>
              </a:rPr>
              <a:t>V </a:t>
            </a:r>
            <a:r>
              <a:rPr lang="cs-CZ" altLang="sk-SK" sz="2800" b="1" dirty="0" err="1">
                <a:latin typeface="Century Gothic" panose="020B0502020202020204" pitchFamily="34" charset="0"/>
              </a:rPr>
              <a:t>exonoch</a:t>
            </a:r>
            <a:r>
              <a:rPr lang="cs-CZ" altLang="sk-SK" sz="2800" b="1" dirty="0">
                <a:latin typeface="Century Gothic" panose="020B0502020202020204" pitchFamily="34" charset="0"/>
              </a:rPr>
              <a:t> (vždy CAG = </a:t>
            </a:r>
            <a:r>
              <a:rPr lang="cs-CZ" altLang="sk-SK" sz="2800" b="1" dirty="0" err="1">
                <a:latin typeface="Century Gothic" panose="020B0502020202020204" pitchFamily="34" charset="0"/>
              </a:rPr>
              <a:t>Glu</a:t>
            </a:r>
            <a:r>
              <a:rPr lang="cs-CZ" altLang="sk-SK" sz="2800" b="1" dirty="0">
                <a:latin typeface="Century Gothic" panose="020B0502020202020204" pitchFamily="34" charset="0"/>
              </a:rPr>
              <a:t>)</a:t>
            </a:r>
          </a:p>
          <a:p>
            <a:pPr marL="0" indent="0" eaLnBrk="1" hangingPunct="1">
              <a:lnSpc>
                <a:spcPct val="90000"/>
              </a:lnSpc>
              <a:buNone/>
              <a:defRPr/>
            </a:pPr>
            <a:r>
              <a:rPr lang="cs-CZ" altLang="sk-SK" sz="2800" b="1" dirty="0">
                <a:latin typeface="Century Gothic" panose="020B0502020202020204" pitchFamily="34" charset="0"/>
              </a:rPr>
              <a:t>V </a:t>
            </a:r>
            <a:r>
              <a:rPr lang="cs-CZ" altLang="sk-SK" sz="2800" b="1" dirty="0" err="1">
                <a:latin typeface="Century Gothic" panose="020B0502020202020204" pitchFamily="34" charset="0"/>
              </a:rPr>
              <a:t>intronoch</a:t>
            </a:r>
            <a:r>
              <a:rPr lang="cs-CZ" altLang="sk-SK" sz="2800" b="1" dirty="0">
                <a:latin typeface="Century Gothic" panose="020B0502020202020204" pitchFamily="34" charset="0"/>
              </a:rPr>
              <a:t>, </a:t>
            </a:r>
            <a:r>
              <a:rPr lang="cs-CZ" altLang="sk-SK" sz="2800" b="1" dirty="0" err="1">
                <a:latin typeface="Century Gothic" panose="020B0502020202020204" pitchFamily="34" charset="0"/>
              </a:rPr>
              <a:t>promótoroch</a:t>
            </a:r>
            <a:r>
              <a:rPr lang="cs-CZ" altLang="sk-SK" sz="2800" b="1" dirty="0">
                <a:latin typeface="Century Gothic" panose="020B0502020202020204" pitchFamily="34" charset="0"/>
              </a:rPr>
              <a:t>, </a:t>
            </a:r>
            <a:r>
              <a:rPr lang="en-US" altLang="sk-SK" sz="2800" b="1" dirty="0">
                <a:latin typeface="Century Gothic" panose="020B0502020202020204" pitchFamily="34" charset="0"/>
              </a:rPr>
              <a:t>3’ a 5’ UTR</a:t>
            </a:r>
          </a:p>
          <a:p>
            <a:pPr marL="457200" lvl="1" indent="0" eaLnBrk="1" hangingPunct="1">
              <a:lnSpc>
                <a:spcPct val="90000"/>
              </a:lnSpc>
              <a:buNone/>
              <a:defRPr/>
            </a:pPr>
            <a:r>
              <a:rPr lang="en-US" altLang="sk-SK" sz="2400" b="1" dirty="0">
                <a:latin typeface="Century Gothic" panose="020B0502020202020204" pitchFamily="34" charset="0"/>
              </a:rPr>
              <a:t>CGG, GAA, CTG</a:t>
            </a:r>
            <a:r>
              <a:rPr lang="cs-CZ" altLang="sk-SK" sz="2400" b="1" dirty="0">
                <a:latin typeface="Century Gothic" panose="020B0502020202020204" pitchFamily="34" charset="0"/>
              </a:rPr>
              <a:t> </a:t>
            </a:r>
          </a:p>
          <a:p>
            <a:pPr marL="0" indent="0" eaLnBrk="1" hangingPunct="1">
              <a:lnSpc>
                <a:spcPct val="90000"/>
              </a:lnSpc>
              <a:buNone/>
              <a:defRPr/>
            </a:pPr>
            <a:r>
              <a:rPr lang="cs-CZ" altLang="sk-SK" sz="2800" b="1" dirty="0" err="1">
                <a:latin typeface="Century Gothic" panose="020B0502020202020204" pitchFamily="34" charset="0"/>
              </a:rPr>
              <a:t>Nezodpovedá</a:t>
            </a:r>
            <a:r>
              <a:rPr lang="cs-CZ" altLang="sk-SK" sz="2800" b="1" dirty="0">
                <a:latin typeface="Century Gothic" panose="020B0502020202020204" pitchFamily="34" charset="0"/>
              </a:rPr>
              <a:t> našim </a:t>
            </a:r>
            <a:r>
              <a:rPr lang="cs-CZ" altLang="sk-SK" sz="2800" b="1" dirty="0" err="1">
                <a:latin typeface="Century Gothic" panose="020B0502020202020204" pitchFamily="34" charset="0"/>
              </a:rPr>
              <a:t>predstavám</a:t>
            </a:r>
            <a:r>
              <a:rPr lang="cs-CZ" altLang="sk-SK" sz="2800" b="1" dirty="0">
                <a:latin typeface="Century Gothic" panose="020B0502020202020204" pitchFamily="34" charset="0"/>
              </a:rPr>
              <a:t> o </a:t>
            </a:r>
            <a:r>
              <a:rPr lang="cs-CZ" altLang="sk-SK" sz="2800" b="1" dirty="0" err="1">
                <a:latin typeface="Century Gothic" panose="020B0502020202020204" pitchFamily="34" charset="0"/>
              </a:rPr>
              <a:t>klasickej</a:t>
            </a:r>
            <a:r>
              <a:rPr lang="cs-CZ" altLang="sk-SK" sz="2800" b="1" dirty="0">
                <a:latin typeface="Century Gothic" panose="020B0502020202020204" pitchFamily="34" charset="0"/>
              </a:rPr>
              <a:t> </a:t>
            </a:r>
            <a:r>
              <a:rPr lang="cs-CZ" altLang="sk-SK" sz="2800" b="1" dirty="0" err="1">
                <a:latin typeface="Century Gothic" panose="020B0502020202020204" pitchFamily="34" charset="0"/>
              </a:rPr>
              <a:t>genetike</a:t>
            </a:r>
            <a:r>
              <a:rPr lang="cs-CZ" altLang="sk-SK" sz="2800" b="1" dirty="0">
                <a:latin typeface="Century Gothic" panose="020B0502020202020204" pitchFamily="34" charset="0"/>
              </a:rPr>
              <a:t>, </a:t>
            </a:r>
            <a:r>
              <a:rPr lang="cs-CZ" altLang="sk-SK" sz="2800" b="1" dirty="0" err="1">
                <a:latin typeface="Century Gothic" panose="020B0502020202020204" pitchFamily="34" charset="0"/>
              </a:rPr>
              <a:t>molekulovej</a:t>
            </a:r>
            <a:r>
              <a:rPr lang="cs-CZ" altLang="sk-SK" sz="2800" b="1" dirty="0">
                <a:latin typeface="Century Gothic" panose="020B0502020202020204" pitchFamily="34" charset="0"/>
              </a:rPr>
              <a:t> </a:t>
            </a:r>
            <a:r>
              <a:rPr lang="cs-CZ" altLang="sk-SK" sz="2800" b="1" dirty="0" err="1">
                <a:latin typeface="Century Gothic" panose="020B0502020202020204" pitchFamily="34" charset="0"/>
              </a:rPr>
              <a:t>biológii</a:t>
            </a:r>
            <a:r>
              <a:rPr lang="cs-CZ" altLang="sk-SK" sz="2800" b="1" dirty="0">
                <a:latin typeface="Century Gothic" panose="020B0502020202020204" pitchFamily="34" charset="0"/>
              </a:rPr>
              <a:t> – </a:t>
            </a:r>
            <a:r>
              <a:rPr lang="cs-CZ" altLang="sk-SK" sz="2800" b="1" dirty="0" err="1">
                <a:latin typeface="Century Gothic" panose="020B0502020202020204" pitchFamily="34" charset="0"/>
              </a:rPr>
              <a:t>čudné</a:t>
            </a:r>
            <a:r>
              <a:rPr lang="cs-CZ" altLang="sk-SK" sz="2800" b="1" dirty="0">
                <a:latin typeface="Century Gothic" panose="020B0502020202020204" pitchFamily="34" charset="0"/>
              </a:rPr>
              <a:t> </a:t>
            </a:r>
            <a:r>
              <a:rPr lang="cs-CZ" altLang="sk-SK" sz="2800" b="1" dirty="0" err="1">
                <a:latin typeface="Century Gothic" panose="020B0502020202020204" pitchFamily="34" charset="0"/>
              </a:rPr>
              <a:t>mutácie</a:t>
            </a:r>
            <a:endParaRPr lang="cs-CZ" altLang="sk-SK" sz="2800" b="1" dirty="0">
              <a:latin typeface="Century Gothic" panose="020B0502020202020204" pitchFamily="34" charset="0"/>
            </a:endParaRPr>
          </a:p>
          <a:p>
            <a:pPr marL="0" indent="0" eaLnBrk="1" hangingPunct="1">
              <a:lnSpc>
                <a:spcPct val="90000"/>
              </a:lnSpc>
              <a:buNone/>
              <a:defRPr/>
            </a:pPr>
            <a:r>
              <a:rPr lang="cs-CZ" altLang="sk-SK" sz="2800" b="1" dirty="0">
                <a:latin typeface="Century Gothic" panose="020B0502020202020204" pitchFamily="34" charset="0"/>
              </a:rPr>
              <a:t>Čím </a:t>
            </a:r>
            <a:r>
              <a:rPr lang="cs-CZ" altLang="sk-SK" sz="2800" b="1" dirty="0" err="1">
                <a:latin typeface="Century Gothic" panose="020B0502020202020204" pitchFamily="34" charset="0"/>
              </a:rPr>
              <a:t>viac</a:t>
            </a:r>
            <a:r>
              <a:rPr lang="cs-CZ" altLang="sk-SK" sz="2800" b="1" dirty="0">
                <a:latin typeface="Century Gothic" panose="020B0502020202020204" pitchFamily="34" charset="0"/>
              </a:rPr>
              <a:t> </a:t>
            </a:r>
            <a:r>
              <a:rPr lang="cs-CZ" altLang="sk-SK" sz="2800" b="1" dirty="0" err="1">
                <a:latin typeface="Century Gothic" panose="020B0502020202020204" pitchFamily="34" charset="0"/>
              </a:rPr>
              <a:t>repetícií</a:t>
            </a:r>
            <a:r>
              <a:rPr lang="cs-CZ" altLang="sk-SK" sz="2800" b="1" dirty="0">
                <a:latin typeface="Century Gothic" panose="020B0502020202020204" pitchFamily="34" charset="0"/>
              </a:rPr>
              <a:t>, tým </a:t>
            </a:r>
            <a:r>
              <a:rPr lang="cs-CZ" altLang="sk-SK" sz="2800" b="1" dirty="0" err="1">
                <a:latin typeface="Century Gothic" panose="020B0502020202020204" pitchFamily="34" charset="0"/>
              </a:rPr>
              <a:t>ťažšia</a:t>
            </a:r>
            <a:r>
              <a:rPr lang="cs-CZ" altLang="sk-SK" sz="2800" b="1" dirty="0">
                <a:latin typeface="Century Gothic" panose="020B0502020202020204" pitchFamily="34" charset="0"/>
              </a:rPr>
              <a:t> choroba</a:t>
            </a:r>
          </a:p>
          <a:p>
            <a:pPr marL="0" indent="0" eaLnBrk="1" hangingPunct="1">
              <a:lnSpc>
                <a:spcPct val="90000"/>
              </a:lnSpc>
              <a:buNone/>
              <a:defRPr/>
            </a:pPr>
            <a:r>
              <a:rPr lang="cs-CZ" altLang="sk-SK" sz="2800" b="1" dirty="0" err="1">
                <a:latin typeface="Century Gothic" panose="020B0502020202020204" pitchFamily="34" charset="0"/>
              </a:rPr>
              <a:t>Nárast</a:t>
            </a:r>
            <a:r>
              <a:rPr lang="cs-CZ" altLang="sk-SK" sz="2800" b="1" dirty="0">
                <a:latin typeface="Century Gothic" panose="020B0502020202020204" pitchFamily="34" charset="0"/>
              </a:rPr>
              <a:t> počtu </a:t>
            </a:r>
            <a:r>
              <a:rPr lang="cs-CZ" altLang="sk-SK" sz="2800" b="1" dirty="0" err="1">
                <a:latin typeface="Century Gothic" panose="020B0502020202020204" pitchFamily="34" charset="0"/>
              </a:rPr>
              <a:t>repetícií</a:t>
            </a:r>
            <a:r>
              <a:rPr lang="cs-CZ" altLang="sk-SK" sz="2800" b="1" dirty="0">
                <a:latin typeface="Century Gothic" panose="020B0502020202020204" pitchFamily="34" charset="0"/>
              </a:rPr>
              <a:t> z </a:t>
            </a:r>
            <a:r>
              <a:rPr lang="cs-CZ" altLang="sk-SK" sz="2800" b="1" dirty="0" err="1">
                <a:latin typeface="Century Gothic" panose="020B0502020202020204" pitchFamily="34" charset="0"/>
              </a:rPr>
              <a:t>generácie</a:t>
            </a:r>
            <a:r>
              <a:rPr lang="cs-CZ" altLang="sk-SK" sz="2800" b="1" dirty="0">
                <a:latin typeface="Century Gothic" panose="020B0502020202020204" pitchFamily="34" charset="0"/>
              </a:rPr>
              <a:t> na </a:t>
            </a:r>
            <a:r>
              <a:rPr lang="cs-CZ" altLang="sk-SK" sz="2800" b="1" dirty="0" err="1">
                <a:latin typeface="Century Gothic" panose="020B0502020202020204" pitchFamily="34" charset="0"/>
              </a:rPr>
              <a:t>generáciu</a:t>
            </a:r>
            <a:r>
              <a:rPr lang="cs-CZ" altLang="sk-SK" sz="2800" b="1" dirty="0">
                <a:latin typeface="Century Gothic" panose="020B0502020202020204" pitchFamily="34" charset="0"/>
              </a:rPr>
              <a:t> (dynamika, </a:t>
            </a:r>
            <a:r>
              <a:rPr lang="cs-CZ" altLang="sk-SK" sz="2800" b="1" dirty="0" err="1">
                <a:latin typeface="Century Gothic" panose="020B0502020202020204" pitchFamily="34" charset="0"/>
              </a:rPr>
              <a:t>anticipácia</a:t>
            </a:r>
            <a:r>
              <a:rPr lang="cs-CZ" altLang="sk-SK" sz="2800" b="1" dirty="0">
                <a:latin typeface="Century Gothic" panose="020B0502020202020204" pitchFamily="34" charset="0"/>
              </a:rPr>
              <a:t>)</a:t>
            </a:r>
          </a:p>
        </p:txBody>
      </p:sp>
      <p:sp>
        <p:nvSpPr>
          <p:cNvPr id="2" name="Zástupný symbol dátumu 1"/>
          <p:cNvSpPr>
            <a:spLocks noGrp="1"/>
          </p:cNvSpPr>
          <p:nvPr>
            <p:ph type="dt" sz="half" idx="10"/>
          </p:nvPr>
        </p:nvSpPr>
        <p:spPr/>
        <p:txBody>
          <a:bodyPr/>
          <a:lstStyle/>
          <a:p>
            <a:r>
              <a:rPr lang="en-US"/>
              <a:t>7.4.2021</a:t>
            </a:r>
            <a:endParaRPr lang="sk-SK"/>
          </a:p>
        </p:txBody>
      </p:sp>
    </p:spTree>
    <p:extLst>
      <p:ext uri="{BB962C8B-B14F-4D97-AF65-F5344CB8AC3E}">
        <p14:creationId xmlns:p14="http://schemas.microsoft.com/office/powerpoint/2010/main" val="3832022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Zástupný symbol päty 2"/>
          <p:cNvSpPr>
            <a:spLocks noGrp="1"/>
          </p:cNvSpPr>
          <p:nvPr>
            <p:ph type="ftr" sz="quarter" idx="11"/>
          </p:nvPr>
        </p:nvSpPr>
        <p:spPr>
          <a:noFill/>
        </p:spPr>
        <p:txBody>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50000"/>
              </a:spcBef>
              <a:buClrTx/>
              <a:buSzTx/>
              <a:buFontTx/>
              <a:buNone/>
            </a:pPr>
            <a:r>
              <a:rPr lang="cs-CZ" altLang="sk-SK" sz="1400"/>
              <a:t>neurodegzl21</a:t>
            </a:r>
          </a:p>
        </p:txBody>
      </p:sp>
      <p:sp>
        <p:nvSpPr>
          <p:cNvPr id="8196" name="Zástupný symbol čísla snímky 3"/>
          <p:cNvSpPr>
            <a:spLocks noGrp="1"/>
          </p:cNvSpPr>
          <p:nvPr>
            <p:ph type="sldNum" sz="quarter" idx="12"/>
          </p:nvPr>
        </p:nvSpPr>
        <p:spPr>
          <a:noFill/>
        </p:spPr>
        <p:txBody>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50000"/>
              </a:spcBef>
              <a:buClrTx/>
              <a:buSzTx/>
              <a:buFontTx/>
              <a:buNone/>
            </a:pPr>
            <a:fld id="{A4797B81-8353-4434-AC45-0101090491F4}" type="slidenum">
              <a:rPr lang="cs-CZ" altLang="sk-SK" sz="1400"/>
              <a:pPr>
                <a:spcBef>
                  <a:spcPct val="50000"/>
                </a:spcBef>
                <a:buClrTx/>
                <a:buSzTx/>
                <a:buFontTx/>
                <a:buNone/>
              </a:pPr>
              <a:t>43</a:t>
            </a:fld>
            <a:endParaRPr lang="cs-CZ" altLang="sk-SK" sz="1400"/>
          </a:p>
        </p:txBody>
      </p:sp>
      <p:pic>
        <p:nvPicPr>
          <p:cNvPr id="8197" name="Picture 2" descr="C:\Documents and Settings\asus\Plocha\gentr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2917058"/>
            <a:ext cx="9086850"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lokTextu 1"/>
          <p:cNvSpPr txBox="1"/>
          <p:nvPr/>
        </p:nvSpPr>
        <p:spPr>
          <a:xfrm>
            <a:off x="2209800" y="1700579"/>
            <a:ext cx="7126288" cy="1077218"/>
          </a:xfrm>
          <a:prstGeom prst="rect">
            <a:avLst/>
          </a:prstGeom>
          <a:noFill/>
        </p:spPr>
        <p:txBody>
          <a:bodyPr>
            <a:spAutoFit/>
          </a:bodyPr>
          <a:lstStyle/>
          <a:p>
            <a:pPr algn="ctr">
              <a:defRPr/>
            </a:pPr>
            <a:r>
              <a:rPr lang="sk-SK" sz="3200" b="1" dirty="0">
                <a:latin typeface="Century Gothic" panose="020B0502020202020204" pitchFamily="34" charset="0"/>
              </a:rPr>
              <a:t>Kde sa to prejavuje? Prečo len svaly a nervy?</a:t>
            </a:r>
          </a:p>
        </p:txBody>
      </p:sp>
      <p:sp>
        <p:nvSpPr>
          <p:cNvPr id="3" name="Zástupný symbol dátumu 2"/>
          <p:cNvSpPr>
            <a:spLocks noGrp="1"/>
          </p:cNvSpPr>
          <p:nvPr>
            <p:ph type="dt" sz="half" idx="10"/>
          </p:nvPr>
        </p:nvSpPr>
        <p:spPr/>
        <p:txBody>
          <a:bodyPr/>
          <a:lstStyle/>
          <a:p>
            <a:r>
              <a:rPr lang="en-US"/>
              <a:t>7.4.2021</a:t>
            </a:r>
            <a:endParaRPr lang="sk-SK"/>
          </a:p>
        </p:txBody>
      </p:sp>
      <p:sp>
        <p:nvSpPr>
          <p:cNvPr id="8" name="Rectangle 2">
            <a:extLst>
              <a:ext uri="{FF2B5EF4-FFF2-40B4-BE49-F238E27FC236}">
                <a16:creationId xmlns:a16="http://schemas.microsoft.com/office/drawing/2014/main" id="{1703E830-B966-4005-A2CA-289C62195947}"/>
              </a:ext>
            </a:extLst>
          </p:cNvPr>
          <p:cNvSpPr txBox="1">
            <a:spLocks noChangeArrowheads="1"/>
          </p:cNvSpPr>
          <p:nvPr/>
        </p:nvSpPr>
        <p:spPr>
          <a:xfrm>
            <a:off x="838200" y="365125"/>
            <a:ext cx="10515600" cy="1325563"/>
          </a:xfrm>
          <a:prstGeom prst="rect">
            <a:avLst/>
          </a:prstGeom>
        </p:spPr>
        <p:txBody>
          <a:bodyP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defRPr/>
            </a:pPr>
            <a:r>
              <a:rPr lang="cs-CZ" altLang="sk-SK" sz="3600"/>
              <a:t>EXPANZIA TRINUKLEOTIDOV</a:t>
            </a:r>
            <a:r>
              <a:rPr lang="sk-SK" altLang="sk-SK" sz="3600"/>
              <a:t>ÝCH REPETÍCIÍ (DYNAMICKÉ MUTÁCIE)</a:t>
            </a:r>
            <a:endParaRPr lang="cs-CZ" altLang="sk-SK" sz="3600" dirty="0"/>
          </a:p>
        </p:txBody>
      </p:sp>
    </p:spTree>
    <p:extLst>
      <p:ext uri="{BB962C8B-B14F-4D97-AF65-F5344CB8AC3E}">
        <p14:creationId xmlns:p14="http://schemas.microsoft.com/office/powerpoint/2010/main" val="1273161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sk-SK" sz="4000" dirty="0"/>
              <a:t>AMYOTROFICKÁ LATERÁLNA SKLERÓZA</a:t>
            </a:r>
          </a:p>
        </p:txBody>
      </p:sp>
      <p:sp>
        <p:nvSpPr>
          <p:cNvPr id="3" name="Zástupný symbol obsahu 2"/>
          <p:cNvSpPr>
            <a:spLocks noGrp="1"/>
          </p:cNvSpPr>
          <p:nvPr>
            <p:ph idx="1"/>
          </p:nvPr>
        </p:nvSpPr>
        <p:spPr>
          <a:xfrm>
            <a:off x="989012" y="1905000"/>
            <a:ext cx="10515600" cy="4006222"/>
          </a:xfrm>
        </p:spPr>
        <p:txBody>
          <a:bodyPr>
            <a:normAutofit fontScale="85000" lnSpcReduction="20000"/>
          </a:bodyPr>
          <a:lstStyle/>
          <a:p>
            <a:pPr marL="0" indent="0">
              <a:buNone/>
            </a:pPr>
            <a:r>
              <a:rPr lang="sk-SK" sz="2200" b="1" dirty="0">
                <a:latin typeface="Century Gothic" panose="020B0502020202020204" pitchFamily="34" charset="0"/>
              </a:rPr>
              <a:t>Degenerácia  motoneurónov predných miechových rohov, mozgového kmeňa,  kortikospinálnej dráhy</a:t>
            </a:r>
          </a:p>
          <a:p>
            <a:pPr marL="0" indent="0">
              <a:buNone/>
            </a:pPr>
            <a:r>
              <a:rPr lang="sk-SK" sz="2200" b="1" dirty="0">
                <a:latin typeface="Century Gothic" panose="020B0502020202020204" pitchFamily="34" charset="0"/>
              </a:rPr>
              <a:t>Bez postihnutia senzitívneho systému</a:t>
            </a:r>
          </a:p>
          <a:p>
            <a:pPr marL="0" indent="0">
              <a:buNone/>
            </a:pPr>
            <a:r>
              <a:rPr lang="sk-SK" sz="2200" b="1" dirty="0">
                <a:latin typeface="Century Gothic" panose="020B0502020202020204" pitchFamily="34" charset="0"/>
              </a:rPr>
              <a:t>Tretia najčastejšia neurodegeneratívne ochoreni (7 – 9 na 100 000, regionálne rozdiely)</a:t>
            </a:r>
          </a:p>
          <a:p>
            <a:pPr marL="0" indent="0">
              <a:buNone/>
            </a:pPr>
            <a:r>
              <a:rPr lang="sk-SK" sz="2200" b="1" dirty="0">
                <a:latin typeface="Century Gothic" panose="020B0502020202020204" pitchFamily="34" charset="0"/>
              </a:rPr>
              <a:t>Etiopatogenéza 5-10% dedičná (rôzne formy)</a:t>
            </a:r>
          </a:p>
          <a:p>
            <a:pPr marL="457200" lvl="1" indent="0">
              <a:buNone/>
            </a:pPr>
            <a:r>
              <a:rPr lang="cs-CZ" sz="1900" b="1" dirty="0">
                <a:latin typeface="Century Gothic" panose="020B0502020202020204" pitchFamily="34" charset="0"/>
              </a:rPr>
              <a:t>Predpoklad: defekt génu pre SOD1 – antioxidačný enzým </a:t>
            </a:r>
          </a:p>
          <a:p>
            <a:pPr marL="914400" lvl="2" indent="0">
              <a:buNone/>
            </a:pPr>
            <a:r>
              <a:rPr lang="cs-CZ" sz="1700" b="1" dirty="0">
                <a:latin typeface="Century Gothic" panose="020B0502020202020204" pitchFamily="34" charset="0"/>
              </a:rPr>
              <a:t>Oxidativný stres</a:t>
            </a:r>
          </a:p>
          <a:p>
            <a:pPr marL="914400" lvl="2" indent="0">
              <a:buNone/>
            </a:pPr>
            <a:r>
              <a:rPr lang="cs-CZ" sz="1700" b="1" dirty="0">
                <a:latin typeface="Century Gothic" panose="020B0502020202020204" pitchFamily="34" charset="0"/>
              </a:rPr>
              <a:t>Porušená homeostáza </a:t>
            </a:r>
            <a:r>
              <a:rPr lang="cs-CZ" sz="1700" b="1" dirty="0" err="1">
                <a:latin typeface="Century Gothic" panose="020B0502020202020204" pitchFamily="34" charset="0"/>
              </a:rPr>
              <a:t>medi</a:t>
            </a:r>
            <a:r>
              <a:rPr lang="cs-CZ" sz="1700" b="1" dirty="0">
                <a:latin typeface="Century Gothic" panose="020B0502020202020204" pitchFamily="34" charset="0"/>
              </a:rPr>
              <a:t> a zinku</a:t>
            </a:r>
          </a:p>
          <a:p>
            <a:pPr marL="914400" lvl="2" indent="0">
              <a:buNone/>
            </a:pPr>
            <a:r>
              <a:rPr lang="cs-CZ" sz="1700" b="1" dirty="0" err="1">
                <a:latin typeface="Century Gothic" panose="020B0502020202020204" pitchFamily="34" charset="0"/>
              </a:rPr>
              <a:t>Hyperfosforylované</a:t>
            </a:r>
            <a:r>
              <a:rPr lang="cs-CZ" sz="1700" b="1" dirty="0">
                <a:latin typeface="Century Gothic" panose="020B0502020202020204" pitchFamily="34" charset="0"/>
              </a:rPr>
              <a:t> </a:t>
            </a:r>
            <a:r>
              <a:rPr lang="cs-CZ" sz="1700" b="1" dirty="0" err="1">
                <a:latin typeface="Century Gothic" panose="020B0502020202020204" pitchFamily="34" charset="0"/>
              </a:rPr>
              <a:t>neurofilamenty</a:t>
            </a:r>
            <a:endParaRPr lang="cs-CZ" sz="1700" b="1" dirty="0">
              <a:latin typeface="Century Gothic" panose="020B0502020202020204" pitchFamily="34" charset="0"/>
            </a:endParaRPr>
          </a:p>
          <a:p>
            <a:pPr marL="0" indent="0">
              <a:buNone/>
            </a:pPr>
            <a:r>
              <a:rPr lang="cs-CZ" sz="2200" b="1" dirty="0">
                <a:latin typeface="Century Gothic" panose="020B0502020202020204" pitchFamily="34" charset="0"/>
              </a:rPr>
              <a:t>Vzácnejšie ako paraneoplastický syndróm</a:t>
            </a:r>
          </a:p>
          <a:p>
            <a:pPr marL="0" indent="0">
              <a:buNone/>
            </a:pPr>
            <a:r>
              <a:rPr lang="cs-CZ" sz="2200" b="1" dirty="0">
                <a:latin typeface="Century Gothic" panose="020B0502020202020204" pitchFamily="34" charset="0"/>
              </a:rPr>
              <a:t>Nejčastejšie sa začína vo veku 50-60 rokov, neliečiteľné, prežitie 5 rokov</a:t>
            </a:r>
          </a:p>
          <a:p>
            <a:pPr marL="0" indent="0">
              <a:buNone/>
            </a:pPr>
            <a:r>
              <a:rPr lang="cs-CZ" sz="2200" b="1" dirty="0">
                <a:latin typeface="Century Gothic" panose="020B0502020202020204" pitchFamily="34" charset="0"/>
              </a:rPr>
              <a:t>Výnimka: S. Hawking – skorý začiatok, dlhý život</a:t>
            </a:r>
          </a:p>
          <a:p>
            <a:pPr marL="0" indent="0">
              <a:buNone/>
            </a:pPr>
            <a:endParaRPr lang="cs-CZ" sz="1700" dirty="0"/>
          </a:p>
          <a:p>
            <a:endParaRPr lang="sk-SK" dirty="0"/>
          </a:p>
        </p:txBody>
      </p:sp>
      <p:sp>
        <p:nvSpPr>
          <p:cNvPr id="4" name="Zástupný symbol päty 3"/>
          <p:cNvSpPr>
            <a:spLocks noGrp="1"/>
          </p:cNvSpPr>
          <p:nvPr>
            <p:ph type="ftr" sz="quarter" idx="11"/>
          </p:nvPr>
        </p:nvSpPr>
        <p:spPr/>
        <p:txBody>
          <a:bodyPr/>
          <a:lstStyle/>
          <a:p>
            <a:r>
              <a:rPr lang="sk-SK"/>
              <a:t>neurodegzl21</a:t>
            </a:r>
          </a:p>
        </p:txBody>
      </p:sp>
      <p:sp>
        <p:nvSpPr>
          <p:cNvPr id="5" name="Zástupný symbol čísla snímky 4"/>
          <p:cNvSpPr>
            <a:spLocks noGrp="1"/>
          </p:cNvSpPr>
          <p:nvPr>
            <p:ph type="sldNum" sz="quarter" idx="12"/>
          </p:nvPr>
        </p:nvSpPr>
        <p:spPr/>
        <p:txBody>
          <a:bodyPr/>
          <a:lstStyle/>
          <a:p>
            <a:fld id="{3022A98B-34C1-45C3-AAA4-DA6AA6CE21BC}" type="slidenum">
              <a:rPr lang="sk-SK" smtClean="0"/>
              <a:t>44</a:t>
            </a:fld>
            <a:endParaRPr lang="sk-SK"/>
          </a:p>
        </p:txBody>
      </p:sp>
      <p:sp>
        <p:nvSpPr>
          <p:cNvPr id="6" name="Zástupný symbol dátumu 5"/>
          <p:cNvSpPr>
            <a:spLocks noGrp="1"/>
          </p:cNvSpPr>
          <p:nvPr>
            <p:ph type="dt" sz="half" idx="10"/>
          </p:nvPr>
        </p:nvSpPr>
        <p:spPr/>
        <p:txBody>
          <a:bodyPr/>
          <a:lstStyle/>
          <a:p>
            <a:r>
              <a:rPr lang="en-US"/>
              <a:t>7.4.2021</a:t>
            </a:r>
            <a:endParaRPr lang="sk-SK"/>
          </a:p>
        </p:txBody>
      </p:sp>
    </p:spTree>
    <p:extLst>
      <p:ext uri="{BB962C8B-B14F-4D97-AF65-F5344CB8AC3E}">
        <p14:creationId xmlns:p14="http://schemas.microsoft.com/office/powerpoint/2010/main" val="408014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4000" dirty="0"/>
              <a:t>ALS - KLINICKÝ OBRAZ</a:t>
            </a:r>
            <a:endParaRPr lang="sk-SK" sz="4000" dirty="0"/>
          </a:p>
        </p:txBody>
      </p:sp>
      <p:sp>
        <p:nvSpPr>
          <p:cNvPr id="3" name="Zástupný symbol obsahu 2"/>
          <p:cNvSpPr>
            <a:spLocks noGrp="1"/>
          </p:cNvSpPr>
          <p:nvPr>
            <p:ph idx="1"/>
          </p:nvPr>
        </p:nvSpPr>
        <p:spPr/>
        <p:txBody>
          <a:bodyPr>
            <a:noAutofit/>
          </a:bodyPr>
          <a:lstStyle/>
          <a:p>
            <a:pPr marL="0" indent="0">
              <a:buNone/>
            </a:pPr>
            <a:r>
              <a:rPr lang="cs-CZ" sz="2400" b="1" dirty="0">
                <a:latin typeface="Century Gothic" panose="020B0502020202020204" pitchFamily="34" charset="0"/>
              </a:rPr>
              <a:t>Kombinovaná paréza centrálneho a periferného motoneurónu</a:t>
            </a:r>
          </a:p>
          <a:p>
            <a:pPr marL="0" indent="0">
              <a:buNone/>
            </a:pPr>
            <a:r>
              <a:rPr lang="cs-CZ" sz="2400" b="1" dirty="0">
                <a:latin typeface="Century Gothic" panose="020B0502020202020204" pitchFamily="34" charset="0"/>
              </a:rPr>
              <a:t>Fascikulácie, svalové atrofie, šlachookostnicová hyperreflexia, pyramidové iritačné javy</a:t>
            </a:r>
          </a:p>
          <a:p>
            <a:pPr marL="0" indent="0">
              <a:buNone/>
            </a:pPr>
            <a:r>
              <a:rPr lang="cs-CZ" sz="2400" b="1" dirty="0">
                <a:latin typeface="Century Gothic" panose="020B0502020202020204" pitchFamily="34" charset="0"/>
              </a:rPr>
              <a:t>Bolestivé krče, </a:t>
            </a:r>
            <a:r>
              <a:rPr lang="cs-CZ" sz="2400" b="1" dirty="0" err="1">
                <a:latin typeface="Century Gothic" panose="020B0502020202020204" pitchFamily="34" charset="0"/>
              </a:rPr>
              <a:t>zášklby</a:t>
            </a:r>
            <a:endParaRPr lang="cs-CZ" sz="2400" b="1" dirty="0">
              <a:latin typeface="Century Gothic" panose="020B0502020202020204" pitchFamily="34" charset="0"/>
            </a:endParaRPr>
          </a:p>
          <a:p>
            <a:pPr marL="0" indent="0">
              <a:buNone/>
            </a:pPr>
            <a:r>
              <a:rPr lang="cs-CZ" sz="2400" b="1" dirty="0">
                <a:latin typeface="Century Gothic" panose="020B0502020202020204" pitchFamily="34" charset="0"/>
              </a:rPr>
              <a:t>U 1/3 začíná bulbárným syndrómom (obojstranné lézie IX−XII)</a:t>
            </a:r>
          </a:p>
          <a:p>
            <a:pPr marL="320040" lvl="2" indent="0">
              <a:spcBef>
                <a:spcPts val="600"/>
              </a:spcBef>
              <a:buSzPct val="70000"/>
              <a:buNone/>
            </a:pPr>
            <a:r>
              <a:rPr lang="cs-CZ" sz="1800" b="1" dirty="0" err="1">
                <a:latin typeface="Century Gothic" panose="020B0502020202020204" pitchFamily="34" charset="0"/>
              </a:rPr>
              <a:t>Dysartria</a:t>
            </a:r>
            <a:r>
              <a:rPr lang="cs-CZ" sz="1800" b="1" dirty="0">
                <a:latin typeface="Century Gothic" panose="020B0502020202020204" pitchFamily="34" charset="0"/>
              </a:rPr>
              <a:t>, </a:t>
            </a:r>
            <a:r>
              <a:rPr lang="cs-CZ" sz="1800" b="1" dirty="0" err="1">
                <a:latin typeface="Century Gothic" panose="020B0502020202020204" pitchFamily="34" charset="0"/>
              </a:rPr>
              <a:t>fascikulácie</a:t>
            </a:r>
            <a:r>
              <a:rPr lang="cs-CZ" sz="1800" b="1" dirty="0">
                <a:latin typeface="Century Gothic" panose="020B0502020202020204" pitchFamily="34" charset="0"/>
              </a:rPr>
              <a:t> jazyka, </a:t>
            </a:r>
            <a:r>
              <a:rPr lang="cs-CZ" sz="1800" b="1" dirty="0" err="1">
                <a:latin typeface="Century Gothic" panose="020B0502020202020204" pitchFamily="34" charset="0"/>
              </a:rPr>
              <a:t>nevýbavný</a:t>
            </a:r>
            <a:r>
              <a:rPr lang="cs-CZ" sz="1800" b="1" dirty="0">
                <a:latin typeface="Century Gothic" panose="020B0502020202020204" pitchFamily="34" charset="0"/>
              </a:rPr>
              <a:t> reflex </a:t>
            </a:r>
            <a:r>
              <a:rPr lang="cs-CZ" sz="1800" b="1" dirty="0" err="1">
                <a:latin typeface="Century Gothic" panose="020B0502020202020204" pitchFamily="34" charset="0"/>
              </a:rPr>
              <a:t>zvracania</a:t>
            </a:r>
            <a:r>
              <a:rPr lang="cs-CZ" sz="1800" b="1" dirty="0">
                <a:latin typeface="Century Gothic" panose="020B0502020202020204" pitchFamily="34" charset="0"/>
              </a:rPr>
              <a:t>, </a:t>
            </a:r>
            <a:r>
              <a:rPr lang="cs-CZ" sz="1800" b="1" dirty="0" err="1">
                <a:latin typeface="Century Gothic" panose="020B0502020202020204" pitchFamily="34" charset="0"/>
              </a:rPr>
              <a:t>dysfágia</a:t>
            </a:r>
            <a:r>
              <a:rPr lang="cs-CZ" sz="1800" b="1" dirty="0">
                <a:latin typeface="Century Gothic" panose="020B0502020202020204" pitchFamily="34" charset="0"/>
              </a:rPr>
              <a:t> …  </a:t>
            </a:r>
          </a:p>
          <a:p>
            <a:pPr marL="0" indent="0">
              <a:buNone/>
            </a:pPr>
            <a:r>
              <a:rPr lang="cs-CZ" sz="2400" b="1" dirty="0">
                <a:latin typeface="Century Gothic" panose="020B0502020202020204" pitchFamily="34" charset="0"/>
              </a:rPr>
              <a:t>Psychika </a:t>
            </a:r>
            <a:r>
              <a:rPr lang="cs-CZ" sz="2400" b="1" dirty="0" err="1">
                <a:latin typeface="Century Gothic" panose="020B0502020202020204" pitchFamily="34" charset="0"/>
              </a:rPr>
              <a:t>normálna</a:t>
            </a:r>
            <a:r>
              <a:rPr lang="cs-CZ" sz="2400" b="1" dirty="0">
                <a:latin typeface="Century Gothic" panose="020B0502020202020204" pitchFamily="34" charset="0"/>
              </a:rPr>
              <a:t> až do </a:t>
            </a:r>
            <a:r>
              <a:rPr lang="cs-CZ" sz="2400" b="1" dirty="0" err="1">
                <a:latin typeface="Century Gothic" panose="020B0502020202020204" pitchFamily="34" charset="0"/>
              </a:rPr>
              <a:t>terminálnej</a:t>
            </a:r>
            <a:r>
              <a:rPr lang="cs-CZ" sz="2400" b="1" dirty="0">
                <a:latin typeface="Century Gothic" panose="020B0502020202020204" pitchFamily="34" charset="0"/>
              </a:rPr>
              <a:t> </a:t>
            </a:r>
            <a:r>
              <a:rPr lang="cs-CZ" sz="2400" b="1" dirty="0" err="1">
                <a:latin typeface="Century Gothic" panose="020B0502020202020204" pitchFamily="34" charset="0"/>
              </a:rPr>
              <a:t>fázy</a:t>
            </a:r>
            <a:r>
              <a:rPr lang="cs-CZ" sz="2400" b="1" dirty="0">
                <a:latin typeface="Century Gothic" panose="020B0502020202020204" pitchFamily="34" charset="0"/>
              </a:rPr>
              <a:t>!</a:t>
            </a:r>
          </a:p>
          <a:p>
            <a:pPr>
              <a:buNone/>
            </a:pPr>
            <a:endParaRPr lang="cs-CZ" sz="2400" b="1" dirty="0"/>
          </a:p>
          <a:p>
            <a:endParaRPr lang="sk-SK" sz="2400" b="1" dirty="0"/>
          </a:p>
        </p:txBody>
      </p:sp>
      <p:sp>
        <p:nvSpPr>
          <p:cNvPr id="4" name="Zástupný symbol päty 3"/>
          <p:cNvSpPr>
            <a:spLocks noGrp="1"/>
          </p:cNvSpPr>
          <p:nvPr>
            <p:ph type="ftr" sz="quarter" idx="11"/>
          </p:nvPr>
        </p:nvSpPr>
        <p:spPr/>
        <p:txBody>
          <a:bodyPr/>
          <a:lstStyle/>
          <a:p>
            <a:r>
              <a:rPr lang="sk-SK"/>
              <a:t>neurodegzl21</a:t>
            </a:r>
          </a:p>
        </p:txBody>
      </p:sp>
      <p:sp>
        <p:nvSpPr>
          <p:cNvPr id="5" name="Zástupný symbol čísla snímky 4"/>
          <p:cNvSpPr>
            <a:spLocks noGrp="1"/>
          </p:cNvSpPr>
          <p:nvPr>
            <p:ph type="sldNum" sz="quarter" idx="12"/>
          </p:nvPr>
        </p:nvSpPr>
        <p:spPr/>
        <p:txBody>
          <a:bodyPr/>
          <a:lstStyle/>
          <a:p>
            <a:fld id="{3022A98B-34C1-45C3-AAA4-DA6AA6CE21BC}" type="slidenum">
              <a:rPr lang="sk-SK" smtClean="0"/>
              <a:t>45</a:t>
            </a:fld>
            <a:endParaRPr lang="sk-SK"/>
          </a:p>
        </p:txBody>
      </p:sp>
      <p:sp>
        <p:nvSpPr>
          <p:cNvPr id="6" name="Zástupný symbol dátumu 5"/>
          <p:cNvSpPr>
            <a:spLocks noGrp="1"/>
          </p:cNvSpPr>
          <p:nvPr>
            <p:ph type="dt" sz="half" idx="10"/>
          </p:nvPr>
        </p:nvSpPr>
        <p:spPr/>
        <p:txBody>
          <a:bodyPr/>
          <a:lstStyle/>
          <a:p>
            <a:r>
              <a:rPr lang="en-US"/>
              <a:t>7.4.2021</a:t>
            </a:r>
            <a:endParaRPr lang="sk-SK"/>
          </a:p>
        </p:txBody>
      </p:sp>
    </p:spTree>
    <p:extLst>
      <p:ext uri="{BB962C8B-B14F-4D97-AF65-F5344CB8AC3E}">
        <p14:creationId xmlns:p14="http://schemas.microsoft.com/office/powerpoint/2010/main" val="3341765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DF116-8A1B-4016-821A-8D995694CB38}"/>
              </a:ext>
            </a:extLst>
          </p:cNvPr>
          <p:cNvSpPr>
            <a:spLocks noGrp="1"/>
          </p:cNvSpPr>
          <p:nvPr>
            <p:ph type="title"/>
          </p:nvPr>
        </p:nvSpPr>
        <p:spPr/>
        <p:txBody>
          <a:bodyPr>
            <a:noAutofit/>
          </a:bodyPr>
          <a:lstStyle/>
          <a:p>
            <a:r>
              <a:rPr lang="sk-SK" sz="4800" dirty="0"/>
              <a:t>DODATOK</a:t>
            </a:r>
            <a:br>
              <a:rPr lang="sk-SK" sz="4800" dirty="0"/>
            </a:br>
            <a:r>
              <a:rPr lang="sk-SK" sz="4800" dirty="0"/>
              <a:t>MMSE DOTAZNÍK</a:t>
            </a:r>
            <a:br>
              <a:rPr lang="sk-SK" sz="4800" dirty="0"/>
            </a:br>
            <a:r>
              <a:rPr lang="sk-SK" sz="4800" dirty="0"/>
              <a:t>PRE POSÚDENIE KOGNITÍVNYCH FUNKCIÍ PRI AD</a:t>
            </a:r>
            <a:br>
              <a:rPr lang="sk-SK" sz="4800" dirty="0"/>
            </a:br>
            <a:r>
              <a:rPr lang="sk-SK" sz="4800" dirty="0"/>
              <a:t>FOLSTEINOV TEST</a:t>
            </a:r>
          </a:p>
        </p:txBody>
      </p:sp>
      <p:sp>
        <p:nvSpPr>
          <p:cNvPr id="4" name="Date Placeholder 3">
            <a:extLst>
              <a:ext uri="{FF2B5EF4-FFF2-40B4-BE49-F238E27FC236}">
                <a16:creationId xmlns:a16="http://schemas.microsoft.com/office/drawing/2014/main" id="{300B1F35-1991-42EA-83DC-DAA3D80F1A26}"/>
              </a:ext>
            </a:extLst>
          </p:cNvPr>
          <p:cNvSpPr>
            <a:spLocks noGrp="1"/>
          </p:cNvSpPr>
          <p:nvPr>
            <p:ph type="dt" sz="half" idx="10"/>
          </p:nvPr>
        </p:nvSpPr>
        <p:spPr/>
        <p:txBody>
          <a:bodyPr/>
          <a:lstStyle/>
          <a:p>
            <a:r>
              <a:rPr lang="en-US"/>
              <a:t>7.4.2021</a:t>
            </a:r>
          </a:p>
        </p:txBody>
      </p:sp>
      <p:sp>
        <p:nvSpPr>
          <p:cNvPr id="5" name="Footer Placeholder 4">
            <a:extLst>
              <a:ext uri="{FF2B5EF4-FFF2-40B4-BE49-F238E27FC236}">
                <a16:creationId xmlns:a16="http://schemas.microsoft.com/office/drawing/2014/main" id="{45E9EF47-D463-404B-9B0A-5AF9A9B168F9}"/>
              </a:ext>
            </a:extLst>
          </p:cNvPr>
          <p:cNvSpPr>
            <a:spLocks noGrp="1"/>
          </p:cNvSpPr>
          <p:nvPr>
            <p:ph type="ftr" sz="quarter" idx="11"/>
          </p:nvPr>
        </p:nvSpPr>
        <p:spPr/>
        <p:txBody>
          <a:bodyPr/>
          <a:lstStyle/>
          <a:p>
            <a:r>
              <a:rPr lang="en-US"/>
              <a:t>neurodegzl21</a:t>
            </a:r>
          </a:p>
        </p:txBody>
      </p:sp>
      <p:sp>
        <p:nvSpPr>
          <p:cNvPr id="6" name="Slide Number Placeholder 5">
            <a:extLst>
              <a:ext uri="{FF2B5EF4-FFF2-40B4-BE49-F238E27FC236}">
                <a16:creationId xmlns:a16="http://schemas.microsoft.com/office/drawing/2014/main" id="{5EB4F5CC-5776-48D6-929B-5C94B95846BE}"/>
              </a:ext>
            </a:extLst>
          </p:cNvPr>
          <p:cNvSpPr>
            <a:spLocks noGrp="1"/>
          </p:cNvSpPr>
          <p:nvPr>
            <p:ph type="sldNum" sz="quarter" idx="12"/>
          </p:nvPr>
        </p:nvSpPr>
        <p:spPr/>
        <p:txBody>
          <a:bodyPr/>
          <a:lstStyle/>
          <a:p>
            <a:fld id="{A7CD31F4-64FA-4BA0-9498-67783267A8C8}" type="slidenum">
              <a:rPr lang="en-US" smtClean="0"/>
              <a:t>46</a:t>
            </a:fld>
            <a:endParaRPr lang="en-US"/>
          </a:p>
        </p:txBody>
      </p:sp>
    </p:spTree>
    <p:extLst>
      <p:ext uri="{BB962C8B-B14F-4D97-AF65-F5344CB8AC3E}">
        <p14:creationId xmlns:p14="http://schemas.microsoft.com/office/powerpoint/2010/main" val="1963027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78"/>
          <p:cNvSpPr txBox="1">
            <a:spLocks noChangeArrowheads="1"/>
          </p:cNvSpPr>
          <p:nvPr/>
        </p:nvSpPr>
        <p:spPr bwMode="auto">
          <a:xfrm>
            <a:off x="339633" y="1686474"/>
            <a:ext cx="11686903"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0"/>
              </a:spcBef>
              <a:buFontTx/>
              <a:buNone/>
            </a:pPr>
            <a:endParaRPr lang="sk-SK" altLang="sk-SK" sz="1600" b="1" i="1" dirty="0">
              <a:solidFill>
                <a:schemeClr val="tx1"/>
              </a:solidFill>
              <a:latin typeface="Arial" pitchFamily="34" charset="0"/>
            </a:endParaRPr>
          </a:p>
          <a:p>
            <a:pPr eaLnBrk="1" hangingPunct="1">
              <a:spcBef>
                <a:spcPct val="0"/>
              </a:spcBef>
              <a:buFontTx/>
              <a:buNone/>
            </a:pPr>
            <a:r>
              <a:rPr lang="sk-SK" altLang="sk-SK" sz="1600" i="1" dirty="0">
                <a:solidFill>
                  <a:schemeClr val="tx1"/>
                </a:solidFill>
                <a:latin typeface="Arial" pitchFamily="34" charset="0"/>
              </a:rPr>
              <a:t>1. ORIENTACE - odpověď do 10 s </a:t>
            </a:r>
          </a:p>
          <a:p>
            <a:pPr lvl="1" eaLnBrk="1" hangingPunct="1">
              <a:spcBef>
                <a:spcPct val="0"/>
              </a:spcBef>
              <a:buFontTx/>
              <a:buNone/>
            </a:pPr>
            <a:r>
              <a:rPr lang="sk-SK" altLang="sk-SK" i="1" dirty="0">
                <a:solidFill>
                  <a:schemeClr val="tx1"/>
                </a:solidFill>
                <a:latin typeface="Arial" pitchFamily="34" charset="0"/>
              </a:rPr>
              <a:t>Které je toční období? </a:t>
            </a:r>
          </a:p>
          <a:p>
            <a:pPr lvl="1" eaLnBrk="1" hangingPunct="1">
              <a:spcBef>
                <a:spcPct val="0"/>
              </a:spcBef>
              <a:buFontTx/>
              <a:buNone/>
            </a:pPr>
            <a:r>
              <a:rPr lang="sk-SK" altLang="sk-SK" i="1" dirty="0">
                <a:solidFill>
                  <a:schemeClr val="tx1"/>
                </a:solidFill>
                <a:latin typeface="Arial" pitchFamily="34" charset="0"/>
              </a:rPr>
              <a:t>Který máme nyní rok? </a:t>
            </a:r>
          </a:p>
          <a:p>
            <a:pPr lvl="1" eaLnBrk="1" hangingPunct="1">
              <a:spcBef>
                <a:spcPct val="0"/>
              </a:spcBef>
              <a:buFontTx/>
              <a:buNone/>
            </a:pPr>
            <a:r>
              <a:rPr lang="sk-SK" altLang="sk-SK" i="1" dirty="0">
                <a:solidFill>
                  <a:schemeClr val="tx1"/>
                </a:solidFill>
                <a:latin typeface="Arial" pitchFamily="34" charset="0"/>
              </a:rPr>
              <a:t>Kolikátého je dnes? </a:t>
            </a:r>
          </a:p>
          <a:p>
            <a:pPr lvl="1" eaLnBrk="1" hangingPunct="1">
              <a:spcBef>
                <a:spcPct val="0"/>
              </a:spcBef>
              <a:buFontTx/>
              <a:buNone/>
            </a:pPr>
            <a:r>
              <a:rPr lang="sk-SK" altLang="sk-SK" i="1" dirty="0">
                <a:solidFill>
                  <a:schemeClr val="tx1"/>
                </a:solidFill>
                <a:latin typeface="Arial" pitchFamily="34" charset="0"/>
              </a:rPr>
              <a:t>Který den v týdnu je dnes? </a:t>
            </a:r>
          </a:p>
          <a:p>
            <a:pPr lvl="1" eaLnBrk="1" hangingPunct="1">
              <a:spcBef>
                <a:spcPct val="0"/>
              </a:spcBef>
              <a:buFontTx/>
              <a:buNone/>
            </a:pPr>
            <a:r>
              <a:rPr lang="sk-SK" altLang="sk-SK" i="1" dirty="0">
                <a:solidFill>
                  <a:schemeClr val="tx1"/>
                </a:solidFill>
                <a:latin typeface="Arial" pitchFamily="34" charset="0"/>
              </a:rPr>
              <a:t>Který je měsíc? </a:t>
            </a:r>
          </a:p>
          <a:p>
            <a:pPr lvl="1" eaLnBrk="1" hangingPunct="1">
              <a:spcBef>
                <a:spcPct val="0"/>
              </a:spcBef>
              <a:buFontTx/>
              <a:buNone/>
            </a:pPr>
            <a:r>
              <a:rPr lang="sk-SK" altLang="sk-SK" i="1" dirty="0">
                <a:solidFill>
                  <a:schemeClr val="tx1"/>
                </a:solidFill>
                <a:latin typeface="Arial" pitchFamily="34" charset="0"/>
              </a:rPr>
              <a:t>Ve kterém jsme městě? </a:t>
            </a:r>
          </a:p>
          <a:p>
            <a:pPr lvl="1" eaLnBrk="1" hangingPunct="1">
              <a:spcBef>
                <a:spcPct val="0"/>
              </a:spcBef>
              <a:buFontTx/>
              <a:buNone/>
            </a:pPr>
            <a:r>
              <a:rPr lang="sk-SK" altLang="sk-SK" i="1" dirty="0">
                <a:solidFill>
                  <a:schemeClr val="tx1"/>
                </a:solidFill>
                <a:latin typeface="Arial" pitchFamily="34" charset="0"/>
              </a:rPr>
              <a:t>Ve kterém jsme okrese (kraji)? </a:t>
            </a:r>
          </a:p>
          <a:p>
            <a:pPr lvl="1" eaLnBrk="1" hangingPunct="1">
              <a:spcBef>
                <a:spcPct val="0"/>
              </a:spcBef>
              <a:buFontTx/>
              <a:buNone/>
            </a:pPr>
            <a:r>
              <a:rPr lang="sk-SK" altLang="sk-SK" i="1" dirty="0">
                <a:solidFill>
                  <a:schemeClr val="tx1"/>
                </a:solidFill>
                <a:latin typeface="Arial" pitchFamily="34" charset="0"/>
              </a:rPr>
              <a:t>V jaké jsme zemi? </a:t>
            </a:r>
          </a:p>
          <a:p>
            <a:pPr lvl="1" eaLnBrk="1" hangingPunct="1">
              <a:spcBef>
                <a:spcPct val="0"/>
              </a:spcBef>
              <a:buFontTx/>
              <a:buNone/>
            </a:pPr>
            <a:r>
              <a:rPr lang="sk-SK" altLang="sk-SK" i="1" dirty="0">
                <a:solidFill>
                  <a:schemeClr val="tx1"/>
                </a:solidFill>
                <a:latin typeface="Arial" pitchFamily="34" charset="0"/>
              </a:rPr>
              <a:t>Jak se jmenuje toto zdravotní zařízení, kde jsme? </a:t>
            </a:r>
          </a:p>
          <a:p>
            <a:pPr lvl="1" eaLnBrk="1" hangingPunct="1">
              <a:spcBef>
                <a:spcPct val="0"/>
              </a:spcBef>
              <a:buFontTx/>
              <a:buNone/>
            </a:pPr>
            <a:r>
              <a:rPr lang="sk-SK" altLang="sk-SK" i="1" dirty="0">
                <a:solidFill>
                  <a:schemeClr val="tx1"/>
                </a:solidFill>
                <a:latin typeface="Arial" pitchFamily="34" charset="0"/>
              </a:rPr>
              <a:t>V kolikátém jsme poschodí? </a:t>
            </a:r>
          </a:p>
          <a:p>
            <a:pPr eaLnBrk="1" hangingPunct="1">
              <a:spcBef>
                <a:spcPct val="0"/>
              </a:spcBef>
              <a:buFontTx/>
              <a:buNone/>
            </a:pPr>
            <a:r>
              <a:rPr lang="sk-SK" altLang="sk-SK" sz="1600" i="1" dirty="0">
                <a:solidFill>
                  <a:schemeClr val="tx1"/>
                </a:solidFill>
                <a:latin typeface="Arial" pitchFamily="34" charset="0"/>
              </a:rPr>
              <a:t>2. ZAPAMATOVÁNÍ</a:t>
            </a:r>
          </a:p>
          <a:p>
            <a:pPr lvl="1" eaLnBrk="1" hangingPunct="1">
              <a:spcBef>
                <a:spcPct val="0"/>
              </a:spcBef>
              <a:buFontTx/>
              <a:buNone/>
            </a:pPr>
            <a:r>
              <a:rPr lang="sk-SK" altLang="sk-SK" i="1" dirty="0">
                <a:solidFill>
                  <a:schemeClr val="tx1"/>
                </a:solidFill>
                <a:latin typeface="Arial" pitchFamily="34" charset="0"/>
              </a:rPr>
              <a:t>“Nyní vyjmenuji tři věci. Až je všechny vyjmenuji, budu chtít, aby jste je zopakoval. Dobře si je zapamatujte! Za několik minut se vás na tyto předměty znovu zeptám." </a:t>
            </a:r>
          </a:p>
          <a:p>
            <a:pPr lvl="1" eaLnBrk="1" hangingPunct="1">
              <a:spcBef>
                <a:spcPct val="0"/>
              </a:spcBef>
              <a:buFontTx/>
              <a:buNone/>
            </a:pPr>
            <a:r>
              <a:rPr lang="sk-SK" altLang="sk-SK" i="1" dirty="0">
                <a:solidFill>
                  <a:schemeClr val="tx1"/>
                </a:solidFill>
                <a:latin typeface="Arial" pitchFamily="34" charset="0"/>
              </a:rPr>
              <a:t>Bod přidělte za každou správnou odpověď. Pořadí je libovolné. Pokud není pacient schopen splnit úkol, opakujte vývary, dokud si je nezapamatuje, maximálně však ještě pětkrát. Je to podmínka pro úkol číslo 4, tj. Vybavování.</a:t>
            </a:r>
          </a:p>
          <a:p>
            <a:pPr lvl="1" eaLnBrk="1" hangingPunct="1">
              <a:spcBef>
                <a:spcPct val="0"/>
              </a:spcBef>
              <a:buFontTx/>
              <a:buNone/>
            </a:pPr>
            <a:r>
              <a:rPr lang="sk-SK" altLang="sk-SK" i="1" dirty="0">
                <a:solidFill>
                  <a:schemeClr val="tx1"/>
                </a:solidFill>
                <a:latin typeface="Arial" pitchFamily="34" charset="0"/>
              </a:rPr>
              <a:t>LOPATA ŠÁTEK VÁZA (… … …)</a:t>
            </a:r>
          </a:p>
          <a:p>
            <a:pPr lvl="1" eaLnBrk="1" hangingPunct="1">
              <a:spcBef>
                <a:spcPct val="0"/>
              </a:spcBef>
              <a:buFontTx/>
              <a:buNone/>
            </a:pPr>
            <a:r>
              <a:rPr lang="sk-SK" altLang="sk-SK" i="1" dirty="0">
                <a:solidFill>
                  <a:schemeClr val="tx1"/>
                </a:solidFill>
                <a:latin typeface="Arial" pitchFamily="34" charset="0"/>
              </a:rPr>
              <a:t>"A nyní prosím tato slova opakujte."</a:t>
            </a:r>
          </a:p>
        </p:txBody>
      </p:sp>
      <p:sp>
        <p:nvSpPr>
          <p:cNvPr id="2" name="TextBox 1">
            <a:extLst>
              <a:ext uri="{FF2B5EF4-FFF2-40B4-BE49-F238E27FC236}">
                <a16:creationId xmlns:a16="http://schemas.microsoft.com/office/drawing/2014/main" id="{BBC857A0-E8C0-49CF-83FA-9915147D29DC}"/>
              </a:ext>
            </a:extLst>
          </p:cNvPr>
          <p:cNvSpPr txBox="1"/>
          <p:nvPr/>
        </p:nvSpPr>
        <p:spPr>
          <a:xfrm>
            <a:off x="2812869" y="209006"/>
            <a:ext cx="4676502" cy="646331"/>
          </a:xfrm>
          <a:prstGeom prst="rect">
            <a:avLst/>
          </a:prstGeom>
          <a:noFill/>
        </p:spPr>
        <p:txBody>
          <a:bodyPr wrap="square" rtlCol="0">
            <a:spAutoFit/>
          </a:bodyPr>
          <a:lstStyle/>
          <a:p>
            <a:pPr algn="ctr"/>
            <a:r>
              <a:rPr lang="sk-SK" altLang="sk-SK" sz="1800" dirty="0">
                <a:solidFill>
                  <a:schemeClr val="tx1"/>
                </a:solidFill>
                <a:latin typeface="Arial" pitchFamily="34" charset="0"/>
              </a:rPr>
              <a:t>Za každý správně provedený úkol zatrhněte x, tj. 1 bod.</a:t>
            </a:r>
          </a:p>
        </p:txBody>
      </p:sp>
    </p:spTree>
    <p:extLst>
      <p:ext uri="{BB962C8B-B14F-4D97-AF65-F5344CB8AC3E}">
        <p14:creationId xmlns:p14="http://schemas.microsoft.com/office/powerpoint/2010/main" val="34334841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487680" y="176608"/>
            <a:ext cx="11704320" cy="615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0"/>
              </a:spcBef>
              <a:buFontTx/>
              <a:buNone/>
            </a:pPr>
            <a:r>
              <a:rPr lang="sk-SK" altLang="sk-SK" sz="1800" i="1" dirty="0">
                <a:solidFill>
                  <a:schemeClr val="tx1"/>
                </a:solidFill>
                <a:latin typeface="Arial" pitchFamily="34" charset="0"/>
              </a:rPr>
              <a:t>3. POZORNOST A POČÍTÁNÍ</a:t>
            </a:r>
          </a:p>
          <a:p>
            <a:pPr lvl="1" eaLnBrk="1" hangingPunct="1">
              <a:spcBef>
                <a:spcPct val="0"/>
              </a:spcBef>
              <a:buFontTx/>
              <a:buNone/>
            </a:pPr>
            <a:r>
              <a:rPr lang="sk-SK" altLang="sk-SK" sz="1800" i="1" dirty="0">
                <a:solidFill>
                  <a:schemeClr val="tx1"/>
                </a:solidFill>
                <a:latin typeface="Arial" pitchFamily="34" charset="0"/>
              </a:rPr>
              <a:t>"Nyní odečtěte od 100 vždy 7, až odečtete pětkrát za sebou, skončete." </a:t>
            </a:r>
          </a:p>
          <a:p>
            <a:pPr lvl="1" eaLnBrk="1" hangingPunct="1">
              <a:spcBef>
                <a:spcPct val="0"/>
              </a:spcBef>
              <a:buFontTx/>
              <a:buNone/>
            </a:pPr>
            <a:r>
              <a:rPr lang="sk-SK" altLang="sk-SK" sz="1800" i="1" dirty="0">
                <a:solidFill>
                  <a:schemeClr val="tx1"/>
                </a:solidFill>
                <a:latin typeface="Arial" pitchFamily="34" charset="0"/>
              </a:rPr>
              <a:t>Jestliže udělá pacient chybu a od chybné hodnoty dál odečítá správně, počítejte pouze tuto chybu. </a:t>
            </a:r>
          </a:p>
          <a:p>
            <a:pPr lvl="1" eaLnBrk="1" hangingPunct="1">
              <a:spcBef>
                <a:spcPct val="0"/>
              </a:spcBef>
              <a:buFontTx/>
              <a:buNone/>
            </a:pPr>
            <a:r>
              <a:rPr lang="sk-SK" altLang="sk-SK" sz="1800" i="1" dirty="0">
                <a:solidFill>
                  <a:schemeClr val="tx1"/>
                </a:solidFill>
                <a:latin typeface="Arial" pitchFamily="34" charset="0"/>
              </a:rPr>
              <a:t>93 86 79 72 65 (… … … … …)</a:t>
            </a:r>
          </a:p>
          <a:p>
            <a:pPr lvl="1" eaLnBrk="1" hangingPunct="1">
              <a:spcBef>
                <a:spcPct val="0"/>
              </a:spcBef>
              <a:buFontTx/>
              <a:buNone/>
            </a:pPr>
            <a:r>
              <a:rPr lang="sk-SK" altLang="sk-SK" sz="1800" i="1" dirty="0">
                <a:solidFill>
                  <a:schemeClr val="tx1"/>
                </a:solidFill>
                <a:latin typeface="Arial" pitchFamily="34" charset="0"/>
              </a:rPr>
              <a:t>Pokud pacient nechce počítat, vyzvěte jej: "Hláskujte pozpátku slovo POKRM." </a:t>
            </a:r>
          </a:p>
          <a:p>
            <a:pPr lvl="1" eaLnBrk="1" hangingPunct="1">
              <a:spcBef>
                <a:spcPct val="0"/>
              </a:spcBef>
              <a:buFontTx/>
              <a:buNone/>
            </a:pPr>
            <a:r>
              <a:rPr lang="sk-SK" altLang="sk-SK" sz="1800" i="1" dirty="0">
                <a:solidFill>
                  <a:schemeClr val="tx1"/>
                </a:solidFill>
                <a:latin typeface="Arial" pitchFamily="34" charset="0"/>
              </a:rPr>
              <a:t>Dejte vždy bod za každé správné písmeno, např. M R K O P = 5 (… … … … …)</a:t>
            </a:r>
          </a:p>
          <a:p>
            <a:pPr eaLnBrk="1" hangingPunct="1">
              <a:spcBef>
                <a:spcPct val="0"/>
              </a:spcBef>
              <a:buFontTx/>
              <a:buNone/>
            </a:pPr>
            <a:r>
              <a:rPr lang="sk-SK" altLang="sk-SK" sz="1800" i="1" dirty="0">
                <a:solidFill>
                  <a:schemeClr val="tx1"/>
                </a:solidFill>
                <a:latin typeface="Arial" pitchFamily="34" charset="0"/>
              </a:rPr>
              <a:t>4. VYBAVOVÁNÍ</a:t>
            </a:r>
          </a:p>
          <a:p>
            <a:pPr lvl="1" eaLnBrk="1" hangingPunct="1">
              <a:spcBef>
                <a:spcPct val="0"/>
              </a:spcBef>
              <a:buFontTx/>
              <a:buNone/>
            </a:pPr>
            <a:r>
              <a:rPr lang="sk-SK" altLang="sk-SK" sz="1800" i="1" dirty="0">
                <a:solidFill>
                  <a:schemeClr val="tx1"/>
                </a:solidFill>
                <a:latin typeface="Arial" pitchFamily="34" charset="0"/>
              </a:rPr>
              <a:t>"A teď, prosím zopakujte slova, která jsem vám před chvílí říkal." Za každou správnou odpověď přísluší jeden bod. </a:t>
            </a:r>
          </a:p>
          <a:p>
            <a:pPr lvl="1" eaLnBrk="1" hangingPunct="1">
              <a:spcBef>
                <a:spcPct val="0"/>
              </a:spcBef>
              <a:buFontTx/>
              <a:buNone/>
            </a:pPr>
            <a:r>
              <a:rPr lang="sk-SK" altLang="sk-SK" sz="1800" i="1" dirty="0">
                <a:solidFill>
                  <a:schemeClr val="tx1"/>
                </a:solidFill>
                <a:latin typeface="Arial" pitchFamily="34" charset="0"/>
              </a:rPr>
              <a:t>LOPATA ŠÁTEK VÁZA (… … …)</a:t>
            </a:r>
          </a:p>
          <a:p>
            <a:pPr eaLnBrk="1" hangingPunct="1">
              <a:spcBef>
                <a:spcPct val="0"/>
              </a:spcBef>
              <a:buFontTx/>
              <a:buNone/>
            </a:pPr>
            <a:r>
              <a:rPr lang="sk-SK" altLang="sk-SK" sz="1800" i="1" dirty="0">
                <a:solidFill>
                  <a:schemeClr val="tx1"/>
                </a:solidFill>
                <a:latin typeface="Arial" pitchFamily="34" charset="0"/>
              </a:rPr>
              <a:t>5. POJMENOVÁNÍ PŘEDMĚTU</a:t>
            </a:r>
          </a:p>
          <a:p>
            <a:pPr lvl="1" eaLnBrk="1" hangingPunct="1">
              <a:spcBef>
                <a:spcPct val="0"/>
              </a:spcBef>
              <a:buFontTx/>
              <a:buNone/>
            </a:pPr>
            <a:r>
              <a:rPr lang="sk-SK" altLang="sk-SK" sz="1800" i="1" dirty="0">
                <a:solidFill>
                  <a:schemeClr val="tx1"/>
                </a:solidFill>
                <a:latin typeface="Arial" pitchFamily="34" charset="0"/>
              </a:rPr>
              <a:t>"Co je to?" (ukažte hodinky) </a:t>
            </a:r>
          </a:p>
          <a:p>
            <a:pPr lvl="1" eaLnBrk="1" hangingPunct="1">
              <a:spcBef>
                <a:spcPct val="0"/>
              </a:spcBef>
              <a:buFontTx/>
              <a:buNone/>
            </a:pPr>
            <a:r>
              <a:rPr lang="sk-SK" altLang="sk-SK" sz="1800" i="1" dirty="0">
                <a:solidFill>
                  <a:schemeClr val="tx1"/>
                </a:solidFill>
                <a:latin typeface="Arial" pitchFamily="34" charset="0"/>
              </a:rPr>
              <a:t>"Co je to?" (ukažte tužku) </a:t>
            </a:r>
          </a:p>
          <a:p>
            <a:pPr eaLnBrk="1" hangingPunct="1">
              <a:spcBef>
                <a:spcPct val="0"/>
              </a:spcBef>
              <a:buFontTx/>
              <a:buNone/>
            </a:pPr>
            <a:r>
              <a:rPr lang="sk-SK" altLang="sk-SK" sz="1800" i="1" dirty="0">
                <a:solidFill>
                  <a:schemeClr val="tx1"/>
                </a:solidFill>
                <a:latin typeface="Arial" pitchFamily="34" charset="0"/>
              </a:rPr>
              <a:t>6. OPAKOVÁNÍ</a:t>
            </a:r>
          </a:p>
          <a:p>
            <a:pPr lvl="1" eaLnBrk="1" hangingPunct="1">
              <a:spcBef>
                <a:spcPct val="0"/>
              </a:spcBef>
              <a:buFontTx/>
              <a:buNone/>
            </a:pPr>
            <a:r>
              <a:rPr lang="sk-SK" altLang="sk-SK" sz="1800" i="1" dirty="0">
                <a:solidFill>
                  <a:schemeClr val="tx1"/>
                </a:solidFill>
                <a:latin typeface="Arial" pitchFamily="34" charset="0"/>
              </a:rPr>
              <a:t>Za odpověď celou větou přidělte pacientovi jeden bod. Ale jen je-li odpovězeno bezchybně na první pokus. </a:t>
            </a:r>
          </a:p>
          <a:p>
            <a:pPr lvl="1" eaLnBrk="1" hangingPunct="1">
              <a:spcBef>
                <a:spcPct val="0"/>
              </a:spcBef>
              <a:buFontTx/>
              <a:buNone/>
            </a:pPr>
            <a:r>
              <a:rPr lang="sk-SK" altLang="sk-SK" sz="1800" i="1" dirty="0">
                <a:solidFill>
                  <a:schemeClr val="tx1"/>
                </a:solidFill>
                <a:latin typeface="Arial" pitchFamily="34" charset="0"/>
              </a:rPr>
              <a:t>"Opakujte!: “První pražská paroplavba." (…)</a:t>
            </a:r>
          </a:p>
          <a:p>
            <a:pPr eaLnBrk="1" hangingPunct="1">
              <a:spcBef>
                <a:spcPct val="0"/>
              </a:spcBef>
              <a:buFontTx/>
              <a:buNone/>
            </a:pPr>
            <a:r>
              <a:rPr lang="sk-SK" altLang="sk-SK" sz="1800" i="1" dirty="0">
                <a:solidFill>
                  <a:schemeClr val="tx1"/>
                </a:solidFill>
                <a:latin typeface="Arial" pitchFamily="34" charset="0"/>
              </a:rPr>
              <a:t>7. STUPŇOVANÝ PŘÍKAZ</a:t>
            </a:r>
          </a:p>
          <a:p>
            <a:pPr lvl="1" eaLnBrk="1" hangingPunct="1">
              <a:spcBef>
                <a:spcPct val="0"/>
              </a:spcBef>
              <a:buFontTx/>
              <a:buNone/>
            </a:pPr>
            <a:r>
              <a:rPr lang="sk-SK" altLang="sk-SK" sz="1800" i="1" dirty="0">
                <a:solidFill>
                  <a:schemeClr val="tx1"/>
                </a:solidFill>
                <a:latin typeface="Arial" pitchFamily="34" charset="0"/>
              </a:rPr>
              <a:t>Dejte pacientovi do ruky čistý papír a dejte mu tento úkol: “Nyní vezměte do pravé ruky tento papír, přeložte jej na půl a dejte ho na zem."</a:t>
            </a:r>
          </a:p>
          <a:p>
            <a:pPr lvl="1" eaLnBrk="1" hangingPunct="1">
              <a:spcBef>
                <a:spcPct val="0"/>
              </a:spcBef>
              <a:buFontTx/>
              <a:buNone/>
            </a:pPr>
            <a:r>
              <a:rPr lang="sk-SK" altLang="sk-SK" sz="1800" i="1" dirty="0">
                <a:solidFill>
                  <a:schemeClr val="tx1"/>
                </a:solidFill>
                <a:latin typeface="Arial" pitchFamily="34" charset="0"/>
              </a:rPr>
              <a:t>1. stupeň - uchopení papíru do pravice (…)</a:t>
            </a:r>
          </a:p>
          <a:p>
            <a:pPr lvl="1" eaLnBrk="1" hangingPunct="1">
              <a:spcBef>
                <a:spcPct val="0"/>
              </a:spcBef>
              <a:buFontTx/>
              <a:buNone/>
            </a:pPr>
            <a:r>
              <a:rPr lang="sk-SK" altLang="sk-SK" sz="1800" i="1" dirty="0">
                <a:solidFill>
                  <a:schemeClr val="tx1"/>
                </a:solidFill>
                <a:latin typeface="Arial" pitchFamily="34" charset="0"/>
              </a:rPr>
              <a:t>2. stupeň - přeložení papíru na polovinu (…)</a:t>
            </a:r>
          </a:p>
          <a:p>
            <a:pPr lvl="1" eaLnBrk="1" hangingPunct="1">
              <a:spcBef>
                <a:spcPct val="0"/>
              </a:spcBef>
              <a:buFontTx/>
              <a:buNone/>
            </a:pPr>
            <a:r>
              <a:rPr lang="sk-SK" altLang="sk-SK" sz="1800" i="1" dirty="0">
                <a:solidFill>
                  <a:schemeClr val="tx1"/>
                </a:solidFill>
                <a:latin typeface="Arial" pitchFamily="34" charset="0"/>
              </a:rPr>
              <a:t>3. stupeň - položení papíru na zem (…)</a:t>
            </a:r>
          </a:p>
        </p:txBody>
      </p:sp>
    </p:spTree>
    <p:extLst>
      <p:ext uri="{BB962C8B-B14F-4D97-AF65-F5344CB8AC3E}">
        <p14:creationId xmlns:p14="http://schemas.microsoft.com/office/powerpoint/2010/main" val="27160035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descr="150px-InterlockingPentag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653" y="3164115"/>
            <a:ext cx="252095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4"/>
          <p:cNvSpPr txBox="1">
            <a:spLocks noChangeArrowheads="1"/>
          </p:cNvSpPr>
          <p:nvPr/>
        </p:nvSpPr>
        <p:spPr bwMode="auto">
          <a:xfrm>
            <a:off x="293914" y="404813"/>
            <a:ext cx="9905774"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400">
                <a:solidFill>
                  <a:srgbClr val="7F7F7F"/>
                </a:solidFill>
                <a:latin typeface="Century Gothic" pitchFamily="34" charset="0"/>
              </a:defRPr>
            </a:lvl1pPr>
            <a:lvl2pPr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pitchFamily="34"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pitchFamily="34"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Century Gothic" pitchFamily="34" charset="0"/>
              </a:defRPr>
            </a:lvl9pPr>
          </a:lstStyle>
          <a:p>
            <a:pPr eaLnBrk="1" hangingPunct="1">
              <a:spcBef>
                <a:spcPct val="0"/>
              </a:spcBef>
              <a:buFontTx/>
              <a:buNone/>
            </a:pPr>
            <a:r>
              <a:rPr lang="sk-SK" altLang="sk-SK" sz="1600" i="1" dirty="0">
                <a:solidFill>
                  <a:schemeClr val="tx1"/>
                </a:solidFill>
                <a:latin typeface="Arial" pitchFamily="34" charset="0"/>
              </a:rPr>
              <a:t>8. ČTENÍ A PLNĚNÍ PŘÍKAZU</a:t>
            </a:r>
          </a:p>
          <a:p>
            <a:pPr lvl="1" eaLnBrk="1" hangingPunct="1">
              <a:spcBef>
                <a:spcPct val="0"/>
              </a:spcBef>
              <a:buFontTx/>
              <a:buNone/>
            </a:pPr>
            <a:r>
              <a:rPr lang="sk-SK" altLang="sk-SK" i="1" dirty="0">
                <a:solidFill>
                  <a:schemeClr val="tx1"/>
                </a:solidFill>
                <a:latin typeface="Arial" pitchFamily="34" charset="0"/>
              </a:rPr>
              <a:t>Pacientovi ukažte kartičku s nápisem: ZAVŘETE OČI. Zároveň ho vyzvěte:</a:t>
            </a:r>
          </a:p>
          <a:p>
            <a:pPr lvl="1" eaLnBrk="1" hangingPunct="1">
              <a:spcBef>
                <a:spcPct val="0"/>
              </a:spcBef>
              <a:buFontTx/>
              <a:buNone/>
            </a:pPr>
            <a:r>
              <a:rPr lang="sk-SK" altLang="sk-SK" i="1" dirty="0">
                <a:solidFill>
                  <a:schemeClr val="tx1"/>
                </a:solidFill>
                <a:latin typeface="Arial" pitchFamily="34" charset="0"/>
              </a:rPr>
              <a:t>"Přečtěte, co je tady napsáno a udělejte to!" </a:t>
            </a:r>
          </a:p>
          <a:p>
            <a:pPr lvl="1" eaLnBrk="1" hangingPunct="1">
              <a:spcBef>
                <a:spcPct val="0"/>
              </a:spcBef>
              <a:buFontTx/>
              <a:buNone/>
            </a:pPr>
            <a:r>
              <a:rPr lang="sk-SK" altLang="sk-SK" i="1" dirty="0">
                <a:solidFill>
                  <a:schemeClr val="tx1"/>
                </a:solidFill>
                <a:latin typeface="Arial" pitchFamily="34" charset="0"/>
              </a:rPr>
              <a:t>Jeden bod přidělte pacientovi za splnění příkazu do 10 sekund, maximálně na tři pokusy. (…)</a:t>
            </a:r>
          </a:p>
          <a:p>
            <a:pPr eaLnBrk="1" hangingPunct="1">
              <a:spcBef>
                <a:spcPct val="0"/>
              </a:spcBef>
              <a:buFontTx/>
              <a:buNone/>
            </a:pPr>
            <a:r>
              <a:rPr lang="sk-SK" altLang="sk-SK" sz="1600" i="1" dirty="0">
                <a:solidFill>
                  <a:schemeClr val="tx1"/>
                </a:solidFill>
                <a:latin typeface="Arial" pitchFamily="34" charset="0"/>
              </a:rPr>
              <a:t>9. PSANÍ</a:t>
            </a:r>
          </a:p>
          <a:p>
            <a:pPr lvl="1" eaLnBrk="1" hangingPunct="1">
              <a:spcBef>
                <a:spcPct val="0"/>
              </a:spcBef>
              <a:buFontTx/>
              <a:buNone/>
            </a:pPr>
            <a:r>
              <a:rPr lang="sk-SK" altLang="sk-SK" i="1" dirty="0">
                <a:solidFill>
                  <a:schemeClr val="tx1"/>
                </a:solidFill>
                <a:latin typeface="Arial" pitchFamily="34" charset="0"/>
              </a:rPr>
              <a:t>Dejte pacientovi psací potřeby a papír a vyzvěte jej: “Napište libovolnou větu."</a:t>
            </a:r>
          </a:p>
          <a:p>
            <a:pPr lvl="1" eaLnBrk="1" hangingPunct="1">
              <a:spcBef>
                <a:spcPct val="0"/>
              </a:spcBef>
              <a:buFontTx/>
              <a:buNone/>
            </a:pPr>
            <a:r>
              <a:rPr lang="sk-SK" altLang="sk-SK" i="1" dirty="0">
                <a:solidFill>
                  <a:schemeClr val="tx1"/>
                </a:solidFill>
                <a:latin typeface="Arial" pitchFamily="34" charset="0"/>
              </a:rPr>
              <a:t>Věta může obsahovat pravopisné chyby, musí ale mít smysl a musí obsahovat podmět a přísudek.</a:t>
            </a:r>
          </a:p>
          <a:p>
            <a:pPr eaLnBrk="1" hangingPunct="1">
              <a:spcBef>
                <a:spcPct val="0"/>
              </a:spcBef>
              <a:buFontTx/>
              <a:buNone/>
            </a:pPr>
            <a:r>
              <a:rPr lang="sk-SK" altLang="sk-SK" sz="1600" i="1" dirty="0">
                <a:solidFill>
                  <a:schemeClr val="tx1"/>
                </a:solidFill>
                <a:latin typeface="Arial" pitchFamily="34" charset="0"/>
              </a:rPr>
              <a:t>10. OBKRESLOVÁNÍ</a:t>
            </a:r>
          </a:p>
          <a:p>
            <a:pPr lvl="1" eaLnBrk="1" hangingPunct="1">
              <a:spcBef>
                <a:spcPct val="0"/>
              </a:spcBef>
              <a:buFontTx/>
              <a:buNone/>
            </a:pPr>
            <a:r>
              <a:rPr lang="sk-SK" altLang="sk-SK" i="1" dirty="0">
                <a:solidFill>
                  <a:schemeClr val="tx1"/>
                </a:solidFill>
                <a:latin typeface="Arial" pitchFamily="34" charset="0"/>
              </a:rPr>
              <a:t>Dejte pacientovi bílé papíry a psací potřeby, vyzvěte jej aby namaloval níže uvedený obrázek. Úkol může plnit na několik pokusů, ale v limitu jedné minuty. Nevadí zrotování ani roztřesenost. Musí být ale zachovány všechny strany a všechny úhly. Průnik obou pětiúhelníků musí tvořit čtyřúhelník.</a:t>
            </a:r>
            <a:r>
              <a:rPr lang="sk-SK" altLang="sk-SK" b="1" i="1" dirty="0">
                <a:solidFill>
                  <a:schemeClr val="tx1"/>
                </a:solidFill>
                <a:latin typeface="Arial" pitchFamily="34" charset="0"/>
              </a:rPr>
              <a:t> </a:t>
            </a:r>
          </a:p>
          <a:p>
            <a:pPr algn="ctr" eaLnBrk="1" hangingPunct="1">
              <a:spcBef>
                <a:spcPct val="0"/>
              </a:spcBef>
              <a:buFontTx/>
              <a:buNone/>
            </a:pPr>
            <a:r>
              <a:rPr lang="sk-SK" altLang="sk-SK" sz="1800" dirty="0">
                <a:solidFill>
                  <a:schemeClr val="tx1"/>
                </a:solidFill>
                <a:latin typeface="Arial" pitchFamily="34" charset="0"/>
              </a:rPr>
              <a:t> </a:t>
            </a:r>
          </a:p>
        </p:txBody>
      </p:sp>
      <p:sp>
        <p:nvSpPr>
          <p:cNvPr id="2" name="TextBox 1">
            <a:extLst>
              <a:ext uri="{FF2B5EF4-FFF2-40B4-BE49-F238E27FC236}">
                <a16:creationId xmlns:a16="http://schemas.microsoft.com/office/drawing/2014/main" id="{AF3F75FA-DD0B-4396-BBEC-3CE1B2E5A0F4}"/>
              </a:ext>
            </a:extLst>
          </p:cNvPr>
          <p:cNvSpPr txBox="1"/>
          <p:nvPr/>
        </p:nvSpPr>
        <p:spPr>
          <a:xfrm>
            <a:off x="1404257" y="4321629"/>
            <a:ext cx="4597734" cy="1938992"/>
          </a:xfrm>
          <a:prstGeom prst="rect">
            <a:avLst/>
          </a:prstGeom>
          <a:noFill/>
        </p:spPr>
        <p:txBody>
          <a:bodyPr wrap="none" rtlCol="0">
            <a:spAutoFit/>
          </a:bodyPr>
          <a:lstStyle/>
          <a:p>
            <a:r>
              <a:rPr lang="en-US" sz="2000" b="1" dirty="0">
                <a:latin typeface="Century Gothic" panose="020B0502020202020204" pitchFamily="34" charset="0"/>
              </a:rPr>
              <a:t>SPOLU 30 BODOV</a:t>
            </a:r>
          </a:p>
          <a:p>
            <a:r>
              <a:rPr lang="sk-SK" sz="2000" b="1" dirty="0">
                <a:latin typeface="Century Gothic" panose="020B0502020202020204" pitchFamily="34" charset="0"/>
              </a:rPr>
              <a:t>HODNOTENIE</a:t>
            </a:r>
          </a:p>
          <a:p>
            <a:r>
              <a:rPr lang="en-US" sz="2000" b="1" dirty="0">
                <a:latin typeface="Century Gothic" panose="020B0502020202020204" pitchFamily="34" charset="0"/>
              </a:rPr>
              <a:t>&gt; 24 NORMA</a:t>
            </a:r>
          </a:p>
          <a:p>
            <a:r>
              <a:rPr lang="en-US" sz="2000" b="1" dirty="0">
                <a:latin typeface="Century Gothic" panose="020B0502020202020204" pitchFamily="34" charset="0"/>
              </a:rPr>
              <a:t>19 – 23	MIERNY KOGNIT</a:t>
            </a:r>
            <a:r>
              <a:rPr lang="sk-SK" sz="2000" b="1" dirty="0">
                <a:latin typeface="Century Gothic" panose="020B0502020202020204" pitchFamily="34" charset="0"/>
              </a:rPr>
              <a:t>ÍVNY DEFICIT</a:t>
            </a:r>
          </a:p>
          <a:p>
            <a:r>
              <a:rPr lang="sk-SK" sz="2000" b="1" dirty="0">
                <a:latin typeface="Century Gothic" panose="020B0502020202020204" pitchFamily="34" charset="0"/>
              </a:rPr>
              <a:t>10 – 18 STREDNE ŤAŽKÝ DEFICIT</a:t>
            </a:r>
            <a:endParaRPr lang="en-US" sz="2000" b="1" dirty="0">
              <a:latin typeface="Century Gothic" panose="020B0502020202020204" pitchFamily="34" charset="0"/>
            </a:endParaRPr>
          </a:p>
          <a:p>
            <a:r>
              <a:rPr lang="sk-SK" sz="2000" b="1" dirty="0">
                <a:latin typeface="Century Gothic" panose="020B0502020202020204" pitchFamily="34" charset="0"/>
              </a:rPr>
              <a:t>&lt; 10 ŤAŽKÝ KOGNITÍVNY DEFICIT</a:t>
            </a:r>
          </a:p>
        </p:txBody>
      </p:sp>
    </p:spTree>
    <p:extLst>
      <p:ext uri="{BB962C8B-B14F-4D97-AF65-F5344CB8AC3E}">
        <p14:creationId xmlns:p14="http://schemas.microsoft.com/office/powerpoint/2010/main" val="428157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2501" y="763449"/>
            <a:ext cx="8979950" cy="390303"/>
          </a:xfrm>
        </p:spPr>
        <p:txBody>
          <a:bodyPr>
            <a:noAutofit/>
          </a:bodyPr>
          <a:lstStyle/>
          <a:p>
            <a:r>
              <a:rPr lang="sk-SK" sz="4000" b="1" dirty="0"/>
              <a:t>NEURODEGENERATÍVNE OCHORENIA</a:t>
            </a:r>
          </a:p>
        </p:txBody>
      </p:sp>
      <p:sp>
        <p:nvSpPr>
          <p:cNvPr id="3" name="Zástupný symbol obsahu 2"/>
          <p:cNvSpPr>
            <a:spLocks noGrp="1"/>
          </p:cNvSpPr>
          <p:nvPr>
            <p:ph idx="1"/>
          </p:nvPr>
        </p:nvSpPr>
        <p:spPr>
          <a:xfrm>
            <a:off x="979306" y="1845865"/>
            <a:ext cx="9418066" cy="5400600"/>
          </a:xfrm>
        </p:spPr>
        <p:txBody>
          <a:bodyPr>
            <a:normAutofit/>
          </a:bodyPr>
          <a:lstStyle/>
          <a:p>
            <a:pPr marL="0" indent="0">
              <a:spcBef>
                <a:spcPts val="600"/>
              </a:spcBef>
              <a:buNone/>
            </a:pPr>
            <a:r>
              <a:rPr lang="sk-SK" sz="2400" b="1" dirty="0">
                <a:latin typeface="Century Gothic" panose="020B0502020202020204" pitchFamily="34" charset="0"/>
              </a:rPr>
              <a:t>Alzheimerova choroba </a:t>
            </a:r>
          </a:p>
          <a:p>
            <a:pPr marL="0" indent="0">
              <a:spcBef>
                <a:spcPts val="600"/>
              </a:spcBef>
              <a:buNone/>
            </a:pPr>
            <a:r>
              <a:rPr lang="sk-SK" sz="2400" b="1" dirty="0">
                <a:latin typeface="Century Gothic" panose="020B0502020202020204" pitchFamily="34" charset="0"/>
              </a:rPr>
              <a:t>Parkinsonova choroba</a:t>
            </a:r>
          </a:p>
          <a:p>
            <a:pPr marL="0" indent="0">
              <a:spcBef>
                <a:spcPts val="600"/>
              </a:spcBef>
              <a:buNone/>
            </a:pPr>
            <a:r>
              <a:rPr lang="sk-SK" sz="2400" b="1" dirty="0">
                <a:latin typeface="Century Gothic" panose="020B0502020202020204" pitchFamily="34" charset="0"/>
              </a:rPr>
              <a:t>Amyotrofická laterálna skleróza</a:t>
            </a:r>
          </a:p>
          <a:p>
            <a:pPr marL="0" indent="0">
              <a:spcBef>
                <a:spcPts val="600"/>
              </a:spcBef>
              <a:buNone/>
            </a:pPr>
            <a:r>
              <a:rPr lang="sk-SK" sz="2400" b="1" dirty="0">
                <a:latin typeface="Century Gothic" panose="020B0502020202020204" pitchFamily="34" charset="0"/>
              </a:rPr>
              <a:t>Huntingtonova choroba, </a:t>
            </a:r>
          </a:p>
          <a:p>
            <a:pPr marL="0" indent="0">
              <a:spcBef>
                <a:spcPts val="600"/>
              </a:spcBef>
              <a:buNone/>
            </a:pPr>
            <a:r>
              <a:rPr lang="sk-SK" sz="2400" b="1" dirty="0">
                <a:latin typeface="Century Gothic" panose="020B0502020202020204" pitchFamily="34" charset="0"/>
              </a:rPr>
              <a:t>Frontotemporálna demencia</a:t>
            </a:r>
          </a:p>
          <a:p>
            <a:pPr marL="0" indent="0">
              <a:spcBef>
                <a:spcPts val="600"/>
              </a:spcBef>
              <a:buNone/>
            </a:pPr>
            <a:r>
              <a:rPr lang="sk-SK" sz="2400" b="1" dirty="0">
                <a:latin typeface="Century Gothic" panose="020B0502020202020204" pitchFamily="34" charset="0"/>
              </a:rPr>
              <a:t>Spinocerebelárne ataxie a mnohé iné</a:t>
            </a:r>
          </a:p>
          <a:p>
            <a:pPr marL="0" indent="0">
              <a:buNone/>
            </a:pPr>
            <a:r>
              <a:rPr lang="sk-SK" sz="2400" b="1" i="1" dirty="0">
                <a:latin typeface="Century Gothic" panose="020B0502020202020204" pitchFamily="34" charset="0"/>
              </a:rPr>
              <a:t>Otázka genetického pozadia: Mutácie alebo polymorfizmy sú prítomné od začiatku života.</a:t>
            </a:r>
          </a:p>
          <a:p>
            <a:pPr marL="0" indent="0">
              <a:buNone/>
            </a:pPr>
            <a:r>
              <a:rPr lang="sk-SK" sz="2400" b="1" i="1" dirty="0">
                <a:latin typeface="Century Gothic" panose="020B0502020202020204" pitchFamily="34" charset="0"/>
              </a:rPr>
              <a:t>Prečo sa choroby prejavujú neskôr a prečo postihujú len určité oblasti nervového systému?</a:t>
            </a:r>
            <a:endParaRPr lang="sk-SK" sz="2400" b="1" dirty="0">
              <a:latin typeface="Century Gothic" panose="020B0502020202020204" pitchFamily="34" charset="0"/>
            </a:endParaRPr>
          </a:p>
        </p:txBody>
      </p:sp>
      <p:sp>
        <p:nvSpPr>
          <p:cNvPr id="4" name="Zástupný symbol päty 3"/>
          <p:cNvSpPr>
            <a:spLocks noGrp="1"/>
          </p:cNvSpPr>
          <p:nvPr>
            <p:ph type="ftr" sz="quarter" idx="11"/>
          </p:nvPr>
        </p:nvSpPr>
        <p:spPr/>
        <p:txBody>
          <a:bodyPr/>
          <a:lstStyle/>
          <a:p>
            <a:r>
              <a:rPr lang="sk-SK"/>
              <a:t>neurodegzl21</a:t>
            </a:r>
          </a:p>
        </p:txBody>
      </p:sp>
      <p:sp>
        <p:nvSpPr>
          <p:cNvPr id="5" name="Zástupný symbol čísla snímky 4"/>
          <p:cNvSpPr>
            <a:spLocks noGrp="1"/>
          </p:cNvSpPr>
          <p:nvPr>
            <p:ph type="sldNum" sz="quarter" idx="12"/>
          </p:nvPr>
        </p:nvSpPr>
        <p:spPr/>
        <p:txBody>
          <a:bodyPr/>
          <a:lstStyle/>
          <a:p>
            <a:fld id="{3022A98B-34C1-45C3-AAA4-DA6AA6CE21BC}" type="slidenum">
              <a:rPr lang="sk-SK" smtClean="0"/>
              <a:t>5</a:t>
            </a:fld>
            <a:endParaRPr lang="sk-SK"/>
          </a:p>
        </p:txBody>
      </p:sp>
      <p:sp>
        <p:nvSpPr>
          <p:cNvPr id="6" name="Zástupný symbol dátumu 5"/>
          <p:cNvSpPr>
            <a:spLocks noGrp="1"/>
          </p:cNvSpPr>
          <p:nvPr>
            <p:ph type="dt" sz="half" idx="10"/>
          </p:nvPr>
        </p:nvSpPr>
        <p:spPr/>
        <p:txBody>
          <a:bodyPr/>
          <a:lstStyle/>
          <a:p>
            <a:r>
              <a:rPr lang="en-US"/>
              <a:t>7.4.2021</a:t>
            </a:r>
            <a:endParaRPr lang="sk-SK"/>
          </a:p>
        </p:txBody>
      </p:sp>
    </p:spTree>
    <p:extLst>
      <p:ext uri="{BB962C8B-B14F-4D97-AF65-F5344CB8AC3E}">
        <p14:creationId xmlns:p14="http://schemas.microsoft.com/office/powerpoint/2010/main" val="3567721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9" name="Rectangle 87"/>
          <p:cNvSpPr>
            <a:spLocks noGrp="1" noChangeArrowheads="1"/>
          </p:cNvSpPr>
          <p:nvPr>
            <p:ph type="title"/>
          </p:nvPr>
        </p:nvSpPr>
        <p:spPr>
          <a:xfrm>
            <a:off x="1992313" y="333375"/>
            <a:ext cx="8229600" cy="477838"/>
          </a:xfrm>
        </p:spPr>
        <p:txBody>
          <a:bodyPr>
            <a:noAutofit/>
          </a:bodyPr>
          <a:lstStyle/>
          <a:p>
            <a:pPr>
              <a:defRPr/>
            </a:pPr>
            <a:r>
              <a:rPr lang="cs-CZ" altLang="sk-SK" sz="3600" b="1" dirty="0" err="1"/>
              <a:t>Neurodegeneratívne</a:t>
            </a:r>
            <a:r>
              <a:rPr lang="cs-CZ" altLang="sk-SK" sz="3600" b="1" dirty="0"/>
              <a:t> choroby</a:t>
            </a:r>
          </a:p>
        </p:txBody>
      </p:sp>
      <p:graphicFrame>
        <p:nvGraphicFramePr>
          <p:cNvPr id="3208" name="Group 136"/>
          <p:cNvGraphicFramePr>
            <a:graphicFrameLocks noGrp="1"/>
          </p:cNvGraphicFramePr>
          <p:nvPr>
            <p:ph type="tbl" idx="1"/>
          </p:nvPr>
        </p:nvGraphicFramePr>
        <p:xfrm>
          <a:off x="1631951" y="1125538"/>
          <a:ext cx="8928101" cy="5310184"/>
        </p:xfrm>
        <a:graphic>
          <a:graphicData uri="http://schemas.openxmlformats.org/drawingml/2006/table">
            <a:tbl>
              <a:tblPr/>
              <a:tblGrid>
                <a:gridCol w="2105347">
                  <a:extLst>
                    <a:ext uri="{9D8B030D-6E8A-4147-A177-3AD203B41FA5}">
                      <a16:colId xmlns:a16="http://schemas.microsoft.com/office/drawing/2014/main" val="20000"/>
                    </a:ext>
                  </a:extLst>
                </a:gridCol>
                <a:gridCol w="2142701">
                  <a:extLst>
                    <a:ext uri="{9D8B030D-6E8A-4147-A177-3AD203B41FA5}">
                      <a16:colId xmlns:a16="http://schemas.microsoft.com/office/drawing/2014/main" val="20001"/>
                    </a:ext>
                  </a:extLst>
                </a:gridCol>
                <a:gridCol w="2664030">
                  <a:extLst>
                    <a:ext uri="{9D8B030D-6E8A-4147-A177-3AD203B41FA5}">
                      <a16:colId xmlns:a16="http://schemas.microsoft.com/office/drawing/2014/main" val="20002"/>
                    </a:ext>
                  </a:extLst>
                </a:gridCol>
                <a:gridCol w="2016023">
                  <a:extLst>
                    <a:ext uri="{9D8B030D-6E8A-4147-A177-3AD203B41FA5}">
                      <a16:colId xmlns:a16="http://schemas.microsoft.com/office/drawing/2014/main" val="20003"/>
                    </a:ext>
                  </a:extLst>
                </a:gridCol>
              </a:tblGrid>
              <a:tr h="304811">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1" i="0" u="none" strike="noStrike" cap="none" normalizeH="0" baseline="0" dirty="0">
                          <a:ln>
                            <a:noFill/>
                          </a:ln>
                          <a:solidFill>
                            <a:schemeClr val="tx1"/>
                          </a:solidFill>
                          <a:effectLst/>
                          <a:latin typeface="Arial" pitchFamily="34" charset="0"/>
                        </a:rPr>
                        <a:t>Choroba</a:t>
                      </a:r>
                    </a:p>
                  </a:txBody>
                  <a:tcPr marL="91423" marR="91423"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1" i="0" u="none" strike="noStrike" cap="none" normalizeH="0" baseline="0" dirty="0">
                          <a:ln>
                            <a:noFill/>
                          </a:ln>
                          <a:solidFill>
                            <a:schemeClr val="tx1"/>
                          </a:solidFill>
                          <a:effectLst/>
                          <a:latin typeface="Arial" pitchFamily="34" charset="0"/>
                        </a:rPr>
                        <a:t>Mikroskopická </a:t>
                      </a:r>
                      <a:r>
                        <a:rPr kumimoji="0" lang="cs-CZ" altLang="sk-SK" sz="1400" b="1" i="0" u="none" strike="noStrike" cap="none" normalizeH="0" baseline="0" dirty="0" err="1">
                          <a:ln>
                            <a:noFill/>
                          </a:ln>
                          <a:solidFill>
                            <a:schemeClr val="tx1"/>
                          </a:solidFill>
                          <a:effectLst/>
                          <a:latin typeface="Arial" pitchFamily="34" charset="0"/>
                        </a:rPr>
                        <a:t>lézia</a:t>
                      </a:r>
                      <a:endParaRPr kumimoji="0" lang="cs-CZ" altLang="sk-SK" sz="1400" b="1" i="0" u="none" strike="noStrike" cap="none" normalizeH="0" baseline="0" dirty="0">
                        <a:ln>
                          <a:noFill/>
                        </a:ln>
                        <a:solidFill>
                          <a:schemeClr val="tx1"/>
                        </a:solidFill>
                        <a:effectLst/>
                        <a:latin typeface="Arial"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1" i="0" u="none" strike="noStrike" cap="none" normalizeH="0" baseline="0" dirty="0" err="1">
                          <a:ln>
                            <a:noFill/>
                          </a:ln>
                          <a:solidFill>
                            <a:schemeClr val="tx1"/>
                          </a:solidFill>
                          <a:effectLst/>
                          <a:latin typeface="Arial" pitchFamily="34" charset="0"/>
                        </a:rPr>
                        <a:t>Lokalizácia</a:t>
                      </a:r>
                      <a:endParaRPr kumimoji="0" lang="cs-CZ" altLang="sk-SK" sz="1400" b="1" i="0" u="none" strike="noStrike" cap="none" normalizeH="0" baseline="0" dirty="0">
                        <a:ln>
                          <a:noFill/>
                        </a:ln>
                        <a:solidFill>
                          <a:schemeClr val="tx1"/>
                        </a:solidFill>
                        <a:effectLst/>
                        <a:latin typeface="Arial"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1" i="0" u="none" strike="noStrike" cap="none" normalizeH="0" baseline="0" dirty="0">
                          <a:ln>
                            <a:noFill/>
                          </a:ln>
                          <a:solidFill>
                            <a:schemeClr val="tx1"/>
                          </a:solidFill>
                          <a:effectLst/>
                          <a:latin typeface="Arial" pitchFamily="34" charset="0"/>
                        </a:rPr>
                        <a:t>Agregovaný </a:t>
                      </a:r>
                      <a:r>
                        <a:rPr kumimoji="0" lang="cs-CZ" altLang="sk-SK" sz="1400" b="1" i="0" u="none" strike="noStrike" cap="none" normalizeH="0" baseline="0" dirty="0" err="1">
                          <a:ln>
                            <a:noFill/>
                          </a:ln>
                          <a:solidFill>
                            <a:schemeClr val="tx1"/>
                          </a:solidFill>
                          <a:effectLst/>
                          <a:latin typeface="Arial" pitchFamily="34" charset="0"/>
                        </a:rPr>
                        <a:t>proteín</a:t>
                      </a:r>
                      <a:endParaRPr kumimoji="0" lang="cs-CZ" altLang="sk-SK" sz="1400" b="1" i="0" u="none" strike="noStrike" cap="none" normalizeH="0" baseline="0" dirty="0">
                        <a:ln>
                          <a:noFill/>
                        </a:ln>
                        <a:solidFill>
                          <a:schemeClr val="tx1"/>
                        </a:solidFill>
                        <a:effectLst/>
                        <a:latin typeface="Arial"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11">
                <a:tc rowSpan="3">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a:ln>
                            <a:noFill/>
                          </a:ln>
                          <a:solidFill>
                            <a:schemeClr val="tx1"/>
                          </a:solidFill>
                          <a:effectLst/>
                          <a:latin typeface="Arial" pitchFamily="34" charset="0"/>
                        </a:rPr>
                        <a:t>Alzheimerova choroba</a:t>
                      </a:r>
                    </a:p>
                  </a:txBody>
                  <a:tcPr marL="91423" marR="91423"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err="1">
                          <a:ln>
                            <a:noFill/>
                          </a:ln>
                          <a:solidFill>
                            <a:schemeClr val="tx1"/>
                          </a:solidFill>
                          <a:effectLst/>
                          <a:latin typeface="Arial" pitchFamily="34" charset="0"/>
                        </a:rPr>
                        <a:t>Senilné</a:t>
                      </a:r>
                      <a:r>
                        <a:rPr kumimoji="0" lang="cs-CZ" altLang="sk-SK" sz="1400" b="0" i="0" u="none" strike="noStrike" cap="none" normalizeH="0" baseline="0" dirty="0">
                          <a:ln>
                            <a:noFill/>
                          </a:ln>
                          <a:solidFill>
                            <a:schemeClr val="tx1"/>
                          </a:solidFill>
                          <a:effectLst/>
                          <a:latin typeface="Arial" pitchFamily="34" charset="0"/>
                        </a:rPr>
                        <a:t> plaky</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err="1">
                          <a:ln>
                            <a:noFill/>
                          </a:ln>
                          <a:solidFill>
                            <a:schemeClr val="tx1"/>
                          </a:solidFill>
                          <a:effectLst/>
                          <a:latin typeface="Arial" pitchFamily="34" charset="0"/>
                        </a:rPr>
                        <a:t>Extracelulárne</a:t>
                      </a:r>
                      <a:endParaRPr kumimoji="0" lang="cs-CZ" altLang="sk-SK" sz="1400" b="0" i="0" u="none" strike="noStrike" cap="none" normalizeH="0" baseline="0" dirty="0">
                        <a:ln>
                          <a:noFill/>
                        </a:ln>
                        <a:solidFill>
                          <a:schemeClr val="tx1"/>
                        </a:solidFill>
                        <a:effectLst/>
                        <a:latin typeface="Arial"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a:ln>
                            <a:noFill/>
                          </a:ln>
                          <a:solidFill>
                            <a:schemeClr val="tx1"/>
                          </a:solidFill>
                          <a:effectLst/>
                          <a:latin typeface="Arial" pitchFamily="34" charset="0"/>
                        </a:rPr>
                        <a:t>Amyloid-β (Aβ)</a:t>
                      </a:r>
                    </a:p>
                  </a:txBody>
                  <a:tcPr marL="91423" marR="91423"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11">
                <a:tc vMerge="1">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k-SK" altLang="sk-SK" sz="1400" b="0" i="0" u="none" strike="noStrike" cap="none" normalizeH="0" baseline="0" dirty="0">
                        <a:ln>
                          <a:noFill/>
                        </a:ln>
                        <a:solidFill>
                          <a:schemeClr val="tx1"/>
                        </a:solidFill>
                        <a:effectLst/>
                        <a:latin typeface="Arial" pitchFamily="34" charset="0"/>
                      </a:endParaRPr>
                    </a:p>
                  </a:txBody>
                  <a:tcPr marL="91432" marR="91432"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err="1">
                          <a:ln>
                            <a:noFill/>
                          </a:ln>
                          <a:solidFill>
                            <a:schemeClr val="tx1"/>
                          </a:solidFill>
                          <a:effectLst/>
                          <a:latin typeface="Arial" pitchFamily="34" charset="0"/>
                        </a:rPr>
                        <a:t>Neurofibrilárne</a:t>
                      </a:r>
                      <a:r>
                        <a:rPr kumimoji="0" lang="cs-CZ" altLang="sk-SK" sz="1400" b="0" i="0" u="none" strike="noStrike" cap="none" normalizeH="0" baseline="0" dirty="0">
                          <a:ln>
                            <a:noFill/>
                          </a:ln>
                          <a:solidFill>
                            <a:schemeClr val="tx1"/>
                          </a:solidFill>
                          <a:effectLst/>
                          <a:latin typeface="Arial" pitchFamily="34" charset="0"/>
                        </a:rPr>
                        <a:t> </a:t>
                      </a:r>
                      <a:r>
                        <a:rPr kumimoji="0" lang="cs-CZ" altLang="sk-SK" sz="1400" b="0" i="0" u="none" strike="noStrike" cap="none" normalizeH="0" baseline="0" dirty="0" err="1">
                          <a:ln>
                            <a:noFill/>
                          </a:ln>
                          <a:solidFill>
                            <a:schemeClr val="tx1"/>
                          </a:solidFill>
                          <a:effectLst/>
                          <a:latin typeface="Arial" pitchFamily="34" charset="0"/>
                        </a:rPr>
                        <a:t>klbká</a:t>
                      </a:r>
                      <a:endParaRPr kumimoji="0" lang="cs-CZ" altLang="sk-SK" sz="1400" b="0" i="0" u="none" strike="noStrike" cap="none" normalizeH="0" baseline="0" dirty="0">
                        <a:ln>
                          <a:noFill/>
                        </a:ln>
                        <a:solidFill>
                          <a:schemeClr val="tx1"/>
                        </a:solidFill>
                        <a:effectLst/>
                        <a:latin typeface="Arial"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err="1">
                          <a:ln>
                            <a:noFill/>
                          </a:ln>
                          <a:solidFill>
                            <a:schemeClr val="tx1"/>
                          </a:solidFill>
                          <a:effectLst/>
                          <a:latin typeface="Arial" pitchFamily="34" charset="0"/>
                        </a:rPr>
                        <a:t>Intracytoplazmatické</a:t>
                      </a:r>
                      <a:r>
                        <a:rPr kumimoji="0" lang="cs-CZ" altLang="sk-SK" sz="1400" b="0" i="0" u="none" strike="noStrike" cap="none" normalizeH="0" baseline="0" dirty="0">
                          <a:ln>
                            <a:noFill/>
                          </a:ln>
                          <a:solidFill>
                            <a:srgbClr val="231F20"/>
                          </a:solidFill>
                          <a:effectLst/>
                          <a:latin typeface="JansonText-Roman" charset="-18"/>
                        </a:rPr>
                        <a:t> (</a:t>
                      </a:r>
                      <a:r>
                        <a:rPr kumimoji="0" lang="cs-CZ" altLang="sk-SK" sz="1400" b="0" i="0" u="none" strike="noStrike" cap="none" normalizeH="0" baseline="0" dirty="0" err="1">
                          <a:ln>
                            <a:noFill/>
                          </a:ln>
                          <a:solidFill>
                            <a:srgbClr val="231F20"/>
                          </a:solidFill>
                          <a:effectLst/>
                          <a:latin typeface="JansonText-Roman" charset="-18"/>
                        </a:rPr>
                        <a:t>neuróny</a:t>
                      </a:r>
                      <a:r>
                        <a:rPr kumimoji="0" lang="cs-CZ" altLang="sk-SK" sz="1400" b="0" i="0" u="none" strike="noStrike" cap="none" normalizeH="0" baseline="0" dirty="0">
                          <a:ln>
                            <a:noFill/>
                          </a:ln>
                          <a:solidFill>
                            <a:srgbClr val="231F20"/>
                          </a:solidFill>
                          <a:effectLst/>
                          <a:latin typeface="JansonText-Roman" charset="-18"/>
                        </a:rPr>
                        <a:t>)</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a:ln>
                            <a:noFill/>
                          </a:ln>
                          <a:solidFill>
                            <a:schemeClr val="tx1"/>
                          </a:solidFill>
                          <a:effectLst/>
                          <a:latin typeface="Arial" pitchFamily="34" charset="0"/>
                        </a:rPr>
                        <a:t>Tau </a:t>
                      </a:r>
                      <a:r>
                        <a:rPr kumimoji="0" lang="cs-CZ" altLang="sk-SK" sz="1400" b="0" i="0" u="none" strike="noStrike" cap="none" normalizeH="0" baseline="0" dirty="0" err="1">
                          <a:ln>
                            <a:noFill/>
                          </a:ln>
                          <a:solidFill>
                            <a:schemeClr val="tx1"/>
                          </a:solidFill>
                          <a:effectLst/>
                          <a:latin typeface="Arial" pitchFamily="34" charset="0"/>
                        </a:rPr>
                        <a:t>proteín</a:t>
                      </a:r>
                      <a:endParaRPr kumimoji="0" lang="cs-CZ" altLang="sk-SK" sz="1400" b="0" i="0" u="none" strike="noStrike" cap="none" normalizeH="0" baseline="0" dirty="0">
                        <a:ln>
                          <a:noFill/>
                        </a:ln>
                        <a:solidFill>
                          <a:schemeClr val="tx1"/>
                        </a:solidFill>
                        <a:effectLst/>
                        <a:latin typeface="Arial"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811">
                <a:tc vMerge="1">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k-SK" altLang="sk-SK" sz="1400" b="0" i="0" u="none" strike="noStrike" cap="none" normalizeH="0" baseline="0" dirty="0">
                        <a:ln>
                          <a:noFill/>
                        </a:ln>
                        <a:solidFill>
                          <a:schemeClr val="tx1"/>
                        </a:solidFill>
                        <a:effectLst/>
                        <a:latin typeface="Arial" pitchFamily="34" charset="0"/>
                      </a:endParaRPr>
                    </a:p>
                  </a:txBody>
                  <a:tcPr marL="91432" marR="91432"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err="1">
                          <a:ln>
                            <a:noFill/>
                          </a:ln>
                          <a:solidFill>
                            <a:schemeClr val="tx1"/>
                          </a:solidFill>
                          <a:effectLst/>
                          <a:latin typeface="Arial" pitchFamily="34" charset="0"/>
                        </a:rPr>
                        <a:t>Lewyho</a:t>
                      </a:r>
                      <a:r>
                        <a:rPr kumimoji="0" lang="cs-CZ" altLang="sk-SK" sz="1400" b="0" i="0" u="none" strike="noStrike" cap="none" normalizeH="0" baseline="0" dirty="0">
                          <a:ln>
                            <a:noFill/>
                          </a:ln>
                          <a:solidFill>
                            <a:schemeClr val="tx1"/>
                          </a:solidFill>
                          <a:effectLst/>
                          <a:latin typeface="Arial" pitchFamily="34" charset="0"/>
                        </a:rPr>
                        <a:t> </a:t>
                      </a:r>
                      <a:r>
                        <a:rPr kumimoji="0" lang="cs-CZ" altLang="sk-SK" sz="1400" b="0" i="0" u="none" strike="noStrike" cap="none" normalizeH="0" baseline="0" dirty="0" err="1">
                          <a:ln>
                            <a:noFill/>
                          </a:ln>
                          <a:solidFill>
                            <a:schemeClr val="tx1"/>
                          </a:solidFill>
                          <a:effectLst/>
                          <a:latin typeface="Arial" pitchFamily="34" charset="0"/>
                        </a:rPr>
                        <a:t>telieska</a:t>
                      </a:r>
                      <a:endParaRPr kumimoji="0" lang="cs-CZ" altLang="sk-SK" sz="1400" b="0" i="0" u="none" strike="noStrike" cap="none" normalizeH="0" baseline="0" dirty="0">
                        <a:ln>
                          <a:noFill/>
                        </a:ln>
                        <a:solidFill>
                          <a:schemeClr val="tx1"/>
                        </a:solidFill>
                        <a:effectLst/>
                        <a:latin typeface="Arial"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err="1">
                          <a:ln>
                            <a:noFill/>
                          </a:ln>
                          <a:solidFill>
                            <a:schemeClr val="tx1"/>
                          </a:solidFill>
                          <a:effectLst/>
                          <a:latin typeface="Arial" pitchFamily="34" charset="0"/>
                        </a:rPr>
                        <a:t>Intracytoplazmatické</a:t>
                      </a:r>
                      <a:r>
                        <a:rPr kumimoji="0" lang="cs-CZ" altLang="sk-SK" sz="1400" b="0" i="0" u="none" strike="noStrike" cap="none" normalizeH="0" baseline="0" dirty="0">
                          <a:ln>
                            <a:noFill/>
                          </a:ln>
                          <a:solidFill>
                            <a:schemeClr val="tx1"/>
                          </a:solidFill>
                          <a:effectLst/>
                          <a:latin typeface="Arial" pitchFamily="34" charset="0"/>
                        </a:rPr>
                        <a:t> </a:t>
                      </a:r>
                      <a:r>
                        <a:rPr kumimoji="0" lang="cs-CZ" altLang="sk-SK" sz="1400" b="0" i="0" u="none" strike="noStrike" cap="none" normalizeH="0" baseline="0" dirty="0">
                          <a:ln>
                            <a:noFill/>
                          </a:ln>
                          <a:solidFill>
                            <a:srgbClr val="231F20"/>
                          </a:solidFill>
                          <a:effectLst/>
                          <a:latin typeface="JansonText-Roman" charset="-18"/>
                        </a:rPr>
                        <a:t>(</a:t>
                      </a:r>
                      <a:r>
                        <a:rPr kumimoji="0" lang="cs-CZ" altLang="sk-SK" sz="1400" b="0" i="0" u="none" strike="noStrike" cap="none" normalizeH="0" baseline="0" dirty="0" err="1">
                          <a:ln>
                            <a:noFill/>
                          </a:ln>
                          <a:solidFill>
                            <a:srgbClr val="231F20"/>
                          </a:solidFill>
                          <a:effectLst/>
                          <a:latin typeface="JansonText-Roman" charset="-18"/>
                        </a:rPr>
                        <a:t>neuróny</a:t>
                      </a:r>
                      <a:r>
                        <a:rPr kumimoji="0" lang="cs-CZ" altLang="sk-SK" sz="1400" b="0" i="0" u="none" strike="noStrike" cap="none" normalizeH="0" baseline="0" dirty="0">
                          <a:ln>
                            <a:noFill/>
                          </a:ln>
                          <a:solidFill>
                            <a:srgbClr val="231F20"/>
                          </a:solidFill>
                          <a:effectLst/>
                          <a:latin typeface="JansonText-Roman" charset="-18"/>
                        </a:rPr>
                        <a:t>)</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a:ln>
                            <a:noFill/>
                          </a:ln>
                          <a:solidFill>
                            <a:schemeClr val="tx1"/>
                          </a:solidFill>
                          <a:effectLst/>
                          <a:latin typeface="Arial" pitchFamily="34" charset="0"/>
                        </a:rPr>
                        <a:t>α-</a:t>
                      </a:r>
                      <a:r>
                        <a:rPr kumimoji="0" lang="cs-CZ" altLang="sk-SK" sz="1400" b="0" i="0" u="none" strike="noStrike" cap="none" normalizeH="0" baseline="0" dirty="0" err="1">
                          <a:ln>
                            <a:noFill/>
                          </a:ln>
                          <a:solidFill>
                            <a:schemeClr val="tx1"/>
                          </a:solidFill>
                          <a:effectLst/>
                          <a:latin typeface="Arial" pitchFamily="34" charset="0"/>
                        </a:rPr>
                        <a:t>synukleín</a:t>
                      </a:r>
                      <a:endParaRPr kumimoji="0" lang="cs-CZ" altLang="sk-SK" sz="1400" b="0" i="0" u="none" strike="noStrike" cap="none" normalizeH="0" baseline="0" dirty="0">
                        <a:ln>
                          <a:noFill/>
                        </a:ln>
                        <a:solidFill>
                          <a:schemeClr val="tx1"/>
                        </a:solidFill>
                        <a:effectLst/>
                        <a:latin typeface="Arial"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19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err="1">
                          <a:ln>
                            <a:noFill/>
                          </a:ln>
                          <a:solidFill>
                            <a:schemeClr val="tx1"/>
                          </a:solidFill>
                          <a:effectLst/>
                          <a:latin typeface="Arial" pitchFamily="34" charset="0"/>
                        </a:rPr>
                        <a:t>Amyotrophická</a:t>
                      </a:r>
                      <a:r>
                        <a:rPr kumimoji="0" lang="cs-CZ" altLang="sk-SK" sz="1400" b="0" i="0" u="none" strike="noStrike" cap="none" normalizeH="0" baseline="0" dirty="0">
                          <a:ln>
                            <a:noFill/>
                          </a:ln>
                          <a:solidFill>
                            <a:schemeClr val="tx1"/>
                          </a:solidFill>
                          <a:effectLst/>
                          <a:latin typeface="Arial" pitchFamily="34" charset="0"/>
                        </a:rPr>
                        <a:t> </a:t>
                      </a:r>
                      <a:r>
                        <a:rPr kumimoji="0" lang="cs-CZ" altLang="sk-SK" sz="1400" b="0" i="0" u="none" strike="noStrike" cap="none" normalizeH="0" baseline="0" dirty="0" err="1">
                          <a:ln>
                            <a:noFill/>
                          </a:ln>
                          <a:solidFill>
                            <a:schemeClr val="tx1"/>
                          </a:solidFill>
                          <a:effectLst/>
                          <a:latin typeface="Arial" pitchFamily="34" charset="0"/>
                        </a:rPr>
                        <a:t>laterálna</a:t>
                      </a:r>
                      <a:r>
                        <a:rPr kumimoji="0" lang="cs-CZ" altLang="sk-SK" sz="1400" b="0" i="0" u="none" strike="noStrike" cap="none" normalizeH="0" baseline="0" dirty="0">
                          <a:ln>
                            <a:noFill/>
                          </a:ln>
                          <a:solidFill>
                            <a:schemeClr val="tx1"/>
                          </a:solidFill>
                          <a:effectLst/>
                          <a:latin typeface="Arial" pitchFamily="34" charset="0"/>
                        </a:rPr>
                        <a:t> skleróza</a:t>
                      </a:r>
                    </a:p>
                  </a:txBody>
                  <a:tcPr marL="91423" marR="91423"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err="1">
                          <a:ln>
                            <a:noFill/>
                          </a:ln>
                          <a:solidFill>
                            <a:schemeClr val="tx1"/>
                          </a:solidFill>
                          <a:effectLst/>
                          <a:latin typeface="Arial" pitchFamily="34" charset="0"/>
                        </a:rPr>
                        <a:t>Hyalínové</a:t>
                      </a:r>
                      <a:r>
                        <a:rPr kumimoji="0" lang="cs-CZ" altLang="sk-SK" sz="1400" b="0" i="0" u="none" strike="noStrike" cap="none" normalizeH="0" baseline="0" dirty="0">
                          <a:ln>
                            <a:noFill/>
                          </a:ln>
                          <a:solidFill>
                            <a:schemeClr val="tx1"/>
                          </a:solidFill>
                          <a:effectLst/>
                          <a:latin typeface="Arial" pitchFamily="34" charset="0"/>
                        </a:rPr>
                        <a:t> </a:t>
                      </a:r>
                      <a:r>
                        <a:rPr kumimoji="0" lang="cs-CZ" altLang="sk-SK" sz="1400" b="0" i="0" u="none" strike="noStrike" cap="none" normalizeH="0" baseline="0" dirty="0" err="1">
                          <a:ln>
                            <a:noFill/>
                          </a:ln>
                          <a:solidFill>
                            <a:schemeClr val="tx1"/>
                          </a:solidFill>
                          <a:effectLst/>
                          <a:latin typeface="Arial" pitchFamily="34" charset="0"/>
                        </a:rPr>
                        <a:t>inklúzie</a:t>
                      </a:r>
                      <a:endParaRPr kumimoji="0" lang="cs-CZ" altLang="sk-SK" sz="1400" b="0" i="0" u="none" strike="noStrike" cap="none" normalizeH="0" baseline="0" dirty="0">
                        <a:ln>
                          <a:noFill/>
                        </a:ln>
                        <a:solidFill>
                          <a:schemeClr val="tx1"/>
                        </a:solidFill>
                        <a:effectLst/>
                        <a:latin typeface="Arial"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err="1">
                          <a:ln>
                            <a:noFill/>
                          </a:ln>
                          <a:solidFill>
                            <a:schemeClr val="tx1"/>
                          </a:solidFill>
                          <a:effectLst/>
                          <a:latin typeface="Arial" pitchFamily="34" charset="0"/>
                        </a:rPr>
                        <a:t>Intracytoplazmatické</a:t>
                      </a:r>
                      <a:r>
                        <a:rPr kumimoji="0" lang="cs-CZ" altLang="sk-SK" sz="1400" b="0" i="0" u="none" strike="noStrike" cap="none" normalizeH="0" baseline="0" dirty="0">
                          <a:ln>
                            <a:noFill/>
                          </a:ln>
                          <a:solidFill>
                            <a:srgbClr val="231F20"/>
                          </a:solidFill>
                          <a:effectLst/>
                          <a:latin typeface="JansonText-Roman" charset="-18"/>
                        </a:rPr>
                        <a:t> (</a:t>
                      </a:r>
                      <a:r>
                        <a:rPr kumimoji="0" lang="cs-CZ" altLang="sk-SK" sz="1400" b="0" i="0" u="none" strike="noStrike" cap="none" normalizeH="0" baseline="0" dirty="0" err="1">
                          <a:ln>
                            <a:noFill/>
                          </a:ln>
                          <a:solidFill>
                            <a:srgbClr val="231F20"/>
                          </a:solidFill>
                          <a:effectLst/>
                          <a:latin typeface="JansonText-Roman" charset="-18"/>
                        </a:rPr>
                        <a:t>neuróny</a:t>
                      </a:r>
                      <a:r>
                        <a:rPr kumimoji="0" lang="cs-CZ" altLang="sk-SK" sz="1400" b="0" i="0" u="none" strike="noStrike" cap="none" normalizeH="0" baseline="0" dirty="0">
                          <a:ln>
                            <a:noFill/>
                          </a:ln>
                          <a:solidFill>
                            <a:srgbClr val="231F20"/>
                          </a:solidFill>
                          <a:effectLst/>
                          <a:latin typeface="JansonText-Roman" charset="-18"/>
                        </a:rPr>
                        <a:t>)</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a:ln>
                            <a:noFill/>
                          </a:ln>
                          <a:solidFill>
                            <a:schemeClr val="tx1"/>
                          </a:solidFill>
                          <a:effectLst/>
                          <a:latin typeface="Arial" pitchFamily="34" charset="0"/>
                        </a:rPr>
                        <a:t>Superoxiddizmutáza-1 (SOD1)</a:t>
                      </a:r>
                    </a:p>
                  </a:txBody>
                  <a:tcPr marL="91423" marR="91423"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157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err="1">
                          <a:ln>
                            <a:noFill/>
                          </a:ln>
                          <a:solidFill>
                            <a:schemeClr val="tx1"/>
                          </a:solidFill>
                          <a:effectLst/>
                          <a:latin typeface="Arial" pitchFamily="34" charset="0"/>
                        </a:rPr>
                        <a:t>Kortikobazálna</a:t>
                      </a:r>
                      <a:r>
                        <a:rPr kumimoji="0" lang="cs-CZ" altLang="sk-SK" sz="1400" b="0" i="0" u="none" strike="noStrike" cap="none" normalizeH="0" baseline="0" dirty="0">
                          <a:ln>
                            <a:noFill/>
                          </a:ln>
                          <a:solidFill>
                            <a:schemeClr val="tx1"/>
                          </a:solidFill>
                          <a:effectLst/>
                          <a:latin typeface="Arial" pitchFamily="34" charset="0"/>
                        </a:rPr>
                        <a:t> </a:t>
                      </a:r>
                      <a:r>
                        <a:rPr kumimoji="0" lang="cs-CZ" altLang="sk-SK" sz="1400" b="0" i="0" u="none" strike="noStrike" cap="none" normalizeH="0" baseline="0" dirty="0" err="1">
                          <a:ln>
                            <a:noFill/>
                          </a:ln>
                          <a:solidFill>
                            <a:schemeClr val="tx1"/>
                          </a:solidFill>
                          <a:effectLst/>
                          <a:latin typeface="Arial" pitchFamily="34" charset="0"/>
                        </a:rPr>
                        <a:t>degenerácia</a:t>
                      </a:r>
                      <a:r>
                        <a:rPr kumimoji="0" lang="cs-CZ" altLang="sk-SK" sz="1400" b="0" i="0" u="none" strike="noStrike" cap="none" normalizeH="0" baseline="0" dirty="0">
                          <a:ln>
                            <a:noFill/>
                          </a:ln>
                          <a:solidFill>
                            <a:schemeClr val="tx1"/>
                          </a:solidFill>
                          <a:effectLst/>
                          <a:latin typeface="Arial" pitchFamily="34" charset="0"/>
                        </a:rPr>
                        <a:t>/</a:t>
                      </a:r>
                      <a:r>
                        <a:rPr kumimoji="0" lang="cs-CZ" altLang="sk-SK" sz="1400" b="0" i="0" u="none" strike="noStrike" cap="none" normalizeH="0" baseline="0" dirty="0" err="1">
                          <a:ln>
                            <a:noFill/>
                          </a:ln>
                          <a:solidFill>
                            <a:schemeClr val="tx1"/>
                          </a:solidFill>
                          <a:effectLst/>
                          <a:latin typeface="Arial" pitchFamily="34" charset="0"/>
                        </a:rPr>
                        <a:t>Progresívna</a:t>
                      </a:r>
                      <a:r>
                        <a:rPr kumimoji="0" lang="cs-CZ" altLang="sk-SK" sz="1400" b="0" i="0" u="none" strike="noStrike" cap="none" normalizeH="0" baseline="0" dirty="0">
                          <a:ln>
                            <a:noFill/>
                          </a:ln>
                          <a:solidFill>
                            <a:schemeClr val="tx1"/>
                          </a:solidFill>
                          <a:effectLst/>
                          <a:latin typeface="Arial" pitchFamily="34" charset="0"/>
                        </a:rPr>
                        <a:t> </a:t>
                      </a:r>
                      <a:r>
                        <a:rPr kumimoji="0" lang="cs-CZ" altLang="sk-SK" sz="1400" b="0" i="0" u="none" strike="noStrike" cap="none" normalizeH="0" baseline="0" dirty="0" err="1">
                          <a:ln>
                            <a:noFill/>
                          </a:ln>
                          <a:solidFill>
                            <a:schemeClr val="tx1"/>
                          </a:solidFill>
                          <a:effectLst/>
                          <a:latin typeface="Arial" pitchFamily="34" charset="0"/>
                        </a:rPr>
                        <a:t>supranukleárna</a:t>
                      </a:r>
                      <a:r>
                        <a:rPr kumimoji="0" lang="cs-CZ" altLang="sk-SK" sz="1400" b="0" i="0" u="none" strike="noStrike" cap="none" normalizeH="0" baseline="0" dirty="0">
                          <a:ln>
                            <a:noFill/>
                          </a:ln>
                          <a:solidFill>
                            <a:schemeClr val="tx1"/>
                          </a:solidFill>
                          <a:effectLst/>
                          <a:latin typeface="Arial" pitchFamily="34" charset="0"/>
                        </a:rPr>
                        <a:t> obrna</a:t>
                      </a:r>
                    </a:p>
                  </a:txBody>
                  <a:tcPr marL="91423" marR="91423"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a:ln>
                            <a:noFill/>
                          </a:ln>
                          <a:solidFill>
                            <a:schemeClr val="tx1"/>
                          </a:solidFill>
                          <a:effectLst/>
                          <a:latin typeface="Arial" pitchFamily="34" charset="0"/>
                        </a:rPr>
                        <a:t>Tau </a:t>
                      </a:r>
                      <a:r>
                        <a:rPr kumimoji="0" lang="cs-CZ" altLang="sk-SK" sz="1400" b="0" i="0" u="none" strike="noStrike" cap="none" normalizeH="0" baseline="0" dirty="0" err="1">
                          <a:ln>
                            <a:noFill/>
                          </a:ln>
                          <a:solidFill>
                            <a:schemeClr val="tx1"/>
                          </a:solidFill>
                          <a:effectLst/>
                          <a:latin typeface="Arial" pitchFamily="34" charset="0"/>
                        </a:rPr>
                        <a:t>pozitívne</a:t>
                      </a:r>
                      <a:r>
                        <a:rPr kumimoji="0" lang="cs-CZ" altLang="sk-SK" sz="1400" b="0" i="0" u="none" strike="noStrike" cap="none" normalizeH="0" baseline="0" dirty="0">
                          <a:ln>
                            <a:noFill/>
                          </a:ln>
                          <a:solidFill>
                            <a:schemeClr val="tx1"/>
                          </a:solidFill>
                          <a:effectLst/>
                          <a:latin typeface="Arial" pitchFamily="34" charset="0"/>
                        </a:rPr>
                        <a:t> </a:t>
                      </a:r>
                      <a:r>
                        <a:rPr kumimoji="0" lang="cs-CZ" altLang="sk-SK" sz="1400" b="0" i="0" u="none" strike="noStrike" cap="none" normalizeH="0" baseline="0" dirty="0" err="1">
                          <a:ln>
                            <a:noFill/>
                          </a:ln>
                          <a:solidFill>
                            <a:schemeClr val="tx1"/>
                          </a:solidFill>
                          <a:effectLst/>
                          <a:latin typeface="Arial" pitchFamily="34" charset="0"/>
                        </a:rPr>
                        <a:t>inklúzie</a:t>
                      </a:r>
                      <a:endParaRPr kumimoji="0" lang="cs-CZ" altLang="sk-SK" sz="1400" b="0" i="0" u="none" strike="noStrike" cap="none" normalizeH="0" baseline="0" dirty="0">
                        <a:ln>
                          <a:noFill/>
                        </a:ln>
                        <a:solidFill>
                          <a:schemeClr val="tx1"/>
                        </a:solidFill>
                        <a:effectLst/>
                        <a:latin typeface="Arial"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cs-CZ" altLang="sk-SK" sz="1400" b="0" i="0" u="none" strike="noStrike" cap="none" normalizeH="0" baseline="0" dirty="0" err="1">
                          <a:ln>
                            <a:noFill/>
                          </a:ln>
                          <a:solidFill>
                            <a:schemeClr val="tx1"/>
                          </a:solidFill>
                          <a:effectLst/>
                          <a:latin typeface="Arial" pitchFamily="34" charset="0"/>
                        </a:rPr>
                        <a:t>Intracytoplazmatické</a:t>
                      </a:r>
                      <a:r>
                        <a:rPr kumimoji="0" lang="cs-CZ" altLang="sk-SK" sz="1400" b="0" i="0" u="none" strike="noStrike" cap="none" normalizeH="0" baseline="0" dirty="0">
                          <a:ln>
                            <a:noFill/>
                          </a:ln>
                          <a:solidFill>
                            <a:schemeClr val="tx1"/>
                          </a:solidFill>
                          <a:effectLst/>
                          <a:latin typeface="Arial" pitchFamily="34" charset="0"/>
                        </a:rPr>
                        <a:t> </a:t>
                      </a:r>
                      <a:r>
                        <a:rPr kumimoji="0" lang="cs-CZ" altLang="sk-SK" sz="1400" b="0" i="0" u="none" strike="noStrike" cap="none" normalizeH="0" baseline="0" dirty="0">
                          <a:ln>
                            <a:noFill/>
                          </a:ln>
                          <a:solidFill>
                            <a:srgbClr val="231F20"/>
                          </a:solidFill>
                          <a:effectLst/>
                          <a:latin typeface="JansonText-Roman" charset="-18"/>
                        </a:rPr>
                        <a:t>(</a:t>
                      </a:r>
                      <a:r>
                        <a:rPr kumimoji="0" lang="cs-CZ" altLang="sk-SK" sz="1400" b="0" i="0" u="none" strike="noStrike" cap="none" normalizeH="0" baseline="0" dirty="0" err="1">
                          <a:ln>
                            <a:noFill/>
                          </a:ln>
                          <a:solidFill>
                            <a:srgbClr val="231F20"/>
                          </a:solidFill>
                          <a:effectLst/>
                          <a:latin typeface="JansonText-Roman" charset="-18"/>
                        </a:rPr>
                        <a:t>neuróny</a:t>
                      </a:r>
                      <a:r>
                        <a:rPr kumimoji="0" lang="cs-CZ" altLang="sk-SK" sz="1400" b="0" i="0" u="none" strike="noStrike" cap="none" normalizeH="0" baseline="0" dirty="0">
                          <a:ln>
                            <a:noFill/>
                          </a:ln>
                          <a:solidFill>
                            <a:srgbClr val="231F20"/>
                          </a:solidFill>
                          <a:effectLst/>
                          <a:latin typeface="JansonText-Roman" charset="-18"/>
                        </a:rPr>
                        <a:t>, </a:t>
                      </a:r>
                      <a:r>
                        <a:rPr kumimoji="0" lang="cs-CZ" altLang="sk-SK" sz="1400" b="0" i="0" u="none" strike="noStrike" cap="none" normalizeH="0" baseline="0" dirty="0" err="1">
                          <a:ln>
                            <a:noFill/>
                          </a:ln>
                          <a:solidFill>
                            <a:srgbClr val="231F20"/>
                          </a:solidFill>
                          <a:effectLst/>
                          <a:latin typeface="JansonText-Roman" charset="-18"/>
                        </a:rPr>
                        <a:t>oligodendroglia</a:t>
                      </a:r>
                      <a:r>
                        <a:rPr kumimoji="0" lang="cs-CZ" altLang="sk-SK" sz="1400" b="0" i="0" u="none" strike="noStrike" cap="none" normalizeH="0" baseline="0" dirty="0">
                          <a:ln>
                            <a:noFill/>
                          </a:ln>
                          <a:solidFill>
                            <a:srgbClr val="231F20"/>
                          </a:solidFill>
                          <a:effectLst/>
                          <a:latin typeface="JansonText-Roman" charset="-18"/>
                        </a:rPr>
                        <a:t>, </a:t>
                      </a:r>
                      <a:r>
                        <a:rPr kumimoji="0" lang="cs-CZ" altLang="sk-SK" sz="1400" b="0" i="0" u="none" strike="noStrike" cap="none" normalizeH="0" baseline="0" dirty="0" err="1">
                          <a:ln>
                            <a:noFill/>
                          </a:ln>
                          <a:solidFill>
                            <a:srgbClr val="231F20"/>
                          </a:solidFill>
                          <a:effectLst/>
                          <a:latin typeface="JansonText-Roman" charset="-18"/>
                        </a:rPr>
                        <a:t>atrocyty</a:t>
                      </a:r>
                      <a:endParaRPr kumimoji="0" lang="cs-CZ" altLang="sk-SK" sz="1400" b="0" i="0" u="none" strike="noStrike" cap="none" normalizeH="0" baseline="0" dirty="0">
                        <a:ln>
                          <a:noFill/>
                        </a:ln>
                        <a:solidFill>
                          <a:schemeClr val="tx1"/>
                        </a:solidFill>
                        <a:effectLst/>
                        <a:latin typeface="Arial"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a:ln>
                            <a:noFill/>
                          </a:ln>
                          <a:solidFill>
                            <a:schemeClr val="tx1"/>
                          </a:solidFill>
                          <a:effectLst/>
                          <a:latin typeface="Arial" pitchFamily="34" charset="0"/>
                        </a:rPr>
                        <a:t>Tau </a:t>
                      </a:r>
                      <a:r>
                        <a:rPr kumimoji="0" lang="cs-CZ" altLang="sk-SK" sz="1400" b="0" i="0" u="none" strike="noStrike" cap="none" normalizeH="0" baseline="0" dirty="0" err="1">
                          <a:ln>
                            <a:noFill/>
                          </a:ln>
                          <a:solidFill>
                            <a:schemeClr val="tx1"/>
                          </a:solidFill>
                          <a:effectLst/>
                          <a:latin typeface="Arial" pitchFamily="34" charset="0"/>
                        </a:rPr>
                        <a:t>proteín</a:t>
                      </a:r>
                      <a:endParaRPr kumimoji="0" lang="cs-CZ" altLang="sk-SK" sz="1400" b="0" i="0" u="none" strike="noStrike" cap="none" normalizeH="0" baseline="0" dirty="0">
                        <a:ln>
                          <a:noFill/>
                        </a:ln>
                        <a:solidFill>
                          <a:schemeClr val="tx1"/>
                        </a:solidFill>
                        <a:effectLst/>
                        <a:latin typeface="Arial"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19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err="1">
                          <a:ln>
                            <a:noFill/>
                          </a:ln>
                          <a:solidFill>
                            <a:schemeClr val="tx1"/>
                          </a:solidFill>
                          <a:effectLst/>
                          <a:latin typeface="Arial" pitchFamily="34" charset="0"/>
                        </a:rPr>
                        <a:t>Demencia</a:t>
                      </a:r>
                      <a:r>
                        <a:rPr kumimoji="0" lang="cs-CZ" altLang="sk-SK" sz="1400" b="0" i="0" u="none" strike="noStrike" cap="none" normalizeH="0" baseline="0" dirty="0">
                          <a:ln>
                            <a:noFill/>
                          </a:ln>
                          <a:solidFill>
                            <a:schemeClr val="tx1"/>
                          </a:solidFill>
                          <a:effectLst/>
                          <a:latin typeface="Arial" pitchFamily="34" charset="0"/>
                        </a:rPr>
                        <a:t> s </a:t>
                      </a:r>
                      <a:r>
                        <a:rPr kumimoji="0" lang="cs-CZ" altLang="sk-SK" sz="1400" b="0" i="0" u="none" strike="noStrike" cap="none" normalizeH="0" baseline="0" dirty="0" err="1">
                          <a:ln>
                            <a:noFill/>
                          </a:ln>
                          <a:solidFill>
                            <a:schemeClr val="tx1"/>
                          </a:solidFill>
                          <a:effectLst/>
                          <a:latin typeface="Arial" pitchFamily="34" charset="0"/>
                        </a:rPr>
                        <a:t>Lewyho</a:t>
                      </a:r>
                      <a:r>
                        <a:rPr kumimoji="0" lang="cs-CZ" altLang="sk-SK" sz="1400" b="0" i="0" u="none" strike="noStrike" cap="none" normalizeH="0" baseline="0" dirty="0">
                          <a:ln>
                            <a:noFill/>
                          </a:ln>
                          <a:solidFill>
                            <a:schemeClr val="tx1"/>
                          </a:solidFill>
                          <a:effectLst/>
                          <a:latin typeface="Arial" pitchFamily="34" charset="0"/>
                        </a:rPr>
                        <a:t> </a:t>
                      </a:r>
                      <a:r>
                        <a:rPr kumimoji="0" lang="cs-CZ" altLang="sk-SK" sz="1400" b="0" i="0" u="none" strike="noStrike" cap="none" normalizeH="0" baseline="0" dirty="0" err="1">
                          <a:ln>
                            <a:noFill/>
                          </a:ln>
                          <a:solidFill>
                            <a:schemeClr val="tx1"/>
                          </a:solidFill>
                          <a:effectLst/>
                          <a:latin typeface="Arial" pitchFamily="34" charset="0"/>
                        </a:rPr>
                        <a:t>telieskami</a:t>
                      </a:r>
                      <a:endParaRPr kumimoji="0" lang="cs-CZ" altLang="sk-SK" sz="1400" b="0" i="0" u="none" strike="noStrike" cap="none" normalizeH="0" baseline="0" dirty="0">
                        <a:ln>
                          <a:noFill/>
                        </a:ln>
                        <a:solidFill>
                          <a:schemeClr val="tx1"/>
                        </a:solidFill>
                        <a:effectLst/>
                        <a:latin typeface="Arial" pitchFamily="34" charset="0"/>
                      </a:endParaRPr>
                    </a:p>
                  </a:txBody>
                  <a:tcPr marL="91423" marR="91423"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err="1">
                          <a:ln>
                            <a:noFill/>
                          </a:ln>
                          <a:solidFill>
                            <a:schemeClr val="tx1"/>
                          </a:solidFill>
                          <a:effectLst/>
                          <a:latin typeface="Arial" pitchFamily="34" charset="0"/>
                        </a:rPr>
                        <a:t>Lewyho</a:t>
                      </a:r>
                      <a:r>
                        <a:rPr kumimoji="0" lang="cs-CZ" altLang="sk-SK" sz="1400" b="0" i="0" u="none" strike="noStrike" cap="none" normalizeH="0" baseline="0" dirty="0">
                          <a:ln>
                            <a:noFill/>
                          </a:ln>
                          <a:solidFill>
                            <a:schemeClr val="tx1"/>
                          </a:solidFill>
                          <a:effectLst/>
                          <a:latin typeface="Arial" pitchFamily="34" charset="0"/>
                        </a:rPr>
                        <a:t> </a:t>
                      </a:r>
                      <a:r>
                        <a:rPr kumimoji="0" lang="cs-CZ" altLang="sk-SK" sz="1400" b="0" i="0" u="none" strike="noStrike" cap="none" normalizeH="0" baseline="0" dirty="0" err="1">
                          <a:ln>
                            <a:noFill/>
                          </a:ln>
                          <a:solidFill>
                            <a:schemeClr val="tx1"/>
                          </a:solidFill>
                          <a:effectLst/>
                          <a:latin typeface="Arial" pitchFamily="34" charset="0"/>
                        </a:rPr>
                        <a:t>telieska</a:t>
                      </a:r>
                      <a:endParaRPr kumimoji="0" lang="cs-CZ" altLang="sk-SK" sz="1400" b="0" i="0" u="none" strike="noStrike" cap="none" normalizeH="0" baseline="0" dirty="0">
                        <a:ln>
                          <a:noFill/>
                        </a:ln>
                        <a:solidFill>
                          <a:schemeClr val="tx1"/>
                        </a:solidFill>
                        <a:effectLst/>
                        <a:latin typeface="Arial"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err="1">
                          <a:ln>
                            <a:noFill/>
                          </a:ln>
                          <a:solidFill>
                            <a:srgbClr val="231F20"/>
                          </a:solidFill>
                          <a:effectLst/>
                          <a:latin typeface="JansonText-Roman" charset="-18"/>
                        </a:rPr>
                        <a:t>Intracelulárne</a:t>
                      </a:r>
                      <a:r>
                        <a:rPr kumimoji="0" lang="cs-CZ" altLang="sk-SK" sz="1400" b="0" i="0" u="none" strike="noStrike" cap="none" normalizeH="0" baseline="0" dirty="0">
                          <a:ln>
                            <a:noFill/>
                          </a:ln>
                          <a:solidFill>
                            <a:srgbClr val="231F20"/>
                          </a:solidFill>
                          <a:effectLst/>
                          <a:latin typeface="JansonText-Roman" charset="-18"/>
                        </a:rPr>
                        <a:t> (</a:t>
                      </a:r>
                      <a:r>
                        <a:rPr kumimoji="0" lang="cs-CZ" altLang="sk-SK" sz="1400" b="0" i="0" u="none" strike="noStrike" cap="none" normalizeH="0" baseline="0" dirty="0" err="1">
                          <a:ln>
                            <a:noFill/>
                          </a:ln>
                          <a:solidFill>
                            <a:srgbClr val="231F20"/>
                          </a:solidFill>
                          <a:effectLst/>
                          <a:latin typeface="JansonText-Roman" charset="-18"/>
                        </a:rPr>
                        <a:t>neuróny</a:t>
                      </a:r>
                      <a:r>
                        <a:rPr kumimoji="0" lang="cs-CZ" altLang="sk-SK" sz="1400" b="0" i="0" u="none" strike="noStrike" cap="none" normalizeH="0" baseline="0" dirty="0">
                          <a:ln>
                            <a:noFill/>
                          </a:ln>
                          <a:solidFill>
                            <a:srgbClr val="231F20"/>
                          </a:solidFill>
                          <a:effectLst/>
                          <a:latin typeface="JansonText-Roman" charset="-18"/>
                        </a:rPr>
                        <a:t>)</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a:ln>
                            <a:noFill/>
                          </a:ln>
                          <a:solidFill>
                            <a:schemeClr val="tx1"/>
                          </a:solidFill>
                          <a:effectLst/>
                          <a:latin typeface="Arial" pitchFamily="34" charset="0"/>
                        </a:rPr>
                        <a:t>α-</a:t>
                      </a:r>
                      <a:r>
                        <a:rPr kumimoji="0" lang="cs-CZ" altLang="sk-SK" sz="1400" b="0" i="0" u="none" strike="noStrike" cap="none" normalizeH="0" baseline="0" dirty="0" err="1">
                          <a:ln>
                            <a:noFill/>
                          </a:ln>
                          <a:solidFill>
                            <a:schemeClr val="tx1"/>
                          </a:solidFill>
                          <a:effectLst/>
                          <a:latin typeface="Arial" pitchFamily="34" charset="0"/>
                        </a:rPr>
                        <a:t>synukleín</a:t>
                      </a:r>
                      <a:endParaRPr kumimoji="0" lang="cs-CZ" altLang="sk-SK" sz="1400" b="0" i="0" u="none" strike="noStrike" cap="none" normalizeH="0" baseline="0" dirty="0">
                        <a:ln>
                          <a:noFill/>
                        </a:ln>
                        <a:solidFill>
                          <a:schemeClr val="tx1"/>
                        </a:solidFill>
                        <a:effectLst/>
                        <a:latin typeface="Arial"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4811">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err="1">
                          <a:ln>
                            <a:noFill/>
                          </a:ln>
                          <a:solidFill>
                            <a:schemeClr val="tx1"/>
                          </a:solidFill>
                          <a:effectLst/>
                          <a:latin typeface="Arial" pitchFamily="34" charset="0"/>
                        </a:rPr>
                        <a:t>Huntingtonova</a:t>
                      </a:r>
                      <a:r>
                        <a:rPr kumimoji="0" lang="cs-CZ" altLang="sk-SK" sz="1400" b="0" i="0" u="none" strike="noStrike" cap="none" normalizeH="0" baseline="0" dirty="0">
                          <a:ln>
                            <a:noFill/>
                          </a:ln>
                          <a:solidFill>
                            <a:schemeClr val="tx1"/>
                          </a:solidFill>
                          <a:effectLst/>
                          <a:latin typeface="Arial" pitchFamily="34" charset="0"/>
                        </a:rPr>
                        <a:t> choroba</a:t>
                      </a:r>
                    </a:p>
                  </a:txBody>
                  <a:tcPr marL="91423" marR="91423"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err="1">
                          <a:ln>
                            <a:noFill/>
                          </a:ln>
                          <a:solidFill>
                            <a:schemeClr val="tx1"/>
                          </a:solidFill>
                          <a:effectLst/>
                          <a:latin typeface="Arial" pitchFamily="34" charset="0"/>
                        </a:rPr>
                        <a:t>Neuronálne</a:t>
                      </a:r>
                      <a:r>
                        <a:rPr kumimoji="0" lang="cs-CZ" altLang="sk-SK" sz="1400" b="0" i="0" u="none" strike="noStrike" cap="none" normalizeH="0" baseline="0" dirty="0">
                          <a:ln>
                            <a:noFill/>
                          </a:ln>
                          <a:solidFill>
                            <a:schemeClr val="tx1"/>
                          </a:solidFill>
                          <a:effectLst/>
                          <a:latin typeface="Arial" pitchFamily="34" charset="0"/>
                        </a:rPr>
                        <a:t> </a:t>
                      </a:r>
                      <a:r>
                        <a:rPr kumimoji="0" lang="cs-CZ" altLang="sk-SK" sz="1400" b="0" i="0" u="none" strike="noStrike" cap="none" normalizeH="0" baseline="0" dirty="0" err="1">
                          <a:ln>
                            <a:noFill/>
                          </a:ln>
                          <a:solidFill>
                            <a:schemeClr val="tx1"/>
                          </a:solidFill>
                          <a:effectLst/>
                          <a:latin typeface="Arial" pitchFamily="34" charset="0"/>
                        </a:rPr>
                        <a:t>inklúzie</a:t>
                      </a:r>
                      <a:endParaRPr kumimoji="0" lang="cs-CZ" altLang="sk-SK" sz="1400" b="0" i="0" u="none" strike="noStrike" cap="none" normalizeH="0" baseline="0" dirty="0">
                        <a:ln>
                          <a:noFill/>
                        </a:ln>
                        <a:solidFill>
                          <a:schemeClr val="tx1"/>
                        </a:solidFill>
                        <a:effectLst/>
                        <a:latin typeface="Arial"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err="1">
                          <a:ln>
                            <a:noFill/>
                          </a:ln>
                          <a:solidFill>
                            <a:schemeClr val="tx1"/>
                          </a:solidFill>
                          <a:effectLst/>
                          <a:latin typeface="Arial" pitchFamily="34" charset="0"/>
                        </a:rPr>
                        <a:t>Intranukleárne</a:t>
                      </a:r>
                      <a:r>
                        <a:rPr kumimoji="0" lang="cs-CZ" altLang="sk-SK" sz="1400" b="0" i="0" u="none" strike="noStrike" cap="none" normalizeH="0" baseline="0" dirty="0">
                          <a:ln>
                            <a:noFill/>
                          </a:ln>
                          <a:solidFill>
                            <a:schemeClr val="tx1"/>
                          </a:solidFill>
                          <a:effectLst/>
                          <a:latin typeface="Arial" pitchFamily="34" charset="0"/>
                        </a:rPr>
                        <a:t> (</a:t>
                      </a:r>
                      <a:r>
                        <a:rPr kumimoji="0" lang="cs-CZ" altLang="sk-SK" sz="1400" b="0" i="0" u="none" strike="noStrike" cap="none" normalizeH="0" baseline="0" dirty="0" err="1">
                          <a:ln>
                            <a:noFill/>
                          </a:ln>
                          <a:solidFill>
                            <a:srgbClr val="231F20"/>
                          </a:solidFill>
                          <a:effectLst/>
                          <a:latin typeface="JansonText-Roman" charset="-18"/>
                        </a:rPr>
                        <a:t>neuróny</a:t>
                      </a:r>
                      <a:r>
                        <a:rPr kumimoji="0" lang="cs-CZ" altLang="sk-SK" sz="1400" b="0" i="0" u="none" strike="noStrike" cap="none" normalizeH="0" baseline="0" dirty="0">
                          <a:ln>
                            <a:noFill/>
                          </a:ln>
                          <a:solidFill>
                            <a:schemeClr val="tx1"/>
                          </a:solidFill>
                          <a:effectLst/>
                          <a:latin typeface="Arial" pitchFamily="34" charset="0"/>
                        </a:rPr>
                        <a:t>)</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err="1">
                          <a:ln>
                            <a:noFill/>
                          </a:ln>
                          <a:solidFill>
                            <a:schemeClr val="tx1"/>
                          </a:solidFill>
                          <a:effectLst/>
                          <a:latin typeface="Arial" pitchFamily="34" charset="0"/>
                        </a:rPr>
                        <a:t>Huntingtín</a:t>
                      </a:r>
                      <a:endParaRPr kumimoji="0" lang="cs-CZ" altLang="sk-SK" sz="1400" b="0" i="0" u="none" strike="noStrike" cap="none" normalizeH="0" baseline="0" dirty="0">
                        <a:ln>
                          <a:noFill/>
                        </a:ln>
                        <a:solidFill>
                          <a:schemeClr val="tx1"/>
                        </a:solidFill>
                        <a:effectLst/>
                        <a:latin typeface="Arial"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0871">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err="1">
                          <a:ln>
                            <a:noFill/>
                          </a:ln>
                          <a:solidFill>
                            <a:schemeClr val="tx1"/>
                          </a:solidFill>
                          <a:effectLst/>
                          <a:latin typeface="Arial" pitchFamily="34" charset="0"/>
                        </a:rPr>
                        <a:t>Multisystémová</a:t>
                      </a:r>
                      <a:endParaRPr kumimoji="0" lang="cs-CZ" altLang="sk-SK" sz="14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err="1">
                          <a:ln>
                            <a:noFill/>
                          </a:ln>
                          <a:solidFill>
                            <a:schemeClr val="tx1"/>
                          </a:solidFill>
                          <a:effectLst/>
                          <a:latin typeface="Arial" pitchFamily="34" charset="0"/>
                        </a:rPr>
                        <a:t>atrofia</a:t>
                      </a:r>
                      <a:endParaRPr kumimoji="0" lang="cs-CZ" altLang="sk-SK" sz="1400" b="0" i="0" u="none" strike="noStrike" cap="none" normalizeH="0" baseline="0" dirty="0">
                        <a:ln>
                          <a:noFill/>
                        </a:ln>
                        <a:solidFill>
                          <a:schemeClr val="tx1"/>
                        </a:solidFill>
                        <a:effectLst/>
                        <a:latin typeface="Arial" pitchFamily="34" charset="0"/>
                      </a:endParaRPr>
                    </a:p>
                  </a:txBody>
                  <a:tcPr marL="91423" marR="91423"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err="1">
                          <a:ln>
                            <a:noFill/>
                          </a:ln>
                          <a:solidFill>
                            <a:schemeClr val="tx1"/>
                          </a:solidFill>
                          <a:effectLst/>
                          <a:latin typeface="Arial" pitchFamily="34" charset="0"/>
                        </a:rPr>
                        <a:t>Gliálne</a:t>
                      </a:r>
                      <a:r>
                        <a:rPr kumimoji="0" lang="cs-CZ" altLang="sk-SK" sz="1400" b="0" i="0" u="none" strike="noStrike" cap="none" normalizeH="0" baseline="0" dirty="0">
                          <a:ln>
                            <a:noFill/>
                          </a:ln>
                          <a:solidFill>
                            <a:schemeClr val="tx1"/>
                          </a:solidFill>
                          <a:effectLst/>
                          <a:latin typeface="Arial" pitchFamily="34" charset="0"/>
                        </a:rPr>
                        <a:t> cytoplazmatické </a:t>
                      </a:r>
                      <a:r>
                        <a:rPr kumimoji="0" lang="cs-CZ" altLang="sk-SK" sz="1400" b="0" i="0" u="none" strike="noStrike" cap="none" normalizeH="0" baseline="0" dirty="0" err="1">
                          <a:ln>
                            <a:noFill/>
                          </a:ln>
                          <a:solidFill>
                            <a:schemeClr val="tx1"/>
                          </a:solidFill>
                          <a:effectLst/>
                          <a:latin typeface="Arial" pitchFamily="34" charset="0"/>
                        </a:rPr>
                        <a:t>inklúzie</a:t>
                      </a:r>
                      <a:endParaRPr kumimoji="0" lang="cs-CZ" altLang="sk-SK" sz="1400" b="0" i="0" u="none" strike="noStrike" cap="none" normalizeH="0" baseline="0" dirty="0">
                        <a:ln>
                          <a:noFill/>
                        </a:ln>
                        <a:solidFill>
                          <a:schemeClr val="tx1"/>
                        </a:solidFill>
                        <a:effectLst/>
                        <a:latin typeface="Arial"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err="1">
                          <a:ln>
                            <a:noFill/>
                          </a:ln>
                          <a:solidFill>
                            <a:schemeClr val="tx1"/>
                          </a:solidFill>
                          <a:effectLst/>
                          <a:latin typeface="Arial" pitchFamily="34" charset="0"/>
                        </a:rPr>
                        <a:t>Intracytoplazmatické</a:t>
                      </a:r>
                      <a:r>
                        <a:rPr kumimoji="0" lang="cs-CZ" altLang="sk-SK" sz="1400" b="0" i="0" u="none" strike="noStrike" cap="none" normalizeH="0" baseline="0" dirty="0">
                          <a:ln>
                            <a:noFill/>
                          </a:ln>
                          <a:solidFill>
                            <a:schemeClr val="tx1"/>
                          </a:solidFill>
                          <a:effectLst/>
                          <a:latin typeface="Arial" pitchFamily="34" charset="0"/>
                        </a:rPr>
                        <a:t> (</a:t>
                      </a:r>
                      <a:r>
                        <a:rPr kumimoji="0" lang="cs-CZ" altLang="sk-SK" sz="1400" b="0" i="0" u="none" strike="noStrike" cap="none" normalizeH="0" baseline="0" dirty="0" err="1">
                          <a:ln>
                            <a:noFill/>
                          </a:ln>
                          <a:solidFill>
                            <a:schemeClr val="tx1"/>
                          </a:solidFill>
                          <a:effectLst/>
                          <a:latin typeface="Arial" pitchFamily="34" charset="0"/>
                        </a:rPr>
                        <a:t>oligodendroglia</a:t>
                      </a:r>
                      <a:r>
                        <a:rPr kumimoji="0" lang="cs-CZ" altLang="sk-SK" sz="1400" b="0" i="0" u="none" strike="noStrike" cap="none" normalizeH="0" baseline="0" dirty="0">
                          <a:ln>
                            <a:noFill/>
                          </a:ln>
                          <a:solidFill>
                            <a:schemeClr val="tx1"/>
                          </a:solidFill>
                          <a:effectLst/>
                          <a:latin typeface="Arial" pitchFamily="34" charset="0"/>
                        </a:rPr>
                        <a:t>)</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a:ln>
                            <a:noFill/>
                          </a:ln>
                          <a:solidFill>
                            <a:schemeClr val="tx1"/>
                          </a:solidFill>
                          <a:effectLst/>
                          <a:latin typeface="Arial" pitchFamily="34" charset="0"/>
                        </a:rPr>
                        <a:t>α-synukleín</a:t>
                      </a:r>
                      <a:endParaRPr kumimoji="0" lang="cs-CZ" altLang="sk-SK" sz="1400" b="0" i="0" u="none" strike="noStrike" cap="none" normalizeH="0" baseline="0" dirty="0">
                        <a:ln>
                          <a:noFill/>
                        </a:ln>
                        <a:solidFill>
                          <a:schemeClr val="tx1"/>
                        </a:solidFill>
                        <a:effectLst/>
                        <a:latin typeface="Arial"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4811">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a:ln>
                            <a:noFill/>
                          </a:ln>
                          <a:solidFill>
                            <a:schemeClr val="tx1"/>
                          </a:solidFill>
                          <a:effectLst/>
                          <a:latin typeface="Arial" pitchFamily="34" charset="0"/>
                        </a:rPr>
                        <a:t>Parkinsonova choroba</a:t>
                      </a:r>
                    </a:p>
                  </a:txBody>
                  <a:tcPr marL="91423" marR="91423"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err="1">
                          <a:ln>
                            <a:noFill/>
                          </a:ln>
                          <a:solidFill>
                            <a:schemeClr val="tx1"/>
                          </a:solidFill>
                          <a:effectLst/>
                          <a:latin typeface="Arial" pitchFamily="34" charset="0"/>
                        </a:rPr>
                        <a:t>Lewyho</a:t>
                      </a:r>
                      <a:r>
                        <a:rPr kumimoji="0" lang="cs-CZ" altLang="sk-SK" sz="1400" b="0" i="0" u="none" strike="noStrike" cap="none" normalizeH="0" baseline="0" dirty="0">
                          <a:ln>
                            <a:noFill/>
                          </a:ln>
                          <a:solidFill>
                            <a:schemeClr val="tx1"/>
                          </a:solidFill>
                          <a:effectLst/>
                          <a:latin typeface="Arial" pitchFamily="34" charset="0"/>
                        </a:rPr>
                        <a:t> </a:t>
                      </a:r>
                      <a:r>
                        <a:rPr kumimoji="0" lang="cs-CZ" altLang="sk-SK" sz="1400" b="0" i="0" u="none" strike="noStrike" cap="none" normalizeH="0" baseline="0" dirty="0" err="1">
                          <a:ln>
                            <a:noFill/>
                          </a:ln>
                          <a:solidFill>
                            <a:schemeClr val="tx1"/>
                          </a:solidFill>
                          <a:effectLst/>
                          <a:latin typeface="Arial" pitchFamily="34" charset="0"/>
                        </a:rPr>
                        <a:t>telieska</a:t>
                      </a:r>
                      <a:endParaRPr kumimoji="0" lang="cs-CZ" altLang="sk-SK" sz="1400" b="0" i="0" u="none" strike="noStrike" cap="none" normalizeH="0" baseline="0" dirty="0">
                        <a:ln>
                          <a:noFill/>
                        </a:ln>
                        <a:solidFill>
                          <a:schemeClr val="tx1"/>
                        </a:solidFill>
                        <a:effectLst/>
                        <a:latin typeface="Arial"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a:ln>
                            <a:noFill/>
                          </a:ln>
                          <a:solidFill>
                            <a:schemeClr val="tx1"/>
                          </a:solidFill>
                          <a:effectLst/>
                          <a:latin typeface="Arial" pitchFamily="34" charset="0"/>
                        </a:rPr>
                        <a:t>Intracytoplazmatické </a:t>
                      </a:r>
                      <a:r>
                        <a:rPr kumimoji="0" lang="cs-CZ" altLang="sk-SK" sz="1400" b="0" i="0" u="none" strike="noStrike" cap="none" normalizeH="0" baseline="0">
                          <a:ln>
                            <a:noFill/>
                          </a:ln>
                          <a:solidFill>
                            <a:srgbClr val="231F20"/>
                          </a:solidFill>
                          <a:effectLst/>
                          <a:latin typeface="JansonText-Roman" charset="-18"/>
                        </a:rPr>
                        <a:t>(neuróny)</a:t>
                      </a:r>
                      <a:endParaRPr kumimoji="0" lang="cs-CZ" altLang="sk-SK" sz="1400" b="0" i="0" u="none" strike="noStrike" cap="none" normalizeH="0" baseline="0" dirty="0">
                        <a:ln>
                          <a:noFill/>
                        </a:ln>
                        <a:solidFill>
                          <a:srgbClr val="231F20"/>
                        </a:solidFill>
                        <a:effectLst/>
                        <a:latin typeface="JansonText-Roman" charset="-18"/>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a:ln>
                            <a:noFill/>
                          </a:ln>
                          <a:solidFill>
                            <a:schemeClr val="tx1"/>
                          </a:solidFill>
                          <a:effectLst/>
                          <a:latin typeface="Arial" pitchFamily="34" charset="0"/>
                        </a:rPr>
                        <a:t>α-</a:t>
                      </a:r>
                      <a:r>
                        <a:rPr kumimoji="0" lang="cs-CZ" altLang="sk-SK" sz="1400" b="0" i="0" u="none" strike="noStrike" cap="none" normalizeH="0" baseline="0" dirty="0" err="1">
                          <a:ln>
                            <a:noFill/>
                          </a:ln>
                          <a:solidFill>
                            <a:schemeClr val="tx1"/>
                          </a:solidFill>
                          <a:effectLst/>
                          <a:latin typeface="Arial" pitchFamily="34" charset="0"/>
                        </a:rPr>
                        <a:t>synukleín</a:t>
                      </a:r>
                      <a:endParaRPr kumimoji="0" lang="cs-CZ" altLang="sk-SK" sz="1400" b="0" i="0" u="none" strike="noStrike" cap="none" normalizeH="0" baseline="0" dirty="0">
                        <a:ln>
                          <a:noFill/>
                        </a:ln>
                        <a:solidFill>
                          <a:schemeClr val="tx1"/>
                        </a:solidFill>
                        <a:effectLst/>
                        <a:latin typeface="Arial"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29473">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a:ln>
                            <a:noFill/>
                          </a:ln>
                          <a:solidFill>
                            <a:schemeClr val="tx1"/>
                          </a:solidFill>
                          <a:effectLst/>
                          <a:latin typeface="Arial" pitchFamily="34" charset="0"/>
                        </a:rPr>
                        <a:t>Pickova choroba</a:t>
                      </a:r>
                    </a:p>
                  </a:txBody>
                  <a:tcPr marL="91423" marR="91423"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err="1">
                          <a:ln>
                            <a:noFill/>
                          </a:ln>
                          <a:solidFill>
                            <a:schemeClr val="tx1"/>
                          </a:solidFill>
                          <a:effectLst/>
                          <a:latin typeface="Arial" pitchFamily="34" charset="0"/>
                        </a:rPr>
                        <a:t>Pickove</a:t>
                      </a:r>
                      <a:r>
                        <a:rPr kumimoji="0" lang="cs-CZ" altLang="sk-SK" sz="1400" b="0" i="0" u="none" strike="noStrike" cap="none" normalizeH="0" baseline="0" dirty="0">
                          <a:ln>
                            <a:noFill/>
                          </a:ln>
                          <a:solidFill>
                            <a:schemeClr val="tx1"/>
                          </a:solidFill>
                          <a:effectLst/>
                          <a:latin typeface="Arial" pitchFamily="34" charset="0"/>
                        </a:rPr>
                        <a:t> </a:t>
                      </a:r>
                      <a:r>
                        <a:rPr kumimoji="0" lang="cs-CZ" altLang="sk-SK" sz="1400" b="0" i="0" u="none" strike="noStrike" cap="none" normalizeH="0" baseline="0" dirty="0" err="1">
                          <a:ln>
                            <a:noFill/>
                          </a:ln>
                          <a:solidFill>
                            <a:schemeClr val="tx1"/>
                          </a:solidFill>
                          <a:effectLst/>
                          <a:latin typeface="Arial" pitchFamily="34" charset="0"/>
                        </a:rPr>
                        <a:t>telieska</a:t>
                      </a:r>
                      <a:endParaRPr kumimoji="0" lang="cs-CZ" altLang="sk-SK" sz="1400" b="0" i="0" u="none" strike="noStrike" cap="none" normalizeH="0" baseline="0" dirty="0">
                        <a:ln>
                          <a:noFill/>
                        </a:ln>
                        <a:solidFill>
                          <a:schemeClr val="tx1"/>
                        </a:solidFill>
                        <a:effectLst/>
                        <a:latin typeface="Arial"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err="1">
                          <a:ln>
                            <a:noFill/>
                          </a:ln>
                          <a:solidFill>
                            <a:schemeClr val="tx1"/>
                          </a:solidFill>
                          <a:effectLst/>
                          <a:latin typeface="Arial" pitchFamily="34" charset="0"/>
                        </a:rPr>
                        <a:t>Intracytoplazmatické</a:t>
                      </a:r>
                      <a:r>
                        <a:rPr kumimoji="0" lang="cs-CZ" altLang="sk-SK" sz="1400" b="0" i="0" u="none" strike="noStrike" cap="none" normalizeH="0" baseline="0" dirty="0">
                          <a:ln>
                            <a:noFill/>
                          </a:ln>
                          <a:solidFill>
                            <a:schemeClr val="tx1"/>
                          </a:solidFill>
                          <a:effectLst/>
                          <a:latin typeface="Arial" pitchFamily="34" charset="0"/>
                        </a:rPr>
                        <a:t> </a:t>
                      </a:r>
                      <a:r>
                        <a:rPr kumimoji="0" lang="cs-CZ" altLang="sk-SK" sz="1400" b="0" i="0" u="none" strike="noStrike" cap="none" normalizeH="0" baseline="0" dirty="0">
                          <a:ln>
                            <a:noFill/>
                          </a:ln>
                          <a:solidFill>
                            <a:srgbClr val="231F20"/>
                          </a:solidFill>
                          <a:effectLst/>
                          <a:latin typeface="JansonText-Roman" charset="-18"/>
                        </a:rPr>
                        <a:t>(</a:t>
                      </a:r>
                      <a:r>
                        <a:rPr kumimoji="0" lang="cs-CZ" altLang="sk-SK" sz="1400" b="0" i="0" u="none" strike="noStrike" cap="none" normalizeH="0" baseline="0" dirty="0" err="1">
                          <a:ln>
                            <a:noFill/>
                          </a:ln>
                          <a:solidFill>
                            <a:srgbClr val="231F20"/>
                          </a:solidFill>
                          <a:effectLst/>
                          <a:latin typeface="JansonText-Roman" charset="-18"/>
                        </a:rPr>
                        <a:t>neuróny</a:t>
                      </a:r>
                      <a:r>
                        <a:rPr kumimoji="0" lang="cs-CZ" altLang="sk-SK" sz="1400" b="0" i="0" u="none" strike="noStrike" cap="none" normalizeH="0" baseline="0" dirty="0">
                          <a:ln>
                            <a:noFill/>
                          </a:ln>
                          <a:solidFill>
                            <a:srgbClr val="231F20"/>
                          </a:solidFill>
                          <a:effectLst/>
                          <a:latin typeface="JansonText-Roman" charset="-18"/>
                        </a:rPr>
                        <a:t>)</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a:ln>
                            <a:noFill/>
                          </a:ln>
                          <a:solidFill>
                            <a:schemeClr val="tx1"/>
                          </a:solidFill>
                          <a:effectLst/>
                          <a:latin typeface="Arial" pitchFamily="34" charset="0"/>
                        </a:rPr>
                        <a:t>Tau </a:t>
                      </a:r>
                      <a:r>
                        <a:rPr kumimoji="0" lang="cs-CZ" altLang="sk-SK" sz="1400" b="0" i="0" u="none" strike="noStrike" cap="none" normalizeH="0" baseline="0" dirty="0" err="1">
                          <a:ln>
                            <a:noFill/>
                          </a:ln>
                          <a:solidFill>
                            <a:schemeClr val="tx1"/>
                          </a:solidFill>
                          <a:effectLst/>
                          <a:latin typeface="Arial" pitchFamily="34" charset="0"/>
                        </a:rPr>
                        <a:t>proteín</a:t>
                      </a:r>
                      <a:endParaRPr kumimoji="0" lang="cs-CZ" altLang="sk-SK" sz="1400" b="0" i="0" u="none" strike="noStrike" cap="none" normalizeH="0" baseline="0" dirty="0">
                        <a:ln>
                          <a:noFill/>
                        </a:ln>
                        <a:solidFill>
                          <a:schemeClr val="tx1"/>
                        </a:solidFill>
                        <a:effectLst/>
                        <a:latin typeface="Arial"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51819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err="1">
                          <a:ln>
                            <a:noFill/>
                          </a:ln>
                          <a:solidFill>
                            <a:schemeClr val="tx1"/>
                          </a:solidFill>
                          <a:effectLst/>
                          <a:latin typeface="Arial" pitchFamily="34" charset="0"/>
                        </a:rPr>
                        <a:t>Prionóvé</a:t>
                      </a:r>
                      <a:r>
                        <a:rPr kumimoji="0" lang="cs-CZ" altLang="sk-SK" sz="1400" b="0" i="0" u="none" strike="noStrike" cap="none" normalizeH="0" baseline="0" dirty="0">
                          <a:ln>
                            <a:noFill/>
                          </a:ln>
                          <a:solidFill>
                            <a:schemeClr val="tx1"/>
                          </a:solidFill>
                          <a:effectLst/>
                          <a:latin typeface="Arial" pitchFamily="34" charset="0"/>
                        </a:rPr>
                        <a:t> </a:t>
                      </a:r>
                      <a:r>
                        <a:rPr kumimoji="0" lang="cs-CZ" altLang="sk-SK" sz="1400" b="0" i="0" u="none" strike="noStrike" cap="none" normalizeH="0" baseline="0" dirty="0" err="1">
                          <a:ln>
                            <a:noFill/>
                          </a:ln>
                          <a:solidFill>
                            <a:schemeClr val="tx1"/>
                          </a:solidFill>
                          <a:effectLst/>
                          <a:latin typeface="Arial" pitchFamily="34" charset="0"/>
                        </a:rPr>
                        <a:t>ochorenia</a:t>
                      </a:r>
                      <a:endParaRPr kumimoji="0" lang="cs-CZ" altLang="sk-SK" sz="1400" b="0" i="0" u="none" strike="noStrike" cap="none" normalizeH="0" baseline="0" dirty="0">
                        <a:ln>
                          <a:noFill/>
                        </a:ln>
                        <a:solidFill>
                          <a:schemeClr val="tx1"/>
                        </a:solidFill>
                        <a:effectLst/>
                        <a:latin typeface="Arial" pitchFamily="34" charset="0"/>
                      </a:endParaRPr>
                    </a:p>
                  </a:txBody>
                  <a:tcPr marL="91423" marR="91423"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err="1">
                          <a:ln>
                            <a:noFill/>
                          </a:ln>
                          <a:solidFill>
                            <a:schemeClr val="tx1"/>
                          </a:solidFill>
                          <a:effectLst/>
                          <a:latin typeface="Arial" pitchFamily="34" charset="0"/>
                        </a:rPr>
                        <a:t>Priónové</a:t>
                      </a:r>
                      <a:r>
                        <a:rPr kumimoji="0" lang="cs-CZ" altLang="sk-SK" sz="1400" b="0" i="0" u="none" strike="noStrike" cap="none" normalizeH="0" baseline="0" dirty="0">
                          <a:ln>
                            <a:noFill/>
                          </a:ln>
                          <a:solidFill>
                            <a:schemeClr val="tx1"/>
                          </a:solidFill>
                          <a:effectLst/>
                          <a:latin typeface="Arial" pitchFamily="34" charset="0"/>
                        </a:rPr>
                        <a:t> plaky</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err="1">
                          <a:ln>
                            <a:noFill/>
                          </a:ln>
                          <a:solidFill>
                            <a:schemeClr val="tx1"/>
                          </a:solidFill>
                          <a:effectLst/>
                          <a:latin typeface="Arial" pitchFamily="34" charset="0"/>
                        </a:rPr>
                        <a:t>Extracelulárne</a:t>
                      </a:r>
                      <a:endParaRPr kumimoji="0" lang="cs-CZ" altLang="sk-SK" sz="1400" b="0" i="0" u="none" strike="noStrike" cap="none" normalizeH="0" baseline="0" dirty="0">
                        <a:ln>
                          <a:noFill/>
                        </a:ln>
                        <a:solidFill>
                          <a:schemeClr val="tx1"/>
                        </a:solidFill>
                        <a:effectLst/>
                        <a:latin typeface="Arial"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a:ln>
                            <a:noFill/>
                          </a:ln>
                          <a:solidFill>
                            <a:schemeClr val="tx1"/>
                          </a:solidFill>
                          <a:effectLst/>
                          <a:latin typeface="Arial" pitchFamily="34" charset="0"/>
                        </a:rPr>
                        <a:t>Proteáza-</a:t>
                      </a:r>
                      <a:r>
                        <a:rPr kumimoji="0" lang="cs-CZ" altLang="sk-SK" sz="1400" b="0" i="0" u="none" strike="noStrike" cap="none" normalizeH="0" baseline="0" dirty="0" err="1">
                          <a:ln>
                            <a:noFill/>
                          </a:ln>
                          <a:solidFill>
                            <a:schemeClr val="tx1"/>
                          </a:solidFill>
                          <a:effectLst/>
                          <a:latin typeface="Arial" pitchFamily="34" charset="0"/>
                        </a:rPr>
                        <a:t>rezistentný</a:t>
                      </a:r>
                      <a:r>
                        <a:rPr kumimoji="0" lang="cs-CZ" altLang="sk-SK" sz="1400" b="0" i="0" u="none" strike="noStrike" cap="none" normalizeH="0" baseline="0" dirty="0">
                          <a:ln>
                            <a:noFill/>
                          </a:ln>
                          <a:solidFill>
                            <a:schemeClr val="tx1"/>
                          </a:solidFill>
                          <a:effectLst/>
                          <a:latin typeface="Arial" pitchFamily="34" charset="0"/>
                        </a:rPr>
                        <a:t> </a:t>
                      </a:r>
                      <a:r>
                        <a:rPr kumimoji="0" lang="cs-CZ" altLang="sk-SK" sz="1400" b="0" i="0" u="none" strike="noStrike" cap="none" normalizeH="0" baseline="0" dirty="0" err="1">
                          <a:ln>
                            <a:noFill/>
                          </a:ln>
                          <a:solidFill>
                            <a:schemeClr val="tx1"/>
                          </a:solidFill>
                          <a:effectLst/>
                          <a:latin typeface="Arial" pitchFamily="34" charset="0"/>
                        </a:rPr>
                        <a:t>priónový</a:t>
                      </a:r>
                      <a:r>
                        <a:rPr kumimoji="0" lang="cs-CZ" altLang="sk-SK" sz="1400" b="0" i="0" u="none" strike="noStrike" cap="none" normalizeH="0" baseline="0" dirty="0">
                          <a:ln>
                            <a:noFill/>
                          </a:ln>
                          <a:solidFill>
                            <a:schemeClr val="tx1"/>
                          </a:solidFill>
                          <a:effectLst/>
                          <a:latin typeface="Arial" pitchFamily="34" charset="0"/>
                        </a:rPr>
                        <a:t> </a:t>
                      </a:r>
                      <a:r>
                        <a:rPr kumimoji="0" lang="cs-CZ" altLang="sk-SK" sz="1400" b="0" i="0" u="none" strike="noStrike" cap="none" normalizeH="0" baseline="0" dirty="0" err="1">
                          <a:ln>
                            <a:noFill/>
                          </a:ln>
                          <a:solidFill>
                            <a:schemeClr val="tx1"/>
                          </a:solidFill>
                          <a:effectLst/>
                          <a:latin typeface="Arial" pitchFamily="34" charset="0"/>
                        </a:rPr>
                        <a:t>proteín</a:t>
                      </a:r>
                      <a:r>
                        <a:rPr kumimoji="0" lang="cs-CZ" altLang="sk-SK" sz="1400" b="0" i="0" u="none" strike="noStrike" cap="none" normalizeH="0" baseline="0" dirty="0">
                          <a:ln>
                            <a:noFill/>
                          </a:ln>
                          <a:solidFill>
                            <a:schemeClr val="tx1"/>
                          </a:solidFill>
                          <a:effectLst/>
                          <a:latin typeface="Arial" pitchFamily="34" charset="0"/>
                        </a:rPr>
                        <a:t> (</a:t>
                      </a:r>
                      <a:r>
                        <a:rPr kumimoji="0" lang="cs-CZ" altLang="sk-SK" sz="1400" b="0" i="0" u="none" strike="noStrike" cap="none" normalizeH="0" baseline="0" dirty="0" err="1">
                          <a:ln>
                            <a:noFill/>
                          </a:ln>
                          <a:solidFill>
                            <a:schemeClr val="tx1"/>
                          </a:solidFill>
                          <a:effectLst/>
                          <a:latin typeface="Arial" pitchFamily="34" charset="0"/>
                        </a:rPr>
                        <a:t>PrP</a:t>
                      </a:r>
                      <a:r>
                        <a:rPr kumimoji="0" lang="cs-CZ" altLang="sk-SK" sz="1400" b="0" i="0" u="none" strike="noStrike" cap="none" normalizeH="0" baseline="0" dirty="0">
                          <a:ln>
                            <a:noFill/>
                          </a:ln>
                          <a:solidFill>
                            <a:schemeClr val="tx1"/>
                          </a:solidFill>
                          <a:effectLst/>
                          <a:latin typeface="Arial" pitchFamily="34" charset="0"/>
                        </a:rPr>
                        <a:t>)</a:t>
                      </a:r>
                    </a:p>
                  </a:txBody>
                  <a:tcPr marL="91423" marR="91423"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4811">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err="1">
                          <a:ln>
                            <a:noFill/>
                          </a:ln>
                          <a:solidFill>
                            <a:schemeClr val="tx1"/>
                          </a:solidFill>
                          <a:effectLst/>
                          <a:latin typeface="Arial" pitchFamily="34" charset="0"/>
                        </a:rPr>
                        <a:t>Spinocerebelárna</a:t>
                      </a:r>
                      <a:r>
                        <a:rPr kumimoji="0" lang="cs-CZ" altLang="sk-SK" sz="1400" b="0" i="0" u="none" strike="noStrike" cap="none" normalizeH="0" baseline="0" dirty="0">
                          <a:ln>
                            <a:noFill/>
                          </a:ln>
                          <a:solidFill>
                            <a:schemeClr val="tx1"/>
                          </a:solidFill>
                          <a:effectLst/>
                          <a:latin typeface="Arial" pitchFamily="34" charset="0"/>
                        </a:rPr>
                        <a:t> </a:t>
                      </a:r>
                      <a:r>
                        <a:rPr kumimoji="0" lang="cs-CZ" altLang="sk-SK" sz="1400" b="0" i="0" u="none" strike="noStrike" cap="none" normalizeH="0" baseline="0" dirty="0" err="1">
                          <a:ln>
                            <a:noFill/>
                          </a:ln>
                          <a:solidFill>
                            <a:schemeClr val="tx1"/>
                          </a:solidFill>
                          <a:effectLst/>
                          <a:latin typeface="Arial" pitchFamily="34" charset="0"/>
                        </a:rPr>
                        <a:t>ataxia</a:t>
                      </a:r>
                      <a:endParaRPr kumimoji="0" lang="cs-CZ" altLang="sk-SK" sz="1400" b="0" i="0" u="none" strike="noStrike" cap="none" normalizeH="0" baseline="0" dirty="0">
                        <a:ln>
                          <a:noFill/>
                        </a:ln>
                        <a:solidFill>
                          <a:schemeClr val="tx1"/>
                        </a:solidFill>
                        <a:effectLst/>
                        <a:latin typeface="Arial" pitchFamily="34" charset="0"/>
                      </a:endParaRPr>
                    </a:p>
                  </a:txBody>
                  <a:tcPr marL="91423" marR="91423"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err="1">
                          <a:ln>
                            <a:noFill/>
                          </a:ln>
                          <a:solidFill>
                            <a:schemeClr val="tx1"/>
                          </a:solidFill>
                          <a:effectLst/>
                          <a:latin typeface="Arial" pitchFamily="34" charset="0"/>
                        </a:rPr>
                        <a:t>Neuronálne</a:t>
                      </a:r>
                      <a:r>
                        <a:rPr kumimoji="0" lang="cs-CZ" altLang="sk-SK" sz="1400" b="0" i="0" u="none" strike="noStrike" cap="none" normalizeH="0" baseline="0" dirty="0">
                          <a:ln>
                            <a:noFill/>
                          </a:ln>
                          <a:solidFill>
                            <a:schemeClr val="tx1"/>
                          </a:solidFill>
                          <a:effectLst/>
                          <a:latin typeface="Arial" pitchFamily="34" charset="0"/>
                        </a:rPr>
                        <a:t> </a:t>
                      </a:r>
                      <a:r>
                        <a:rPr kumimoji="0" lang="cs-CZ" altLang="sk-SK" sz="1400" b="0" i="0" u="none" strike="noStrike" cap="none" normalizeH="0" baseline="0" dirty="0" err="1">
                          <a:ln>
                            <a:noFill/>
                          </a:ln>
                          <a:solidFill>
                            <a:schemeClr val="tx1"/>
                          </a:solidFill>
                          <a:effectLst/>
                          <a:latin typeface="Arial" pitchFamily="34" charset="0"/>
                        </a:rPr>
                        <a:t>inklúzie</a:t>
                      </a:r>
                      <a:endParaRPr kumimoji="0" lang="cs-CZ" altLang="sk-SK" sz="1400" b="0" i="0" u="none" strike="noStrike" cap="none" normalizeH="0" baseline="0" dirty="0">
                        <a:ln>
                          <a:noFill/>
                        </a:ln>
                        <a:solidFill>
                          <a:schemeClr val="tx1"/>
                        </a:solidFill>
                        <a:effectLst/>
                        <a:latin typeface="Arial"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err="1">
                          <a:ln>
                            <a:noFill/>
                          </a:ln>
                          <a:solidFill>
                            <a:schemeClr val="tx1"/>
                          </a:solidFill>
                          <a:effectLst/>
                          <a:latin typeface="Arial" pitchFamily="34" charset="0"/>
                        </a:rPr>
                        <a:t>Intranukleárne</a:t>
                      </a:r>
                      <a:r>
                        <a:rPr kumimoji="0" lang="cs-CZ" altLang="sk-SK" sz="1400" b="0" i="0" u="none" strike="noStrike" cap="none" normalizeH="0" baseline="0" dirty="0">
                          <a:ln>
                            <a:noFill/>
                          </a:ln>
                          <a:solidFill>
                            <a:schemeClr val="tx1"/>
                          </a:solidFill>
                          <a:effectLst/>
                          <a:latin typeface="Arial" pitchFamily="34" charset="0"/>
                        </a:rPr>
                        <a:t> (</a:t>
                      </a:r>
                      <a:r>
                        <a:rPr kumimoji="0" lang="cs-CZ" altLang="sk-SK" sz="1400" b="0" i="0" u="none" strike="noStrike" cap="none" normalizeH="0" baseline="0" dirty="0" err="1">
                          <a:ln>
                            <a:noFill/>
                          </a:ln>
                          <a:solidFill>
                            <a:srgbClr val="231F20"/>
                          </a:solidFill>
                          <a:effectLst/>
                          <a:latin typeface="JansonText-Roman" charset="-18"/>
                        </a:rPr>
                        <a:t>neuróny</a:t>
                      </a:r>
                      <a:r>
                        <a:rPr kumimoji="0" lang="cs-CZ" altLang="sk-SK" sz="1400" b="0" i="0" u="none" strike="noStrike" cap="none" normalizeH="0" baseline="0" dirty="0">
                          <a:ln>
                            <a:noFill/>
                          </a:ln>
                          <a:solidFill>
                            <a:schemeClr val="tx1"/>
                          </a:solidFill>
                          <a:effectLst/>
                          <a:latin typeface="Arial" pitchFamily="34" charset="0"/>
                        </a:rPr>
                        <a:t>)</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sk-SK" sz="1400" b="0" i="0" u="none" strike="noStrike" cap="none" normalizeH="0" baseline="0" dirty="0" err="1">
                          <a:ln>
                            <a:noFill/>
                          </a:ln>
                          <a:solidFill>
                            <a:schemeClr val="tx1"/>
                          </a:solidFill>
                          <a:effectLst/>
                          <a:latin typeface="Arial" pitchFamily="34" charset="0"/>
                        </a:rPr>
                        <a:t>Ataxin</a:t>
                      </a:r>
                      <a:endParaRPr kumimoji="0" lang="cs-CZ" altLang="sk-SK" sz="1400" b="0" i="0" u="none" strike="noStrike" cap="none" normalizeH="0" baseline="0" dirty="0">
                        <a:ln>
                          <a:noFill/>
                        </a:ln>
                        <a:solidFill>
                          <a:schemeClr val="tx1"/>
                        </a:solidFill>
                        <a:effectLst/>
                        <a:latin typeface="Arial"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muhammad a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1" y="45720"/>
            <a:ext cx="6629400" cy="677365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äty 2"/>
          <p:cNvSpPr>
            <a:spLocks noGrp="1"/>
          </p:cNvSpPr>
          <p:nvPr>
            <p:ph type="ftr" sz="quarter" idx="11"/>
          </p:nvPr>
        </p:nvSpPr>
        <p:spPr/>
        <p:txBody>
          <a:bodyPr/>
          <a:lstStyle/>
          <a:p>
            <a:r>
              <a:rPr lang="sk-SK"/>
              <a:t>neurodegzl21</a:t>
            </a:r>
          </a:p>
        </p:txBody>
      </p:sp>
      <p:sp>
        <p:nvSpPr>
          <p:cNvPr id="4" name="Zástupný symbol čísla snímky 3"/>
          <p:cNvSpPr>
            <a:spLocks noGrp="1"/>
          </p:cNvSpPr>
          <p:nvPr>
            <p:ph type="sldNum" sz="quarter" idx="12"/>
          </p:nvPr>
        </p:nvSpPr>
        <p:spPr/>
        <p:txBody>
          <a:bodyPr/>
          <a:lstStyle/>
          <a:p>
            <a:fld id="{3022A98B-34C1-45C3-AAA4-DA6AA6CE21BC}" type="slidenum">
              <a:rPr lang="sk-SK" smtClean="0"/>
              <a:t>7</a:t>
            </a:fld>
            <a:endParaRPr lang="sk-SK"/>
          </a:p>
        </p:txBody>
      </p:sp>
      <p:pic>
        <p:nvPicPr>
          <p:cNvPr id="6" name="Obrázok 5" descr="Image result for parkinson's disease"/>
          <p:cNvPicPr/>
          <p:nvPr/>
        </p:nvPicPr>
        <p:blipFill>
          <a:blip r:embed="rId3">
            <a:extLst>
              <a:ext uri="{28A0092B-C50C-407E-A947-70E740481C1C}">
                <a14:useLocalDpi xmlns:a14="http://schemas.microsoft.com/office/drawing/2010/main" val="0"/>
              </a:ext>
            </a:extLst>
          </a:blip>
          <a:srcRect/>
          <a:stretch>
            <a:fillRect/>
          </a:stretch>
        </p:blipFill>
        <p:spPr bwMode="auto">
          <a:xfrm>
            <a:off x="7849560" y="2211714"/>
            <a:ext cx="3220403" cy="2720340"/>
          </a:xfrm>
          <a:prstGeom prst="rect">
            <a:avLst/>
          </a:prstGeom>
          <a:noFill/>
          <a:ln>
            <a:noFill/>
          </a:ln>
        </p:spPr>
      </p:pic>
      <p:sp>
        <p:nvSpPr>
          <p:cNvPr id="2" name="Zástupný symbol dátumu 1"/>
          <p:cNvSpPr>
            <a:spLocks noGrp="1"/>
          </p:cNvSpPr>
          <p:nvPr>
            <p:ph type="dt" sz="half" idx="10"/>
          </p:nvPr>
        </p:nvSpPr>
        <p:spPr/>
        <p:txBody>
          <a:bodyPr/>
          <a:lstStyle/>
          <a:p>
            <a:r>
              <a:rPr lang="en-US"/>
              <a:t>7.4.2021</a:t>
            </a:r>
            <a:endParaRPr lang="sk-SK"/>
          </a:p>
        </p:txBody>
      </p:sp>
    </p:spTree>
    <p:extLst>
      <p:ext uri="{BB962C8B-B14F-4D97-AF65-F5344CB8AC3E}">
        <p14:creationId xmlns:p14="http://schemas.microsoft.com/office/powerpoint/2010/main" val="1519178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0AA589-F45B-4730-BB7E-7EA3D10AA9A8}"/>
              </a:ext>
            </a:extLst>
          </p:cNvPr>
          <p:cNvSpPr txBox="1"/>
          <p:nvPr/>
        </p:nvSpPr>
        <p:spPr>
          <a:xfrm>
            <a:off x="907868" y="2011680"/>
            <a:ext cx="9202783" cy="3734997"/>
          </a:xfrm>
          <a:prstGeom prst="rect">
            <a:avLst/>
          </a:prstGeom>
          <a:noFill/>
        </p:spPr>
        <p:txBody>
          <a:bodyPr wrap="square">
            <a:spAutoFit/>
          </a:bodyPr>
          <a:lstStyle/>
          <a:p>
            <a:pPr>
              <a:lnSpc>
                <a:spcPct val="107000"/>
              </a:lnSpc>
              <a:spcAft>
                <a:spcPts val="800"/>
              </a:spcAft>
            </a:pPr>
            <a:r>
              <a:rPr lang="sk-SK" sz="2400" b="1" dirty="0">
                <a:effectLst/>
                <a:latin typeface="Century Gothic" panose="020B0502020202020204" pitchFamily="34" charset="0"/>
                <a:ea typeface="Calibri" panose="020F0502020204030204" pitchFamily="34" charset="0"/>
                <a:cs typeface="Times New Roman" panose="02020603050405020304" pitchFamily="18" charset="0"/>
              </a:rPr>
              <a:t>ŠTVORGENERAČNÁ LEKÁRSKA RODINA</a:t>
            </a:r>
          </a:p>
          <a:p>
            <a:pPr>
              <a:lnSpc>
                <a:spcPct val="107000"/>
              </a:lnSpc>
              <a:spcAft>
                <a:spcPts val="800"/>
              </a:spcAft>
            </a:pPr>
            <a:r>
              <a:rPr lang="sk-SK" sz="2400" b="1" dirty="0">
                <a:latin typeface="Century Gothic" panose="020B0502020202020204" pitchFamily="34" charset="0"/>
                <a:ea typeface="Calibri" panose="020F0502020204030204" pitchFamily="34" charset="0"/>
                <a:cs typeface="Times New Roman" panose="02020603050405020304" pitchFamily="18" charset="0"/>
              </a:rPr>
              <a:t>RADIKÁLNY LIBERÁLNY POLITIK</a:t>
            </a:r>
          </a:p>
          <a:p>
            <a:pPr>
              <a:lnSpc>
                <a:spcPct val="107000"/>
              </a:lnSpc>
              <a:spcAft>
                <a:spcPts val="800"/>
              </a:spcAft>
            </a:pPr>
            <a:r>
              <a:rPr lang="sk-SK" sz="2400" b="1" dirty="0">
                <a:effectLst/>
                <a:latin typeface="Century Gothic" panose="020B0502020202020204" pitchFamily="34" charset="0"/>
                <a:ea typeface="Calibri" panose="020F0502020204030204" pitchFamily="34" charset="0"/>
                <a:cs typeface="Times New Roman" panose="02020603050405020304" pitchFamily="18" charset="0"/>
              </a:rPr>
              <a:t>VEREJNÉ ZDRAVOTNÍCTVO – PODPORA OČKOVANIA (BOL KAMARÁTOM JENNERA), ČISTOTA VODY A VZDUCHU, BOJ PROTI CHUDOBE</a:t>
            </a:r>
          </a:p>
          <a:p>
            <a:pPr>
              <a:lnSpc>
                <a:spcPct val="107000"/>
              </a:lnSpc>
              <a:spcAft>
                <a:spcPts val="800"/>
              </a:spcAft>
            </a:pPr>
            <a:r>
              <a:rPr lang="sk-SK" sz="2400" b="1" dirty="0">
                <a:latin typeface="Century Gothic" panose="020B0502020202020204" pitchFamily="34" charset="0"/>
                <a:ea typeface="Calibri" panose="020F0502020204030204" pitchFamily="34" charset="0"/>
                <a:cs typeface="Times New Roman" panose="02020603050405020304" pitchFamily="18" charset="0"/>
              </a:rPr>
              <a:t>JEDEN ZO ZAKLADATEĽOV </a:t>
            </a:r>
            <a:r>
              <a:rPr lang="sk-SK" sz="2400" b="1" dirty="0">
                <a:effectLst/>
                <a:latin typeface="Century Gothic" panose="020B0502020202020204" pitchFamily="34" charset="0"/>
                <a:ea typeface="Calibri" panose="020F0502020204030204" pitchFamily="34" charset="0"/>
                <a:cs typeface="Times New Roman" panose="02020603050405020304" pitchFamily="18" charset="0"/>
              </a:rPr>
              <a:t>GEOLOGICAL SOCIETY</a:t>
            </a:r>
            <a:endParaRPr lang="en-GB" sz="2400" b="1"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k-SK" sz="2400" b="1" dirty="0">
                <a:effectLst/>
                <a:latin typeface="Century Gothic" panose="020B0502020202020204" pitchFamily="34" charset="0"/>
                <a:ea typeface="Calibri" panose="020F0502020204030204" pitchFamily="34" charset="0"/>
                <a:cs typeface="Times New Roman" panose="02020603050405020304" pitchFamily="18" charset="0"/>
              </a:rPr>
              <a:t>1817 „ESSAY ON THE SHAKING PALSY“</a:t>
            </a:r>
            <a:endParaRPr lang="en-GB" sz="2400" b="1"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k-SK" sz="2400" b="1" dirty="0">
                <a:effectLst/>
                <a:latin typeface="Century Gothic" panose="020B0502020202020204" pitchFamily="34" charset="0"/>
                <a:ea typeface="Calibri" panose="020F0502020204030204" pitchFamily="34" charset="0"/>
                <a:cs typeface="Times New Roman" panose="02020603050405020304" pitchFamily="18" charset="0"/>
              </a:rPr>
              <a:t>50 ROKOV NESKÔR CHARCOT: PARKINSONOVA CHOROBA</a:t>
            </a:r>
            <a:endParaRPr lang="en-GB" sz="2800" b="1"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Nadpis 1">
            <a:extLst>
              <a:ext uri="{FF2B5EF4-FFF2-40B4-BE49-F238E27FC236}">
                <a16:creationId xmlns:a16="http://schemas.microsoft.com/office/drawing/2014/main" id="{ADF38CD9-209B-4B32-89B6-78BC6925A29A}"/>
              </a:ext>
            </a:extLst>
          </p:cNvPr>
          <p:cNvSpPr>
            <a:spLocks noGrp="1"/>
          </p:cNvSpPr>
          <p:nvPr>
            <p:ph type="title"/>
          </p:nvPr>
        </p:nvSpPr>
        <p:spPr>
          <a:xfrm>
            <a:off x="838200" y="225787"/>
            <a:ext cx="10515600" cy="1325563"/>
          </a:xfrm>
        </p:spPr>
        <p:txBody>
          <a:bodyPr>
            <a:normAutofit/>
          </a:bodyPr>
          <a:lstStyle/>
          <a:p>
            <a:pPr algn="ctr"/>
            <a:r>
              <a:rPr lang="sk-SK" sz="4000" b="1" dirty="0"/>
              <a:t>JAMES </a:t>
            </a:r>
            <a:r>
              <a:rPr lang="sk-SK" sz="4000" b="1" dirty="0">
                <a:solidFill>
                  <a:schemeClr val="tx1"/>
                </a:solidFill>
              </a:rPr>
              <a:t>PARKINSON, 1755 - 1824</a:t>
            </a:r>
            <a:r>
              <a:rPr lang="sk-SK" b="1" dirty="0">
                <a:solidFill>
                  <a:schemeClr val="tx1"/>
                </a:solidFill>
              </a:rPr>
              <a:t>   </a:t>
            </a:r>
          </a:p>
        </p:txBody>
      </p:sp>
      <p:sp>
        <p:nvSpPr>
          <p:cNvPr id="2" name="Date Placeholder 1">
            <a:extLst>
              <a:ext uri="{FF2B5EF4-FFF2-40B4-BE49-F238E27FC236}">
                <a16:creationId xmlns:a16="http://schemas.microsoft.com/office/drawing/2014/main" id="{C884E48B-1D7A-4082-9FAF-1E0B0E1FE2A6}"/>
              </a:ext>
            </a:extLst>
          </p:cNvPr>
          <p:cNvSpPr>
            <a:spLocks noGrp="1"/>
          </p:cNvSpPr>
          <p:nvPr>
            <p:ph type="dt" sz="half" idx="10"/>
          </p:nvPr>
        </p:nvSpPr>
        <p:spPr/>
        <p:txBody>
          <a:bodyPr/>
          <a:lstStyle/>
          <a:p>
            <a:r>
              <a:rPr lang="en-US"/>
              <a:t>7.4.2021</a:t>
            </a:r>
          </a:p>
        </p:txBody>
      </p:sp>
      <p:sp>
        <p:nvSpPr>
          <p:cNvPr id="4" name="Footer Placeholder 3">
            <a:extLst>
              <a:ext uri="{FF2B5EF4-FFF2-40B4-BE49-F238E27FC236}">
                <a16:creationId xmlns:a16="http://schemas.microsoft.com/office/drawing/2014/main" id="{40B67498-EC1A-4037-BD92-474D58327A39}"/>
              </a:ext>
            </a:extLst>
          </p:cNvPr>
          <p:cNvSpPr>
            <a:spLocks noGrp="1"/>
          </p:cNvSpPr>
          <p:nvPr>
            <p:ph type="ftr" sz="quarter" idx="11"/>
          </p:nvPr>
        </p:nvSpPr>
        <p:spPr/>
        <p:txBody>
          <a:bodyPr/>
          <a:lstStyle/>
          <a:p>
            <a:r>
              <a:rPr lang="en-US"/>
              <a:t>neurodegzl21</a:t>
            </a:r>
          </a:p>
        </p:txBody>
      </p:sp>
      <p:sp>
        <p:nvSpPr>
          <p:cNvPr id="6" name="Slide Number Placeholder 5">
            <a:extLst>
              <a:ext uri="{FF2B5EF4-FFF2-40B4-BE49-F238E27FC236}">
                <a16:creationId xmlns:a16="http://schemas.microsoft.com/office/drawing/2014/main" id="{2E6BD14F-D123-42F7-BA60-3D3E53DB9CCB}"/>
              </a:ext>
            </a:extLst>
          </p:cNvPr>
          <p:cNvSpPr>
            <a:spLocks noGrp="1"/>
          </p:cNvSpPr>
          <p:nvPr>
            <p:ph type="sldNum" sz="quarter" idx="12"/>
          </p:nvPr>
        </p:nvSpPr>
        <p:spPr/>
        <p:txBody>
          <a:bodyPr/>
          <a:lstStyle/>
          <a:p>
            <a:fld id="{A7CD31F4-64FA-4BA0-9498-67783267A8C8}" type="slidenum">
              <a:rPr lang="en-US" smtClean="0"/>
              <a:t>8</a:t>
            </a:fld>
            <a:endParaRPr lang="en-US"/>
          </a:p>
        </p:txBody>
      </p:sp>
    </p:spTree>
    <p:extLst>
      <p:ext uri="{BB962C8B-B14F-4D97-AF65-F5344CB8AC3E}">
        <p14:creationId xmlns:p14="http://schemas.microsoft.com/office/powerpoint/2010/main" val="835571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81000"/>
            <a:ext cx="10282646" cy="515984"/>
          </a:xfrm>
        </p:spPr>
        <p:txBody>
          <a:bodyPr>
            <a:noAutofit/>
          </a:bodyPr>
          <a:lstStyle/>
          <a:p>
            <a:pPr algn="ctr"/>
            <a:r>
              <a:rPr lang="sk-SK" sz="4000" b="1" dirty="0">
                <a:solidFill>
                  <a:schemeClr val="tx1"/>
                </a:solidFill>
              </a:rPr>
              <a:t>PARKINSONOVA  CHOROBA</a:t>
            </a:r>
            <a:r>
              <a:rPr lang="sk-SK" sz="4400" b="1" dirty="0">
                <a:solidFill>
                  <a:schemeClr val="tx1"/>
                </a:solidFill>
              </a:rPr>
              <a:t>   </a:t>
            </a:r>
          </a:p>
        </p:txBody>
      </p:sp>
      <p:sp>
        <p:nvSpPr>
          <p:cNvPr id="3" name="Zástupný symbol obsahu 2"/>
          <p:cNvSpPr>
            <a:spLocks noGrp="1"/>
          </p:cNvSpPr>
          <p:nvPr>
            <p:ph idx="1"/>
          </p:nvPr>
        </p:nvSpPr>
        <p:spPr>
          <a:xfrm>
            <a:off x="838201" y="1820092"/>
            <a:ext cx="10700656" cy="4284618"/>
          </a:xfrm>
        </p:spPr>
        <p:txBody>
          <a:bodyPr>
            <a:normAutofit fontScale="70000" lnSpcReduction="20000"/>
          </a:bodyPr>
          <a:lstStyle/>
          <a:p>
            <a:pPr marL="0" indent="0">
              <a:lnSpc>
                <a:spcPct val="120000"/>
              </a:lnSpc>
              <a:spcBef>
                <a:spcPts val="600"/>
              </a:spcBef>
              <a:buNone/>
            </a:pPr>
            <a:r>
              <a:rPr lang="sk-SK" b="1" dirty="0">
                <a:solidFill>
                  <a:prstClr val="black"/>
                </a:solidFill>
                <a:latin typeface="Century Gothic" panose="020B0502020202020204" pitchFamily="34" charset="0"/>
              </a:rPr>
              <a:t>Zánik neurónov v pars compacta substancia nigra </a:t>
            </a:r>
          </a:p>
          <a:p>
            <a:pPr marL="0" indent="0">
              <a:lnSpc>
                <a:spcPct val="120000"/>
              </a:lnSpc>
              <a:spcBef>
                <a:spcPts val="600"/>
              </a:spcBef>
              <a:buNone/>
            </a:pPr>
            <a:r>
              <a:rPr lang="sk-SK" b="1" dirty="0">
                <a:solidFill>
                  <a:prstClr val="black"/>
                </a:solidFill>
                <a:latin typeface="Century Gothic" panose="020B0502020202020204" pitchFamily="34" charset="0"/>
              </a:rPr>
              <a:t>Nedostatok dopamínu a iných neuromediátorov v bazálnych gangliách mozgu</a:t>
            </a:r>
          </a:p>
          <a:p>
            <a:pPr marL="0" indent="0">
              <a:lnSpc>
                <a:spcPct val="120000"/>
              </a:lnSpc>
              <a:spcBef>
                <a:spcPts val="600"/>
              </a:spcBef>
              <a:buNone/>
            </a:pPr>
            <a:r>
              <a:rPr lang="sk-SK" b="1" dirty="0">
                <a:solidFill>
                  <a:prstClr val="black"/>
                </a:solidFill>
                <a:latin typeface="Century Gothic" panose="020B0502020202020204" pitchFamily="34" charset="0"/>
              </a:rPr>
              <a:t>Substantia nigra</a:t>
            </a:r>
          </a:p>
          <a:p>
            <a:pPr marL="0" indent="0">
              <a:lnSpc>
                <a:spcPct val="120000"/>
              </a:lnSpc>
              <a:spcBef>
                <a:spcPts val="600"/>
              </a:spcBef>
              <a:buNone/>
            </a:pPr>
            <a:r>
              <a:rPr lang="sk-SK" b="1" dirty="0">
                <a:solidFill>
                  <a:prstClr val="black"/>
                </a:solidFill>
                <a:latin typeface="Century Gothic" panose="020B0502020202020204" pitchFamily="34" charset="0"/>
              </a:rPr>
              <a:t>	500 000 buniek u dojčiať, 150 000 u dospelých</a:t>
            </a:r>
          </a:p>
          <a:p>
            <a:pPr marL="0" indent="0">
              <a:lnSpc>
                <a:spcPct val="120000"/>
              </a:lnSpc>
              <a:spcBef>
                <a:spcPts val="600"/>
              </a:spcBef>
              <a:buNone/>
            </a:pPr>
            <a:r>
              <a:rPr lang="sk-SK" b="1" dirty="0">
                <a:solidFill>
                  <a:prstClr val="black"/>
                </a:solidFill>
                <a:latin typeface="Century Gothic" panose="020B0502020202020204" pitchFamily="34" charset="0"/>
              </a:rPr>
              <a:t>	až o 70% menej u chorých s Parkinsonovou chorobou</a:t>
            </a:r>
          </a:p>
          <a:p>
            <a:pPr marL="0" indent="0">
              <a:lnSpc>
                <a:spcPct val="120000"/>
              </a:lnSpc>
              <a:spcBef>
                <a:spcPts val="600"/>
              </a:spcBef>
              <a:buNone/>
            </a:pPr>
            <a:r>
              <a:rPr lang="sk-SK" b="1" dirty="0">
                <a:solidFill>
                  <a:prstClr val="black"/>
                </a:solidFill>
                <a:latin typeface="Century Gothic" panose="020B0502020202020204" pitchFamily="34" charset="0"/>
              </a:rPr>
              <a:t>Klinicky</a:t>
            </a:r>
            <a:r>
              <a:rPr lang="en-US" b="1" dirty="0">
                <a:solidFill>
                  <a:prstClr val="black"/>
                </a:solidFill>
                <a:latin typeface="Century Gothic" panose="020B0502020202020204" pitchFamily="34" charset="0"/>
              </a:rPr>
              <a:t>:</a:t>
            </a:r>
            <a:r>
              <a:rPr lang="sk-SK" b="1" dirty="0">
                <a:solidFill>
                  <a:prstClr val="black"/>
                </a:solidFill>
                <a:latin typeface="Century Gothic" panose="020B0502020202020204" pitchFamily="34" charset="0"/>
              </a:rPr>
              <a:t> </a:t>
            </a:r>
            <a:r>
              <a:rPr lang="sk-SK" b="1" dirty="0" err="1">
                <a:solidFill>
                  <a:prstClr val="black"/>
                </a:solidFill>
                <a:latin typeface="Century Gothic" panose="020B0502020202020204" pitchFamily="34" charset="0"/>
              </a:rPr>
              <a:t>extrapyramídový</a:t>
            </a:r>
            <a:r>
              <a:rPr lang="sk-SK" b="1" dirty="0">
                <a:solidFill>
                  <a:prstClr val="black"/>
                </a:solidFill>
                <a:latin typeface="Century Gothic" panose="020B0502020202020204" pitchFamily="34" charset="0"/>
              </a:rPr>
              <a:t> </a:t>
            </a:r>
            <a:r>
              <a:rPr lang="sk-SK" b="1" dirty="0" err="1">
                <a:solidFill>
                  <a:prstClr val="black"/>
                </a:solidFill>
                <a:latin typeface="Century Gothic" panose="020B0502020202020204" pitchFamily="34" charset="0"/>
              </a:rPr>
              <a:t>hypokineticko-rigídny</a:t>
            </a:r>
            <a:r>
              <a:rPr lang="en-US" b="1" dirty="0">
                <a:solidFill>
                  <a:prstClr val="black"/>
                </a:solidFill>
                <a:latin typeface="Century Gothic" panose="020B0502020202020204" pitchFamily="34" charset="0"/>
              </a:rPr>
              <a:t> </a:t>
            </a:r>
            <a:r>
              <a:rPr lang="sk-SK" b="1" dirty="0">
                <a:solidFill>
                  <a:prstClr val="black"/>
                </a:solidFill>
                <a:latin typeface="Century Gothic" panose="020B0502020202020204" pitchFamily="34" charset="0"/>
              </a:rPr>
              <a:t>syndróm, </a:t>
            </a:r>
            <a:r>
              <a:rPr lang="sk-SK" b="1" dirty="0" err="1">
                <a:solidFill>
                  <a:prstClr val="black"/>
                </a:solidFill>
                <a:latin typeface="Century Gothic" panose="020B0502020202020204" pitchFamily="34" charset="0"/>
              </a:rPr>
              <a:t>hypokinéz</a:t>
            </a:r>
            <a:r>
              <a:rPr lang="en-US" b="1" dirty="0">
                <a:solidFill>
                  <a:prstClr val="black"/>
                </a:solidFill>
                <a:latin typeface="Century Gothic" panose="020B0502020202020204" pitchFamily="34" charset="0"/>
              </a:rPr>
              <a:t>a</a:t>
            </a:r>
            <a:r>
              <a:rPr lang="sk-SK" b="1" dirty="0">
                <a:solidFill>
                  <a:prstClr val="black"/>
                </a:solidFill>
                <a:latin typeface="Century Gothic" panose="020B0502020202020204" pitchFamily="34" charset="0"/>
              </a:rPr>
              <a:t>, </a:t>
            </a:r>
            <a:r>
              <a:rPr lang="sk-SK" b="1" dirty="0" err="1">
                <a:solidFill>
                  <a:prstClr val="black"/>
                </a:solidFill>
                <a:latin typeface="Century Gothic" panose="020B0502020202020204" pitchFamily="34" charset="0"/>
              </a:rPr>
              <a:t>rigidit</a:t>
            </a:r>
            <a:r>
              <a:rPr lang="en-US" b="1" dirty="0">
                <a:solidFill>
                  <a:prstClr val="black"/>
                </a:solidFill>
                <a:latin typeface="Century Gothic" panose="020B0502020202020204" pitchFamily="34" charset="0"/>
              </a:rPr>
              <a:t>a</a:t>
            </a:r>
            <a:r>
              <a:rPr lang="sk-SK" b="1" dirty="0">
                <a:solidFill>
                  <a:prstClr val="black"/>
                </a:solidFill>
                <a:latin typeface="Century Gothic" panose="020B0502020202020204" pitchFamily="34" charset="0"/>
              </a:rPr>
              <a:t>, tras a </a:t>
            </a:r>
            <a:r>
              <a:rPr lang="sk-SK" b="1" dirty="0" err="1">
                <a:solidFill>
                  <a:prstClr val="black"/>
                </a:solidFill>
                <a:latin typeface="Century Gothic" panose="020B0502020202020204" pitchFamily="34" charset="0"/>
              </a:rPr>
              <a:t>posturáln</a:t>
            </a:r>
            <a:r>
              <a:rPr lang="en-US" b="1" dirty="0">
                <a:solidFill>
                  <a:prstClr val="black"/>
                </a:solidFill>
                <a:latin typeface="Century Gothic" panose="020B0502020202020204" pitchFamily="34" charset="0"/>
              </a:rPr>
              <a:t>a</a:t>
            </a:r>
            <a:r>
              <a:rPr lang="sk-SK" b="1" dirty="0">
                <a:solidFill>
                  <a:prstClr val="black"/>
                </a:solidFill>
                <a:latin typeface="Century Gothic" panose="020B0502020202020204" pitchFamily="34" charset="0"/>
              </a:rPr>
              <a:t> poruch</a:t>
            </a:r>
            <a:r>
              <a:rPr lang="en-US" b="1" dirty="0">
                <a:solidFill>
                  <a:prstClr val="black"/>
                </a:solidFill>
                <a:latin typeface="Century Gothic" panose="020B0502020202020204" pitchFamily="34" charset="0"/>
              </a:rPr>
              <a:t>a</a:t>
            </a:r>
            <a:endParaRPr lang="sk-SK" b="1" dirty="0">
              <a:solidFill>
                <a:prstClr val="black"/>
              </a:solidFill>
              <a:latin typeface="Century Gothic" panose="020B0502020202020204" pitchFamily="34" charset="0"/>
            </a:endParaRPr>
          </a:p>
          <a:p>
            <a:pPr marL="0" indent="0">
              <a:lnSpc>
                <a:spcPct val="120000"/>
              </a:lnSpc>
              <a:spcBef>
                <a:spcPts val="600"/>
              </a:spcBef>
              <a:buNone/>
            </a:pPr>
            <a:r>
              <a:rPr lang="sk-SK" b="1" dirty="0">
                <a:solidFill>
                  <a:prstClr val="black"/>
                </a:solidFill>
                <a:latin typeface="Century Gothic" panose="020B0502020202020204" pitchFamily="34" charset="0"/>
              </a:rPr>
              <a:t>1% vo veku 50 – 60 r., až 2-3 % vo veku 85 r., častejšie u mužov</a:t>
            </a:r>
          </a:p>
          <a:p>
            <a:pPr marL="0" indent="0">
              <a:lnSpc>
                <a:spcPct val="120000"/>
              </a:lnSpc>
              <a:spcBef>
                <a:spcPts val="600"/>
              </a:spcBef>
              <a:buNone/>
            </a:pPr>
            <a:r>
              <a:rPr lang="sk-SK" b="1" dirty="0">
                <a:solidFill>
                  <a:prstClr val="black"/>
                </a:solidFill>
                <a:latin typeface="Century Gothic" panose="020B0502020202020204" pitchFamily="34" charset="0"/>
              </a:rPr>
              <a:t>Príčiny: Po encefalitíde, cievne príčiny, PCB (!!!) otrava CO, Mn, Hg, profesionálny box (Muhammad Ali), po fenotiazínoch aj reverzibilne (syndróm)</a:t>
            </a:r>
          </a:p>
          <a:p>
            <a:pPr marL="0" indent="0">
              <a:lnSpc>
                <a:spcPct val="120000"/>
              </a:lnSpc>
              <a:spcBef>
                <a:spcPts val="600"/>
              </a:spcBef>
              <a:buNone/>
            </a:pPr>
            <a:r>
              <a:rPr lang="sk-SK" b="1" dirty="0">
                <a:solidFill>
                  <a:prstClr val="black"/>
                </a:solidFill>
                <a:latin typeface="Century Gothic" panose="020B0502020202020204" pitchFamily="34" charset="0"/>
              </a:rPr>
              <a:t>Bez zjavnej príčiny – gény (choroba), skorší začiatok</a:t>
            </a:r>
          </a:p>
        </p:txBody>
      </p:sp>
      <p:sp>
        <p:nvSpPr>
          <p:cNvPr id="4" name="Zástupný symbol päty 3"/>
          <p:cNvSpPr>
            <a:spLocks noGrp="1"/>
          </p:cNvSpPr>
          <p:nvPr>
            <p:ph type="ftr" sz="quarter" idx="11"/>
          </p:nvPr>
        </p:nvSpPr>
        <p:spPr/>
        <p:txBody>
          <a:bodyPr/>
          <a:lstStyle/>
          <a:p>
            <a:r>
              <a:rPr lang="sk-SK"/>
              <a:t>neurodegzl21</a:t>
            </a:r>
          </a:p>
        </p:txBody>
      </p:sp>
      <p:sp>
        <p:nvSpPr>
          <p:cNvPr id="5" name="Zástupný symbol čísla snímky 4"/>
          <p:cNvSpPr>
            <a:spLocks noGrp="1"/>
          </p:cNvSpPr>
          <p:nvPr>
            <p:ph type="sldNum" sz="quarter" idx="12"/>
          </p:nvPr>
        </p:nvSpPr>
        <p:spPr/>
        <p:txBody>
          <a:bodyPr/>
          <a:lstStyle/>
          <a:p>
            <a:fld id="{3022A98B-34C1-45C3-AAA4-DA6AA6CE21BC}" type="slidenum">
              <a:rPr lang="sk-SK" smtClean="0"/>
              <a:t>9</a:t>
            </a:fld>
            <a:endParaRPr lang="sk-SK"/>
          </a:p>
        </p:txBody>
      </p:sp>
      <p:sp>
        <p:nvSpPr>
          <p:cNvPr id="6" name="Zástupný symbol dátumu 5"/>
          <p:cNvSpPr>
            <a:spLocks noGrp="1"/>
          </p:cNvSpPr>
          <p:nvPr>
            <p:ph type="dt" sz="half" idx="10"/>
          </p:nvPr>
        </p:nvSpPr>
        <p:spPr/>
        <p:txBody>
          <a:bodyPr/>
          <a:lstStyle/>
          <a:p>
            <a:r>
              <a:rPr lang="en-US"/>
              <a:t>7.4.2021</a:t>
            </a:r>
            <a:endParaRPr lang="sk-SK"/>
          </a:p>
        </p:txBody>
      </p:sp>
      <p:sp>
        <p:nvSpPr>
          <p:cNvPr id="7" name="TextBox 6">
            <a:extLst>
              <a:ext uri="{FF2B5EF4-FFF2-40B4-BE49-F238E27FC236}">
                <a16:creationId xmlns:a16="http://schemas.microsoft.com/office/drawing/2014/main" id="{9E41A163-9214-48A8-8414-622BDC1FB6AE}"/>
              </a:ext>
            </a:extLst>
          </p:cNvPr>
          <p:cNvSpPr txBox="1"/>
          <p:nvPr/>
        </p:nvSpPr>
        <p:spPr>
          <a:xfrm>
            <a:off x="6531210" y="6045393"/>
            <a:ext cx="4564070" cy="646331"/>
          </a:xfrm>
          <a:prstGeom prst="rect">
            <a:avLst/>
          </a:prstGeom>
          <a:noFill/>
        </p:spPr>
        <p:txBody>
          <a:bodyPr wrap="none" rtlCol="0">
            <a:spAutoFit/>
          </a:bodyPr>
          <a:lstStyle/>
          <a:p>
            <a:pPr algn="ctr"/>
            <a:r>
              <a:rPr lang="sk-SK" b="1" dirty="0">
                <a:latin typeface="Century Gothic" panose="020B0502020202020204" pitchFamily="34" charset="0"/>
              </a:rPr>
              <a:t>Doplnené aj podľa semestrálnej práce </a:t>
            </a:r>
          </a:p>
          <a:p>
            <a:pPr algn="ctr"/>
            <a:r>
              <a:rPr lang="sk-SK" b="1" dirty="0">
                <a:latin typeface="Century Gothic" panose="020B0502020202020204" pitchFamily="34" charset="0"/>
              </a:rPr>
              <a:t>kolegyne Berežnej</a:t>
            </a:r>
          </a:p>
        </p:txBody>
      </p:sp>
    </p:spTree>
    <p:extLst>
      <p:ext uri="{BB962C8B-B14F-4D97-AF65-F5344CB8AC3E}">
        <p14:creationId xmlns:p14="http://schemas.microsoft.com/office/powerpoint/2010/main" val="2978695243"/>
      </p:ext>
    </p:extLst>
  </p:cSld>
  <p:clrMapOvr>
    <a:masterClrMapping/>
  </p:clrMapOvr>
</p:sld>
</file>

<file path=ppt/theme/theme1.xml><?xml version="1.0" encoding="utf-8"?>
<a:theme xmlns:a="http://schemas.openxmlformats.org/drawingml/2006/main" name="SketchyVTI">
  <a:themeElements>
    <a:clrScheme name="AnalogousFromLightSeedLeftStep">
      <a:dk1>
        <a:srgbClr val="000000"/>
      </a:dk1>
      <a:lt1>
        <a:srgbClr val="FFFFFF"/>
      </a:lt1>
      <a:dk2>
        <a:srgbClr val="3E4124"/>
      </a:dk2>
      <a:lt2>
        <a:srgbClr val="F2EEEF"/>
      </a:lt2>
      <a:accent1>
        <a:srgbClr val="63AF9D"/>
      </a:accent1>
      <a:accent2>
        <a:srgbClr val="56B376"/>
      </a:accent2>
      <a:accent3>
        <a:srgbClr val="62B25C"/>
      </a:accent3>
      <a:accent4>
        <a:srgbClr val="80AE53"/>
      </a:accent4>
      <a:accent5>
        <a:srgbClr val="A0A662"/>
      </a:accent5>
      <a:accent6>
        <a:srgbClr val="BC9C58"/>
      </a:accent6>
      <a:hlink>
        <a:srgbClr val="B67887"/>
      </a:hlink>
      <a:folHlink>
        <a:srgbClr val="898989"/>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3248</Words>
  <Application>Microsoft Office PowerPoint</Application>
  <PresentationFormat>Widescreen</PresentationFormat>
  <Paragraphs>557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Century</vt:lpstr>
      <vt:lpstr>Century Gothic</vt:lpstr>
      <vt:lpstr>JansonText-Roman</vt:lpstr>
      <vt:lpstr>Modern Love</vt:lpstr>
      <vt:lpstr>The Hand</vt:lpstr>
      <vt:lpstr>Times New Roman</vt:lpstr>
      <vt:lpstr>Wingdings</vt:lpstr>
      <vt:lpstr>SketchyVTI</vt:lpstr>
      <vt:lpstr>NEURODEGENERATÍVNE CHOROBY</vt:lpstr>
      <vt:lpstr>NEURODEGENERATÍVNE OCHORENIA</vt:lpstr>
      <vt:lpstr>NEURODEGENERATÍVNE OCHORENIA</vt:lpstr>
      <vt:lpstr>NEURODEGENERATÍVNE OCHORENIA</vt:lpstr>
      <vt:lpstr>NEURODEGENERATÍVNE OCHORENIA</vt:lpstr>
      <vt:lpstr>Neurodegeneratívne choroby</vt:lpstr>
      <vt:lpstr>PowerPoint Presentation</vt:lpstr>
      <vt:lpstr>JAMES PARKINSON, 1755 - 1824   </vt:lpstr>
      <vt:lpstr>PARKINSONOVA  CHOROBA   </vt:lpstr>
      <vt:lpstr>PARKINSONOVA  CHOROBA – PATOGENÉZA </vt:lpstr>
      <vt:lpstr>PowerPoint Presentation</vt:lpstr>
      <vt:lpstr>PowerPoint Presentation</vt:lpstr>
      <vt:lpstr>PowerPoint Presentation</vt:lpstr>
      <vt:lpstr>PARKINSONOVA  CHOROBA - PRÍZNAKY </vt:lpstr>
      <vt:lpstr>PARKINSONOVA  CHOROBA - PRÍZNAKY </vt:lpstr>
      <vt:lpstr>PARKINSONOVA  CHOROBA - PRÍZNAKY </vt:lpstr>
      <vt:lpstr>PARKINSONOVA  CHOROBA   </vt:lpstr>
      <vt:lpstr>PARKINSONOVA CHOROBA – TERAPIA </vt:lpstr>
      <vt:lpstr>PowerPoint Presentation</vt:lpstr>
      <vt:lpstr>ALOIS ALZHEIMER, 1864 – 1915 PATOLÓG A PSYCHIATER</vt:lpstr>
      <vt:lpstr>PowerPoint Presentation</vt:lpstr>
      <vt:lpstr>ALZHEIMEROVA CHOROBA – ATROFIA MOZGU</vt:lpstr>
      <vt:lpstr>ALZHEIMEROVA CHOR0BA - NEUROPATOLÓGIA</vt:lpstr>
      <vt:lpstr>ALZHEIMEROVA   CHOROBA </vt:lpstr>
      <vt:lpstr>MIKROSKOPICKÉ  ZMENY</vt:lpstr>
      <vt:lpstr>AMYLOIDNÉ PLAKY</vt:lpstr>
      <vt:lpstr>NEUROFIBRILÁRNE KLBKÁ</vt:lpstr>
      <vt:lpstr>PowerPoint Presentation</vt:lpstr>
      <vt:lpstr>  PRELOM VO VÝSKUME ALZHEIMEROVEJ CHOROBY AJ POMOCOU SLOVENSKÉHO VEDCA </vt:lpstr>
      <vt:lpstr>FAMILIÁRNA (GENETICKÁ) A SPORADICKÁ FORMA AD</vt:lpstr>
      <vt:lpstr>PowerPoint Presentation</vt:lpstr>
      <vt:lpstr>PowerPoint Presentation</vt:lpstr>
      <vt:lpstr>RIZIKOVÉ FAKTORY A ŠTÁDIÁ</vt:lpstr>
      <vt:lpstr>RIZIKOVÉ FAKTORY A ŠTÁDIÁ</vt:lpstr>
      <vt:lpstr>TERAPIA ALZHEIMEROVEJ CHOROBY</vt:lpstr>
      <vt:lpstr>PowerPoint Presentation</vt:lpstr>
      <vt:lpstr>FINGER STUDY, 2009 – 2011 Kivipelto M, Hakanson K, Sci Am 2017</vt:lpstr>
      <vt:lpstr>CHOREA HUNTINGTONI GEORGE HUNTINGTON, 1850 – 1916*</vt:lpstr>
      <vt:lpstr>HUNTINGTON – KLINICKÝ OBRAZ</vt:lpstr>
      <vt:lpstr>HUNTINGTON - EPIDEMIOLÓGIA</vt:lpstr>
      <vt:lpstr>EXPANZIA TRINUKLEOTIDOVÝCH REPETÍCIÍ (DYNAMICKÉ MUTÁCIE)</vt:lpstr>
      <vt:lpstr>EXPANZIA TRINUKLEOTIDOVÝCH REPETÍCIÍ (DYNAMICKÉ MUTÁCIE)</vt:lpstr>
      <vt:lpstr>PowerPoint Presentation</vt:lpstr>
      <vt:lpstr>AMYOTROFICKÁ LATERÁLNA SKLERÓZA</vt:lpstr>
      <vt:lpstr>ALS - KLINICKÝ OBRAZ</vt:lpstr>
      <vt:lpstr>DODATOK MMSE DOTAZNÍK PRE POSÚDENIE KOGNITÍVNYCH FUNKCIÍ PRI AD FOLSTEINOV TEST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dc:creator>
  <cp:lastModifiedBy>Oliver</cp:lastModifiedBy>
  <cp:revision>45</cp:revision>
  <dcterms:created xsi:type="dcterms:W3CDTF">2020-06-28T05:34:48Z</dcterms:created>
  <dcterms:modified xsi:type="dcterms:W3CDTF">2021-04-07T16:25:52Z</dcterms:modified>
</cp:coreProperties>
</file>