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4" r:id="rId5"/>
    <p:sldId id="259" r:id="rId6"/>
    <p:sldId id="273" r:id="rId7"/>
    <p:sldId id="266" r:id="rId8"/>
    <p:sldId id="268" r:id="rId9"/>
    <p:sldId id="267" r:id="rId10"/>
    <p:sldId id="274" r:id="rId11"/>
    <p:sldId id="269" r:id="rId12"/>
    <p:sldId id="271" r:id="rId13"/>
    <p:sldId id="270" r:id="rId14"/>
    <p:sldId id="272" r:id="rId15"/>
    <p:sldId id="265" r:id="rId16"/>
    <p:sldId id="280" r:id="rId17"/>
    <p:sldId id="281" r:id="rId18"/>
    <p:sldId id="276" r:id="rId19"/>
    <p:sldId id="279" r:id="rId20"/>
    <p:sldId id="275" r:id="rId21"/>
    <p:sldId id="278" r:id="rId22"/>
    <p:sldId id="277" r:id="rId23"/>
    <p:sldId id="260" r:id="rId24"/>
    <p:sldId id="261" r:id="rId25"/>
    <p:sldId id="262" r:id="rId26"/>
    <p:sldId id="26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3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2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773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316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782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082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358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8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3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7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5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9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8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9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ED0CC-082F-4160-86E5-0D6041F1277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749FFC-AFDD-4316-BF4B-8FAEC6953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>
            <a:normAutofit/>
          </a:bodyPr>
          <a:lstStyle/>
          <a:p>
            <a:r>
              <a:rPr lang="en-US" sz="5600"/>
              <a:t>K</a:t>
            </a:r>
            <a:r>
              <a:rPr lang="sk-SK" sz="5600"/>
              <a:t>ARCINOGENÉZA 4</a:t>
            </a:r>
            <a:endParaRPr lang="en-US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AA34B-9765-4361-B4BA-04105BB4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54" y="3996267"/>
            <a:ext cx="5166768" cy="1388534"/>
          </a:xfrm>
        </p:spPr>
        <p:txBody>
          <a:bodyPr>
            <a:normAutofit/>
          </a:bodyPr>
          <a:lstStyle/>
          <a:p>
            <a:r>
              <a:rPr lang="sk-SK" b="1"/>
              <a:t>Oliver Rácz</a:t>
            </a:r>
          </a:p>
          <a:p>
            <a:r>
              <a:rPr lang="sk-SK" b="1"/>
              <a:t>Prendáška z patologickej fyziológie</a:t>
            </a:r>
          </a:p>
          <a:p>
            <a:r>
              <a:rPr lang="sk-SK" b="1"/>
              <a:t>Školský rok 2020/2021</a:t>
            </a:r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98B7B-4A1A-4224-8A29-8D4BBBDBB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92" r="3184" b="9089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8174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00DA-F978-403C-BDC4-49073DD8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21" y="513184"/>
            <a:ext cx="9638522" cy="5374432"/>
          </a:xfrm>
        </p:spPr>
        <p:txBody>
          <a:bodyPr anchor="t">
            <a:normAutofit/>
          </a:bodyPr>
          <a:lstStyle/>
          <a:p>
            <a:pPr algn="l"/>
            <a:r>
              <a:rPr lang="sk-SK" dirty="0"/>
              <a:t>MELANÓM</a:t>
            </a:r>
            <a:br>
              <a:rPr lang="sk-SK" dirty="0"/>
            </a:br>
            <a:br>
              <a:rPr lang="sk-SK" dirty="0"/>
            </a:br>
            <a:r>
              <a:rPr lang="sk-SK" sz="3200" dirty="0"/>
              <a:t>4 stupne, silná závislosť od expozície UV žiarením (ozónová diera)</a:t>
            </a:r>
            <a:br>
              <a:rPr lang="sk-SK" sz="3200" dirty="0"/>
            </a:br>
            <a:r>
              <a:rPr lang="sk-SK" sz="3200" dirty="0"/>
              <a:t>Ale aj na neexponovoných miestach a u ľudí tmavej pleti</a:t>
            </a:r>
            <a:br>
              <a:rPr lang="sk-SK" sz="3200" dirty="0"/>
            </a:br>
            <a:r>
              <a:rPr lang="sk-SK" sz="3200" dirty="0"/>
              <a:t>Celý svet ≈ 250 000 prípadov, veľké geografické a etnické rozdiely</a:t>
            </a:r>
            <a:br>
              <a:rPr lang="sk-SK" sz="3200" dirty="0"/>
            </a:br>
            <a:r>
              <a:rPr lang="sk-SK" sz="3200" dirty="0"/>
              <a:t>Možnosť prevencie a skorej diagnózy</a:t>
            </a:r>
            <a:br>
              <a:rPr lang="sk-SK" sz="3200" dirty="0"/>
            </a:br>
            <a:r>
              <a:rPr lang="sk-SK" sz="3200" dirty="0"/>
              <a:t>Podozrivé sú plošné, viacfarebné névy, hlavne vtedy, keď začnú rásť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4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517108-A8CC-4BE6-8187-91669CCBA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126014"/>
            <a:ext cx="8647963" cy="57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3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B72F6AB-C5B5-4949-9EAC-CC288693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7" y="-133843"/>
            <a:ext cx="9004041" cy="69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3051D88-F170-4E28-AC1F-17F423B5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205" y="373224"/>
            <a:ext cx="14070642" cy="63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8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F165E61-0BDF-467E-952B-7A66DAFC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182" y="1"/>
            <a:ext cx="13813589" cy="64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8E9F-E0C3-46E0-A88F-D56A8EF8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Obličky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A8CCF-6E90-40DD-90DD-66304DB99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k-SK" dirty="0"/>
              <a:t>12. miesto v štatistike, 340 000 ročne, pomerne dobré prežívanie</a:t>
            </a:r>
          </a:p>
          <a:p>
            <a:r>
              <a:rPr lang="sk-SK" dirty="0"/>
              <a:t>CHECKPOINT INHIBITOR – NIVOLUMAB, CART</a:t>
            </a:r>
          </a:p>
          <a:p>
            <a:r>
              <a:rPr lang="sk-SK" dirty="0"/>
              <a:t>Paradox obezity – zvýšené riziko (nie len) rakoviny obličiek, ale prežívanie je lepšie pri miernej obezite (má to logiku – ochrana pred nádorovou kachexiou)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55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A190C82-54AF-4639-B822-5E59A83FF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03" y="-481782"/>
            <a:ext cx="6564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8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57290F2E-F93A-4B08-91F8-65CE7AF5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72" y="537972"/>
            <a:ext cx="7458456" cy="57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4F3A-A93D-4E73-BA9D-4E84B37D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PROSTATA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24BF5-FD51-4238-AB44-77DBFF508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9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4677C00-65D2-4AAD-A798-9BB67F7C9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82" y="0"/>
            <a:ext cx="4853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0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546C-C034-42F9-957A-B70804CF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9755189" cy="825500"/>
          </a:xfrm>
        </p:spPr>
        <p:txBody>
          <a:bodyPr/>
          <a:lstStyle/>
          <a:p>
            <a:r>
              <a:rPr lang="hu-HU" dirty="0"/>
              <a:t>Skr</a:t>
            </a:r>
            <a:r>
              <a:rPr lang="sk-SK" dirty="0"/>
              <a:t>íning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A62F-F5AD-43D3-A71A-E05F130E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1" y="1511301"/>
            <a:ext cx="9626600" cy="4279900"/>
          </a:xfrm>
        </p:spPr>
        <p:txBody>
          <a:bodyPr anchor="t"/>
          <a:lstStyle/>
          <a:p>
            <a:r>
              <a:rPr lang="sk-SK" dirty="0"/>
              <a:t>Veľký význam má skríning rakoviny prsníka a prostaty (štvrtina malígnych nádorov</a:t>
            </a:r>
          </a:p>
          <a:p>
            <a:r>
              <a:rPr lang="sk-SK" dirty="0"/>
              <a:t>Mamografia od 1963, za 18 rokov pokles mortality o 25% v USA</a:t>
            </a:r>
          </a:p>
          <a:p>
            <a:r>
              <a:rPr lang="sk-SK" dirty="0"/>
              <a:t>Prostata (PSA – prostata špecifické antigény) – výsledky sú menej presvedčivé, veľa falošne pozitívnych prípadov.</a:t>
            </a:r>
          </a:p>
          <a:p>
            <a:r>
              <a:rPr lang="sk-SK" dirty="0"/>
              <a:t>Budúcnosť ? Liquid biposy u každého nad 50 rokov?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72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55BEEA3-3878-439D-94C2-47D4B62CF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6" y="531876"/>
            <a:ext cx="7516368" cy="57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0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F276B6-4D94-45ED-B857-1DC08D5B0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7" y="511277"/>
            <a:ext cx="11548616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56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3C50-99E3-4062-81E7-D557F55D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CART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1255A-1D85-45AD-A006-86514295B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2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76000"/>
                <a:satMod val="180000"/>
              </a:schemeClr>
              <a:schemeClr val="bg1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993C3A-0E30-417B-B76B-0B62A3462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CA79F37-B147-43F8-A943-F5CC856A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084" y="643467"/>
            <a:ext cx="6963832" cy="5571066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06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23A9722-53CC-44C4-887C-1EAB0301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0"/>
            <a:ext cx="589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2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DA9C9E6F-7442-4BF1-A377-553BFD10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12192000" cy="65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1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1AE4A919-2D08-46B1-AB93-78F56781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739" y="0"/>
            <a:ext cx="12821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D872-5DC8-453E-AC49-798ACCBE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Genetick</a:t>
            </a:r>
            <a:r>
              <a:rPr lang="sk-SK" dirty="0"/>
              <a:t>é pozadie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5420-E048-47BD-9958-1BF1401D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9301"/>
            <a:ext cx="10018713" cy="3771900"/>
          </a:xfrm>
        </p:spPr>
        <p:txBody>
          <a:bodyPr anchor="t">
            <a:normAutofit fontScale="77500" lnSpcReduction="20000"/>
          </a:bodyPr>
          <a:lstStyle/>
          <a:p>
            <a:r>
              <a:rPr lang="sk-SK" dirty="0"/>
              <a:t>KLASIKA</a:t>
            </a:r>
          </a:p>
          <a:p>
            <a:pPr lvl="1"/>
            <a:r>
              <a:rPr lang="sk-SK" dirty="0"/>
              <a:t>Morfologické delenie – podľa histológie (small cell – non small cell lung cancer)</a:t>
            </a:r>
          </a:p>
          <a:p>
            <a:r>
              <a:rPr lang="sk-SK" dirty="0"/>
              <a:t>GENETIKA</a:t>
            </a:r>
          </a:p>
          <a:p>
            <a:pPr lvl="1"/>
            <a:r>
              <a:rPr lang="sk-SK" dirty="0"/>
              <a:t>Aspoň 30 mutácii, ktoré súvisia s rakovinou pľúc (aj ostatných)</a:t>
            </a:r>
          </a:p>
          <a:p>
            <a:pPr lvl="1"/>
            <a:r>
              <a:rPr lang="sk-SK" dirty="0"/>
              <a:t>Drivers and bystanders</a:t>
            </a:r>
          </a:p>
          <a:p>
            <a:r>
              <a:rPr lang="sk-SK" dirty="0"/>
              <a:t>LIEČBA PODĽA MUTÁCIÍ</a:t>
            </a:r>
          </a:p>
          <a:p>
            <a:pPr lvl="1"/>
            <a:r>
              <a:rPr lang="sk-SK" dirty="0"/>
              <a:t>HER2 POZITÍVNA RAKOVINA PRSNÍKA – TRASTUZUMAB, 1998</a:t>
            </a:r>
          </a:p>
          <a:p>
            <a:pPr lvl="1"/>
            <a:r>
              <a:rPr lang="sk-SK" dirty="0"/>
              <a:t>PHILADELPHIA CHROMOSOME – IMATINIB, 2001</a:t>
            </a:r>
          </a:p>
          <a:p>
            <a:pPr lvl="1"/>
            <a:r>
              <a:rPr lang="sk-SK" dirty="0"/>
              <a:t>A mnohé iné odvtedy</a:t>
            </a:r>
          </a:p>
          <a:p>
            <a:pPr lvl="1"/>
            <a:r>
              <a:rPr lang="sk-SK" dirty="0"/>
              <a:t>Informácia aj opačne – na základe genetického pozadia vieme, čo sa nemá liečiť štandardnými postupmi</a:t>
            </a:r>
          </a:p>
          <a:p>
            <a:pPr lvl="1"/>
            <a:r>
              <a:rPr lang="sk-SK" dirty="0"/>
              <a:t>Veľké databázy – Cancer genome atlas – 20 000 vzoriek, 33 rôznych nádorov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6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526B-0013-448D-86B1-E5297B45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Prevencia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F844-6BF5-4130-889D-8081DA82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hu-HU" dirty="0"/>
              <a:t>Klasika – </a:t>
            </a:r>
            <a:r>
              <a:rPr lang="sk-SK" dirty="0"/>
              <a:t>životospráva (fajčenie, alkohol) a i.</a:t>
            </a:r>
          </a:p>
          <a:p>
            <a:r>
              <a:rPr lang="sk-SK" dirty="0"/>
              <a:t>Škodliviny vo vzduchu, vode a v potravinách – PCB u nás </a:t>
            </a:r>
          </a:p>
          <a:p>
            <a:r>
              <a:rPr lang="sk-SK" dirty="0"/>
              <a:t>Genetika ??? BRCA1 a ostatné</a:t>
            </a:r>
          </a:p>
          <a:p>
            <a:r>
              <a:rPr lang="sk-SK" dirty="0"/>
              <a:t>Sledovanie materských zmamienok</a:t>
            </a:r>
          </a:p>
          <a:p>
            <a:r>
              <a:rPr lang="sk-SK" dirty="0"/>
              <a:t>Ochrana pred UV žiarením (ale potom čo s vitamínom D?)</a:t>
            </a:r>
          </a:p>
          <a:p>
            <a:r>
              <a:rPr lang="sk-SK" dirty="0"/>
              <a:t>Vakcíny: HPV, HEPATITIS B</a:t>
            </a:r>
          </a:p>
          <a:p>
            <a:pPr lvl="1"/>
            <a:r>
              <a:rPr lang="sk-SK" dirty="0"/>
              <a:t>Najnovšie prespektívy využita vakcín aj v liečbe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7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B1F9-C7AD-4348-97D7-88DC5CAB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k-SK" dirty="0"/>
              <a:t>Problém rakoviny pankreasu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473A-967C-4DFC-A5D9-25E503B5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sk-SK" dirty="0"/>
              <a:t>Incidencia rastie, veľmi vysoká mortalita (dlho bez prízankov)</a:t>
            </a:r>
          </a:p>
          <a:p>
            <a:r>
              <a:rPr lang="sk-SK" dirty="0"/>
              <a:t>Risk factors ???</a:t>
            </a:r>
          </a:p>
          <a:p>
            <a:pPr lvl="1"/>
            <a:r>
              <a:rPr lang="sk-SK" dirty="0"/>
              <a:t>10 % včasný záchyt, 5 ročné prežívanie 37%</a:t>
            </a:r>
          </a:p>
          <a:p>
            <a:pPr lvl="1"/>
            <a:r>
              <a:rPr lang="sk-SK" dirty="0"/>
              <a:t>29 % neskorý, 12,4%</a:t>
            </a:r>
          </a:p>
          <a:p>
            <a:pPr lvl="1"/>
            <a:r>
              <a:rPr lang="sk-SK" dirty="0"/>
              <a:t>53 % metastázy, 2,9 %</a:t>
            </a:r>
          </a:p>
          <a:p>
            <a:r>
              <a:rPr lang="sk-SK" dirty="0"/>
              <a:t>NK, 48 ročná, plné zdravie – naraz ikterus a napriek okamžitej operácie exitus za 6 mesiacov</a:t>
            </a:r>
          </a:p>
        </p:txBody>
      </p:sp>
    </p:spTree>
    <p:extLst>
      <p:ext uri="{BB962C8B-B14F-4D97-AF65-F5344CB8AC3E}">
        <p14:creationId xmlns:p14="http://schemas.microsoft.com/office/powerpoint/2010/main" val="185214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CAD0-D78F-40DD-BC4F-F8C63A89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651585"/>
            <a:ext cx="8829729" cy="3173965"/>
          </a:xfrm>
        </p:spPr>
        <p:txBody>
          <a:bodyPr anchor="t">
            <a:normAutofit/>
          </a:bodyPr>
          <a:lstStyle/>
          <a:p>
            <a:pPr algn="l"/>
            <a:r>
              <a:rPr lang="sk-SK" dirty="0"/>
              <a:t>PEČEŇ</a:t>
            </a:r>
            <a:br>
              <a:rPr lang="sk-SK" dirty="0"/>
            </a:br>
            <a:r>
              <a:rPr lang="sk-SK" dirty="0"/>
              <a:t>muži </a:t>
            </a:r>
            <a:r>
              <a:rPr lang="en-US" dirty="0"/>
              <a:t>&gt;</a:t>
            </a:r>
            <a:r>
              <a:rPr lang="sk-SK" dirty="0"/>
              <a:t> ženy, 5ročné pržívanie okolo 16%</a:t>
            </a:r>
            <a:br>
              <a:rPr lang="sk-SK" dirty="0"/>
            </a:br>
            <a:r>
              <a:rPr lang="sk-SK" dirty="0"/>
              <a:t>Najčastejšie 4/5 hepatocelulárny Ca, 15% z epitelu žlčových ciest, málo iné, ale sarkóm pečene má veľmi zlú prognózu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7056-4CE5-4CD5-B38B-542A4D5F6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93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EAC6F4-CC14-4018-8EB7-80E98A207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B54FFC-1F45-4851-B17E-27AA9F2AA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D2D494-2435-4150-B9D3-974CD924E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919E1BB-9B82-4C97-919D-92ED3FFE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F8ACC16-1243-4719-B21E-C286C102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53E1702-AF03-4993-9127-D048E9314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0A6365B-1292-4142-BA51-04BCB3D4C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6" name="Picture 5" descr="A picture containing graphical user interface, chart&#10;&#10;Description automatically generated">
            <a:extLst>
              <a:ext uri="{FF2B5EF4-FFF2-40B4-BE49-F238E27FC236}">
                <a16:creationId xmlns:a16="http://schemas.microsoft.com/office/drawing/2014/main" id="{787554DC-EA7F-4A5D-8C50-B3089C921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6"/>
          <a:stretch/>
        </p:blipFill>
        <p:spPr>
          <a:xfrm>
            <a:off x="796065" y="10"/>
            <a:ext cx="11395934" cy="6857990"/>
          </a:xfrm>
          <a:custGeom>
            <a:avLst/>
            <a:gdLst/>
            <a:ahLst/>
            <a:cxnLst/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418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3EF3577-BAF8-4AED-BA92-D480B6372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9" y="-511279"/>
            <a:ext cx="10680257" cy="66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5B8CC0E-0BEC-4653-A915-6FE8EFFC4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0" b="269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05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415</Words>
  <Application>Microsoft Office PowerPoint</Application>
  <PresentationFormat>Widescreen</PresentationFormat>
  <Paragraphs>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Corbel</vt:lpstr>
      <vt:lpstr>Parallax</vt:lpstr>
      <vt:lpstr>KARCINOGENÉZA 4</vt:lpstr>
      <vt:lpstr>Skríning</vt:lpstr>
      <vt:lpstr>Genetické pozadie</vt:lpstr>
      <vt:lpstr>Prevencia</vt:lpstr>
      <vt:lpstr>Problém rakoviny pankreasu</vt:lpstr>
      <vt:lpstr>PEČEŇ muži &gt; ženy, 5ročné pržívanie okolo 16% Najčastejšie 4/5 hepatocelulárny Ca, 15% z epitelu žlčových ciest, málo iné, ale sarkóm pečene má veľmi zlú prognózu</vt:lpstr>
      <vt:lpstr>PowerPoint Presentation</vt:lpstr>
      <vt:lpstr>PowerPoint Presentation</vt:lpstr>
      <vt:lpstr>PowerPoint Presentation</vt:lpstr>
      <vt:lpstr>MELANÓM  4 stupne, silná závislosť od expozície UV žiarením (ozónová diera) Ale aj na neexponovoných miestach a u ľudí tmavej pleti Celý svet ≈ 250 000 prípadov, veľké geografické a etnické rozdiely Možnosť prevencie a skorej diagnózy Podozrivé sú plošné, viacfarebné névy, hlavne vtedy, keď začnú rásť</vt:lpstr>
      <vt:lpstr>PowerPoint Presentation</vt:lpstr>
      <vt:lpstr>PowerPoint Presentation</vt:lpstr>
      <vt:lpstr>PowerPoint Presentation</vt:lpstr>
      <vt:lpstr>PowerPoint Presentation</vt:lpstr>
      <vt:lpstr>Obličky</vt:lpstr>
      <vt:lpstr>PowerPoint Presentation</vt:lpstr>
      <vt:lpstr>PowerPoint Presentation</vt:lpstr>
      <vt:lpstr>PROSTATA</vt:lpstr>
      <vt:lpstr>PowerPoint Presentation</vt:lpstr>
      <vt:lpstr>PowerPoint Presentation</vt:lpstr>
      <vt:lpstr>PowerPoint Presentation</vt:lpstr>
      <vt:lpstr>CART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KARCINOGENÉZA 4</dc:title>
  <dc:creator>Oliver</dc:creator>
  <cp:lastModifiedBy>Oliver</cp:lastModifiedBy>
  <cp:revision>12</cp:revision>
  <dcterms:created xsi:type="dcterms:W3CDTF">2020-11-20T16:11:30Z</dcterms:created>
  <dcterms:modified xsi:type="dcterms:W3CDTF">2020-11-26T07:46:28Z</dcterms:modified>
</cp:coreProperties>
</file>